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72" r:id="rId7"/>
    <p:sldId id="273" r:id="rId8"/>
    <p:sldId id="261" r:id="rId9"/>
    <p:sldId id="274" r:id="rId10"/>
    <p:sldId id="275" r:id="rId11"/>
    <p:sldId id="262" r:id="rId12"/>
    <p:sldId id="263" r:id="rId13"/>
    <p:sldId id="266" r:id="rId14"/>
    <p:sldId id="265" r:id="rId15"/>
    <p:sldId id="269" r:id="rId16"/>
    <p:sldId id="270" r:id="rId17"/>
    <p:sldId id="267" r:id="rId18"/>
    <p:sldId id="271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334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Expt</a:t>
            </a:r>
            <a:r>
              <a:rPr lang="en-US" sz="3200" b="1" dirty="0" smtClean="0"/>
              <a:t> 1</a:t>
            </a:r>
          </a:p>
          <a:p>
            <a:endParaRPr lang="en-US" sz="3200" b="1" dirty="0" smtClean="0"/>
          </a:p>
          <a:p>
            <a:r>
              <a:rPr lang="en-US" sz="3200" b="1" dirty="0" smtClean="0">
                <a:solidFill>
                  <a:srgbClr val="0070C0"/>
                </a:solidFill>
              </a:rPr>
              <a:t>STUDY OF GENERALIZED MEASUREMENT SYSTEM &amp; ITS COMPONRNT WITH EXAMPLE  OF BOURDON PRESSURE GAUGE.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57200"/>
            <a:ext cx="74676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IT CONVERTS THE DISPALCEMENT DUE TO FORCE WEIGHT, INTO VARYING VOLTAGE ( AS PER THE CHANGE IN RESISTANCE VALUE OF POTENTIOMETER.</a:t>
            </a:r>
          </a:p>
          <a:p>
            <a:endParaRPr lang="en-US" sz="2400" b="1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DISPALCEMENT -------CHANGE IN RESISTANCE --- CHANGE IN VOLTAGE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EG.	</a:t>
            </a:r>
            <a:r>
              <a:rPr lang="en-US" sz="2400" b="1" dirty="0" smtClean="0"/>
              <a:t> IN BOURDON TUBE</a:t>
            </a:r>
            <a:r>
              <a:rPr lang="en-US" sz="2400" b="1" dirty="0" smtClean="0"/>
              <a:t>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LINEAR </a:t>
            </a:r>
            <a:r>
              <a:rPr lang="en-US" sz="2400" b="1" dirty="0" smtClean="0"/>
              <a:t>DISPLACEMENT CONVERTED IN </a:t>
            </a:r>
            <a:r>
              <a:rPr lang="en-US" sz="2400" b="1" dirty="0" smtClean="0"/>
              <a:t>ANGULAR </a:t>
            </a:r>
            <a:r>
              <a:rPr lang="en-US" sz="2400" b="1" dirty="0" smtClean="0"/>
              <a:t>DISPLACEMENT</a:t>
            </a:r>
          </a:p>
          <a:p>
            <a:r>
              <a:rPr lang="en-US" sz="2400" b="1" dirty="0" smtClean="0"/>
              <a:t>RACHET AND PINION,  GEARING ETC</a:t>
            </a:r>
            <a:r>
              <a:rPr lang="en-US" sz="2400" b="1" dirty="0" smtClean="0"/>
              <a:t>. IN BOURDON TUBE.</a:t>
            </a:r>
            <a:endParaRPr lang="en-US" sz="24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STAGE III        TERMINATING OR READ OUT STAGE</a:t>
            </a:r>
          </a:p>
          <a:p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/>
              <a:t>PROVIDES THE INFORMATION SOUGHT IN THE FORM COMPREHENSIBLE TO ONE OF THE HUMAN SENSE OR TO A CONTROLLER.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0070C0"/>
                </a:solidFill>
              </a:rPr>
              <a:t>PRESENTED AS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</a:rPr>
              <a:t>A RELATIVE DISPLACEMENT SUCH AS MOVEMENT OF INDICATING HAND, DISPLACEMENT OF OSCILLOSCOPE TRACE ETC.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</a:rPr>
              <a:t> IN DIGITAL FORM E.G. AUTOMOBILE ODOMETER, VOLTMETER, AMMETER. 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4191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STAGE I -SENSOR TRANDUCER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EXAMPLES ARE ---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MECHANICAL: 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/>
              <a:t>EG.  CONTACTING SPINDLE, SPRING, ELASTIC DEVICES, DIAPHRAGMS, </a:t>
            </a:r>
          </a:p>
          <a:p>
            <a:r>
              <a:rPr lang="en-US" sz="2000" b="1" dirty="0" smtClean="0"/>
              <a:t>BOURDON TUBE FOR PRESSURE,</a:t>
            </a:r>
          </a:p>
          <a:p>
            <a:r>
              <a:rPr lang="en-US" sz="2000" b="1" dirty="0" smtClean="0"/>
              <a:t>PROVING RING FOR FORCE</a:t>
            </a:r>
          </a:p>
          <a:p>
            <a:endParaRPr lang="en-US" sz="2000" b="1" dirty="0" smtClean="0"/>
          </a:p>
          <a:p>
            <a:r>
              <a:rPr lang="en-US" sz="2000" b="1" dirty="0" smtClean="0">
                <a:solidFill>
                  <a:srgbClr val="0070C0"/>
                </a:solidFill>
              </a:rPr>
              <a:t>EXAMPLES ARE ---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HRDRAULIC-PNEUMATIC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/>
              <a:t>EG.  BUOYANT FLOAT, VENTURY,ORIFICE,VANE, PROPELLER</a:t>
            </a:r>
          </a:p>
          <a:p>
            <a:endParaRPr lang="en-US" sz="2000" b="1" dirty="0" smtClean="0"/>
          </a:p>
          <a:p>
            <a:r>
              <a:rPr lang="en-US" sz="2000" b="1" dirty="0" smtClean="0">
                <a:solidFill>
                  <a:srgbClr val="0070C0"/>
                </a:solidFill>
              </a:rPr>
              <a:t>OPTICAL:</a:t>
            </a:r>
          </a:p>
          <a:p>
            <a:r>
              <a:rPr lang="en-US" sz="2000" b="1" dirty="0" smtClean="0">
                <a:solidFill>
                  <a:srgbClr val="00B0F0"/>
                </a:solidFill>
              </a:rPr>
              <a:t>PHOTOGRAPHIC FILM,</a:t>
            </a:r>
          </a:p>
          <a:p>
            <a:r>
              <a:rPr lang="en-US" sz="2000" b="1" dirty="0" smtClean="0">
                <a:solidFill>
                  <a:srgbClr val="00B0F0"/>
                </a:solidFill>
              </a:rPr>
              <a:t>PHOTOELECTRIC CELL.</a:t>
            </a:r>
          </a:p>
          <a:p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24400" y="381000"/>
            <a:ext cx="4191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STAGE II- SIGNAL CONDITIONING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 smtClean="0"/>
          </a:p>
          <a:p>
            <a:r>
              <a:rPr lang="en-US" sz="2000" b="1" dirty="0" smtClean="0"/>
              <a:t>GEARING, CRANKS, SLIDES, CONNECTING LINKS, CAMS.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/>
              <a:t>PIPING, VALVES, PLENUM CHAMBERS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00B0F0"/>
                </a:solidFill>
              </a:rPr>
              <a:t>MIRROR, LENSES, OPTICAL FIBERS, OPTICAL FILTERS</a:t>
            </a:r>
          </a:p>
          <a:p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4191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STAGE I -SENSOR TRANDUCER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ELECTRICAL: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RESISTANCE, CAPACITANCE,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PIEZOELECTRIC CRYSTALS,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THERMOCOUPLE ETC.</a:t>
            </a:r>
          </a:p>
          <a:p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457200"/>
            <a:ext cx="419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STAGE II- SIGNAL CONDITIONING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/>
              <a:t>AMPLIFYING OR ATTENUATING SYSTEMS, FILTERS,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TELEMETERING SYSTEMS,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INTEGRATED CIRCUIT SYSTEMS.</a:t>
            </a:r>
          </a:p>
          <a:p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077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STAGE III TERMINATING-READ OUT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INDICATORS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MOVING POINTER AND SCALES, LIGHT BEAM AND SCALES, ELECTRON BEAM AND SCALE, ELECTRON BEAM AND SCALE (CRO), LIQUID COLUMN.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149019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DIGITAL TYPES: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ALPHANUMERIC  READ OUTS.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RECORDERS: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DIGITAL PRINTING, DIRECT PHOTOGRAPHY, MAGNETIC RECORDING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PROCESSORS: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VARIOUS TYPES OF COMPUTING SYSTEMS, FEED READ OUT OR RECORDING DEVICES AND/OR CONTROLLING SYSTEMS.</a:t>
            </a:r>
          </a:p>
          <a:p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CONTROLLERS : </a:t>
            </a:r>
            <a:r>
              <a:rPr lang="en-US" sz="2000" b="1" dirty="0" smtClean="0">
                <a:solidFill>
                  <a:srgbClr val="FF0000"/>
                </a:solidFill>
              </a:rPr>
              <a:t>ALL TYPES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838200"/>
            <a:ext cx="33813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extBox 24"/>
          <p:cNvSpPr txBox="1"/>
          <p:nvPr/>
        </p:nvSpPr>
        <p:spPr>
          <a:xfrm>
            <a:off x="2209800" y="4800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BOURDON TUBE PRESSURE GAUGE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486400" y="83820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CALIBRATED SCALE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86400" y="2590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RACHET AND PINION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724400" y="3810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CONNECTED TO PRESSURE PIPE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38200" y="2667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CIRCULAR TUBE OF ELLIPTICAL C/S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943600" y="1676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cxnSp>
        <p:nvCxnSpPr>
          <p:cNvPr id="32" name="Elbow Connector 31"/>
          <p:cNvCxnSpPr/>
          <p:nvPr/>
        </p:nvCxnSpPr>
        <p:spPr>
          <a:xfrm rot="10800000" flipV="1">
            <a:off x="4876800" y="1143000"/>
            <a:ext cx="762000" cy="3048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rot="10800000">
            <a:off x="4038600" y="1676400"/>
            <a:ext cx="1905000" cy="3048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7" idx="1"/>
          </p:cNvCxnSpPr>
          <p:nvPr/>
        </p:nvCxnSpPr>
        <p:spPr>
          <a:xfrm rot="10800000" flipV="1">
            <a:off x="4267200" y="2775466"/>
            <a:ext cx="1219200" cy="43934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8" idx="1"/>
          </p:cNvCxnSpPr>
          <p:nvPr/>
        </p:nvCxnSpPr>
        <p:spPr>
          <a:xfrm rot="10800000">
            <a:off x="4343400" y="3962400"/>
            <a:ext cx="381000" cy="322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>
          <a:xfrm flipV="1">
            <a:off x="2590800" y="2743200"/>
            <a:ext cx="685800" cy="3048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umpsandsystems.com/sites/default/files/pressur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066800"/>
            <a:ext cx="4800600" cy="436418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09800" y="3048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BOURDON TUBE PRESSURE GAUGE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534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GENERALIZED MEASUREMENT SYSTEM APPLIED TO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BOURDON TUBE PRESSURE GAUGE.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CIRCULAR TUBE:  </a:t>
            </a:r>
            <a:r>
              <a:rPr lang="en-US" sz="2400" b="1" dirty="0" smtClean="0"/>
              <a:t>SERVES AS PRIMARY DETECTOR-TRANSDUCER.</a:t>
            </a:r>
          </a:p>
          <a:p>
            <a:r>
              <a:rPr lang="en-US" sz="2400" b="1" dirty="0" smtClean="0"/>
              <a:t>		     CHANGING PRESSURE INTO NEAR LINEAR         			     DISPLACEMENT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LINKAGE- GEAR ARRANGEMENT : 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		</a:t>
            </a:r>
            <a:r>
              <a:rPr lang="en-US" sz="2400" b="1" dirty="0" smtClean="0"/>
              <a:t>SERVES AS SECONDARY TRANSDUCER</a:t>
            </a:r>
          </a:p>
          <a:p>
            <a:r>
              <a:rPr lang="en-US" sz="2400" b="1" dirty="0" smtClean="0"/>
              <a:t>		LINEAR TO ROTARY MOTION AND AS AN 				AMPLIFIER. YIELDING	 MAGNIFIED OUTPUT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POINTER OVER CALIBRATED SCALE OR MOVING HAND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400" b="1" dirty="0" smtClean="0"/>
              <a:t> 		SERVES AS A READ OUT DEVICE.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981200"/>
            <a:ext cx="15240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PRIMARY SENSING ELEMENT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1981200"/>
            <a:ext cx="15240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VARIABLE CONVERSION ELEMENT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1981200"/>
            <a:ext cx="15240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TRANSMISSION ELEMENT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1981200"/>
            <a:ext cx="16764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VARIABLE MANIPULATION ELEMENT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1981200"/>
            <a:ext cx="16764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PRESENTATION ELEMENT</a:t>
            </a:r>
          </a:p>
          <a:p>
            <a:endParaRPr lang="en-US" dirty="0"/>
          </a:p>
        </p:txBody>
      </p:sp>
      <p:cxnSp>
        <p:nvCxnSpPr>
          <p:cNvPr id="8" name="Straight Arrow Connector 7"/>
          <p:cNvCxnSpPr>
            <a:stCxn id="2" idx="3"/>
            <a:endCxn id="3" idx="1"/>
          </p:cNvCxnSpPr>
          <p:nvPr/>
        </p:nvCxnSpPr>
        <p:spPr>
          <a:xfrm>
            <a:off x="1752600" y="2581365"/>
            <a:ext cx="1524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3"/>
            <a:endCxn id="4" idx="1"/>
          </p:cNvCxnSpPr>
          <p:nvPr/>
        </p:nvCxnSpPr>
        <p:spPr>
          <a:xfrm>
            <a:off x="3429000" y="2581365"/>
            <a:ext cx="3048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3"/>
            <a:endCxn id="5" idx="1"/>
          </p:cNvCxnSpPr>
          <p:nvPr/>
        </p:nvCxnSpPr>
        <p:spPr>
          <a:xfrm>
            <a:off x="5257800" y="2581365"/>
            <a:ext cx="1524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6" idx="1"/>
          </p:cNvCxnSpPr>
          <p:nvPr/>
        </p:nvCxnSpPr>
        <p:spPr>
          <a:xfrm>
            <a:off x="7086600" y="2581365"/>
            <a:ext cx="1524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14400" y="1066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BOURDON TUBE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990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MECHANICAL LINKAGE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86400" y="1066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GEARING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239000" y="990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POINTER AND DIAL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990600" y="1447800"/>
            <a:ext cx="1828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2628900" y="16383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800100" y="16383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16002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4285567" y="1770965"/>
            <a:ext cx="26806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638800" y="15240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5905500" y="17145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391400" y="16002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8" idx="2"/>
          </p:cNvCxnSpPr>
          <p:nvPr/>
        </p:nvCxnSpPr>
        <p:spPr>
          <a:xfrm rot="5400000">
            <a:off x="7943166" y="1770965"/>
            <a:ext cx="26806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" idx="1"/>
          </p:cNvCxnSpPr>
          <p:nvPr/>
        </p:nvCxnSpPr>
        <p:spPr>
          <a:xfrm flipV="1">
            <a:off x="0" y="2581365"/>
            <a:ext cx="228600" cy="9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rot="16200000" flipV="1">
            <a:off x="-228600" y="2971800"/>
            <a:ext cx="1219200" cy="60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1219200" y="32766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3048000" y="3276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52400" y="3886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PRESSURE 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0" y="2286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524000" y="3886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FORCE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971800" y="3886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DISPLACEMENT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477000" y="38100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LINEAR TO ANGULAR MOTION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rot="5400000" flipH="1" flipV="1">
            <a:off x="6667500" y="32385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85800" y="5105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BOURDON PRESSURE GAUGE MEASUREMENT SYSTEM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3581400" y="2514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THANKS 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6858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FUNDAMENTAL MESURING PROCESS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438400"/>
            <a:ext cx="2895600" cy="10772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PROCESS OF COMPARISION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endCxn id="3" idx="1"/>
          </p:cNvCxnSpPr>
          <p:nvPr/>
        </p:nvCxnSpPr>
        <p:spPr>
          <a:xfrm>
            <a:off x="1371600" y="2971800"/>
            <a:ext cx="1447800" cy="5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" idx="3"/>
          </p:cNvCxnSpPr>
          <p:nvPr/>
        </p:nvCxnSpPr>
        <p:spPr>
          <a:xfrm flipV="1">
            <a:off x="5715000" y="2971800"/>
            <a:ext cx="2133600" cy="5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14400" y="2362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MEASURAND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3276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14478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2"/>
            <a:endCxn id="3" idx="0"/>
          </p:cNvCxnSpPr>
          <p:nvPr/>
        </p:nvCxnSpPr>
        <p:spPr>
          <a:xfrm rot="5400000">
            <a:off x="3962400" y="2133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53200" y="3200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705600" y="2362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307592"/>
            <a:ext cx="1752600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SENSOR TRANSUCER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1435608"/>
            <a:ext cx="2057400" cy="95410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SIGNAL CODITIONER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1524000"/>
            <a:ext cx="1981200" cy="15696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INDICATOR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RECORDER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PROCESSOR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CONTROLLER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endCxn id="2" idx="1"/>
          </p:cNvCxnSpPr>
          <p:nvPr/>
        </p:nvCxnSpPr>
        <p:spPr>
          <a:xfrm>
            <a:off x="762000" y="1905001"/>
            <a:ext cx="1143000" cy="2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3"/>
          </p:cNvCxnSpPr>
          <p:nvPr/>
        </p:nvCxnSpPr>
        <p:spPr>
          <a:xfrm flipV="1">
            <a:off x="6172200" y="1905000"/>
            <a:ext cx="533400" cy="7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" y="1447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MEASURAND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057400" y="32004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AUXILLARY POWER (NOT ALWAYS REQUIRED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2209800" y="2743200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91000" y="33528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AUXILLARY POWER (USUALLY REQUIRED</a:t>
            </a:r>
          </a:p>
          <a:p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rot="16200000" flipV="1">
            <a:off x="4457700" y="2781300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00400" y="1524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TRANDUCED SIGNAL (ANALOGOUS TO INPUT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3313906" y="1409700"/>
            <a:ext cx="9913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943600" y="381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ANALOGOUS DRIVING SIGNAL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5943600" y="14478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096000" y="22860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705600" y="1676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705600" y="2133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705600" y="2514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705600" y="2895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447800" y="50292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GENERALIZED MEASUREMENT SYSTEM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63" name="Straight Arrow Connector 62"/>
          <p:cNvCxnSpPr>
            <a:stCxn id="2" idx="3"/>
            <a:endCxn id="3" idx="1"/>
          </p:cNvCxnSpPr>
          <p:nvPr/>
        </p:nvCxnSpPr>
        <p:spPr>
          <a:xfrm>
            <a:off x="3657600" y="1907757"/>
            <a:ext cx="457200" cy="4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066800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GENERAL ARRANGEMENT CONSISTS THREE STAGES</a:t>
            </a:r>
          </a:p>
          <a:p>
            <a:endParaRPr lang="en-US" dirty="0" smtClean="0"/>
          </a:p>
          <a:p>
            <a:r>
              <a:rPr lang="en-US" sz="2400" b="1" dirty="0" smtClean="0">
                <a:solidFill>
                  <a:srgbClr val="0070C0"/>
                </a:solidFill>
              </a:rPr>
              <a:t>STAGE I         A DETECTOR TRANDUCING OR SENSOR STAGE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0070C0"/>
                </a:solidFill>
              </a:rPr>
              <a:t>STAGE II        SIGNAL CONDITIONING STAGE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0070C0"/>
                </a:solidFill>
              </a:rPr>
              <a:t>STAGE III        TERMINATING OR READ OUT STAGE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382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70C0"/>
                </a:solidFill>
              </a:rPr>
              <a:t>STAGE I         A DETECTOR TRANDUCING OR SENSOR STAGE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FUNCTION IS TO DETECT OR SENSE THE MEASURAND IDEALLY, IT SHOULD BE INSENSITIVE TO EVERY OTHER POSSIBLE INPUT.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E.G.     * IF IT IS A PRESSURE PICKUP, IT SHOULD INSENSATIVE TO 	ACCELERATION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	*IF IT IS A STRAIN GAUGE ,. IT SHOULD INSENSATIVE TO 	TEMP.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	* IF IT IS A LINEAR  ACCELEROMETER,. IT SHOULD 	INSENSATIVE TO ANGULAR 	ACCELERATION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PRIMARY SENSING ELEMENTS              OPERATON IT PERFORMS</a:t>
            </a:r>
          </a:p>
          <a:p>
            <a:endParaRPr lang="en-US" sz="2000" b="1" dirty="0" smtClean="0"/>
          </a:p>
          <a:p>
            <a:r>
              <a:rPr lang="en-US" sz="2000" b="1" dirty="0" smtClean="0">
                <a:solidFill>
                  <a:srgbClr val="0070C0"/>
                </a:solidFill>
              </a:rPr>
              <a:t>1.MECHANICAL TYPE</a:t>
            </a:r>
          </a:p>
          <a:p>
            <a:r>
              <a:rPr lang="en-US" sz="2000" b="1" dirty="0" smtClean="0"/>
              <a:t>CONTACTING SPINDLE, PIN, FINGER  -----  DISPLACEMENT TO DISPLACEMENT</a:t>
            </a:r>
          </a:p>
          <a:p>
            <a:endParaRPr lang="en-US" sz="2000" b="1" dirty="0" smtClean="0"/>
          </a:p>
          <a:p>
            <a:pPr marL="342900" indent="-342900"/>
            <a:r>
              <a:rPr lang="en-US" sz="2000" b="1" dirty="0" smtClean="0">
                <a:solidFill>
                  <a:srgbClr val="0070C0"/>
                </a:solidFill>
              </a:rPr>
              <a:t>2. ELASTIC MEMBER </a:t>
            </a:r>
          </a:p>
          <a:p>
            <a:pPr marL="342900" indent="-342900"/>
            <a:r>
              <a:rPr lang="en-US" sz="2000" b="1" dirty="0" smtClean="0"/>
              <a:t>	A]   </a:t>
            </a:r>
            <a:r>
              <a:rPr lang="en-US" sz="2000" b="1" dirty="0" smtClean="0">
                <a:solidFill>
                  <a:srgbClr val="00B0F0"/>
                </a:solidFill>
              </a:rPr>
              <a:t>LOAD CELLS</a:t>
            </a:r>
          </a:p>
          <a:p>
            <a:pPr marL="342900" indent="-342900"/>
            <a:r>
              <a:rPr lang="en-US" sz="2000" b="1" dirty="0" smtClean="0"/>
              <a:t>         1. TENSION/COMPRESSION</a:t>
            </a:r>
          </a:p>
          <a:p>
            <a:pPr marL="342900" indent="-342900"/>
            <a:r>
              <a:rPr lang="en-US" sz="2000" b="1" dirty="0" smtClean="0"/>
              <a:t>         2. BENDING 			--- FORCE TO LINEAR DISPLACEMENT </a:t>
            </a:r>
          </a:p>
          <a:p>
            <a:pPr marL="342900" indent="-342900"/>
            <a:endParaRPr lang="en-US" sz="2000" b="1" dirty="0" smtClean="0"/>
          </a:p>
          <a:p>
            <a:pPr marL="342900" indent="-342900"/>
            <a:r>
              <a:rPr lang="en-US" sz="2000" b="1" dirty="0" smtClean="0"/>
              <a:t>         3. TORSION 			--- FORCE TO ANGULAR DISPLACEMENT</a:t>
            </a:r>
          </a:p>
          <a:p>
            <a:pPr marL="342900" indent="-342900"/>
            <a:r>
              <a:rPr lang="en-US" sz="2000" b="1" dirty="0" smtClean="0"/>
              <a:t>	</a:t>
            </a:r>
          </a:p>
          <a:p>
            <a:pPr marL="342900" indent="-342900"/>
            <a:r>
              <a:rPr lang="en-US" sz="2000" b="1" dirty="0" smtClean="0"/>
              <a:t>	B]  </a:t>
            </a:r>
            <a:r>
              <a:rPr lang="en-US" sz="2000" b="1" dirty="0" smtClean="0">
                <a:solidFill>
                  <a:srgbClr val="00B0F0"/>
                </a:solidFill>
              </a:rPr>
              <a:t>PROVING RING</a:t>
            </a:r>
          </a:p>
          <a:p>
            <a:pPr marL="342900" indent="-342900"/>
            <a:r>
              <a:rPr lang="en-US" sz="2000" b="1" dirty="0" smtClean="0"/>
              <a:t>      C]  </a:t>
            </a:r>
            <a:r>
              <a:rPr lang="en-US" sz="2000" b="1" dirty="0" smtClean="0">
                <a:solidFill>
                  <a:srgbClr val="00B0F0"/>
                </a:solidFill>
              </a:rPr>
              <a:t>HELICAL SPRING                             </a:t>
            </a:r>
            <a:r>
              <a:rPr lang="en-US" sz="2000" b="1" dirty="0" smtClean="0"/>
              <a:t>--- FORCE TO LINEAR DISPLACEMENT</a:t>
            </a:r>
          </a:p>
          <a:p>
            <a:pPr marL="342900" indent="-342900"/>
            <a:r>
              <a:rPr lang="en-US" sz="2000" b="1" dirty="0" smtClean="0"/>
              <a:t>	</a:t>
            </a:r>
          </a:p>
          <a:p>
            <a:pPr marL="342900" indent="-342900"/>
            <a:r>
              <a:rPr lang="en-US" sz="2000" b="1" dirty="0" smtClean="0"/>
              <a:t>	D]    </a:t>
            </a:r>
            <a:r>
              <a:rPr lang="en-US" sz="2000" b="1" dirty="0" smtClean="0">
                <a:solidFill>
                  <a:srgbClr val="00B0F0"/>
                </a:solidFill>
              </a:rPr>
              <a:t>BOURDON TUBE</a:t>
            </a:r>
          </a:p>
          <a:p>
            <a:pPr marL="342900" indent="-342900"/>
            <a:r>
              <a:rPr lang="en-US" sz="2000" b="1" dirty="0" smtClean="0">
                <a:solidFill>
                  <a:srgbClr val="00B0F0"/>
                </a:solidFill>
              </a:rPr>
              <a:t>		BELLOWS </a:t>
            </a:r>
          </a:p>
          <a:p>
            <a:pPr marL="342900" indent="-342900"/>
            <a:r>
              <a:rPr lang="en-US" sz="2000" b="1" dirty="0" smtClean="0">
                <a:solidFill>
                  <a:srgbClr val="00B0F0"/>
                </a:solidFill>
              </a:rPr>
              <a:t>		DIAPHRAGMS</a:t>
            </a:r>
            <a:r>
              <a:rPr lang="en-US" sz="2000" b="1" dirty="0" smtClean="0"/>
              <a:t>		--- PRESSURE TO DISPLACEMENT</a:t>
            </a:r>
          </a:p>
          <a:p>
            <a:pPr marL="342900" indent="-342900"/>
            <a:r>
              <a:rPr lang="en-US" sz="2000" b="1" dirty="0" smtClean="0"/>
              <a:t>	E]  </a:t>
            </a:r>
            <a:r>
              <a:rPr lang="en-US" sz="2000" b="1" dirty="0" smtClean="0">
                <a:solidFill>
                  <a:srgbClr val="00B0F0"/>
                </a:solidFill>
              </a:rPr>
              <a:t>LIQUID COLUMN 	</a:t>
            </a:r>
            <a:endParaRPr lang="en-US" b="1" dirty="0" smtClean="0">
              <a:solidFill>
                <a:srgbClr val="00B0F0"/>
              </a:solidFill>
            </a:endParaRPr>
          </a:p>
          <a:p>
            <a:pPr marL="342900" indent="-342900"/>
            <a:endParaRPr lang="en-US" dirty="0"/>
          </a:p>
        </p:txBody>
      </p:sp>
      <p:sp>
        <p:nvSpPr>
          <p:cNvPr id="3" name="Right Brace 2"/>
          <p:cNvSpPr/>
          <p:nvPr/>
        </p:nvSpPr>
        <p:spPr>
          <a:xfrm>
            <a:off x="3962400" y="2590800"/>
            <a:ext cx="152400" cy="533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3429000" y="4114800"/>
            <a:ext cx="228600" cy="609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3352800" y="5029200"/>
            <a:ext cx="3048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3. MASS: 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	</a:t>
            </a:r>
            <a:r>
              <a:rPr lang="en-US" sz="2000" b="1" dirty="0" smtClean="0">
                <a:solidFill>
                  <a:srgbClr val="00B0F0"/>
                </a:solidFill>
              </a:rPr>
              <a:t>PENDULUM  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/>
              <a:t>                    -- FORCE TO DISPLACEMENT    AND </a:t>
            </a:r>
          </a:p>
          <a:p>
            <a:r>
              <a:rPr lang="en-US" sz="2000" b="1" dirty="0" smtClean="0"/>
              <a:t>		                      GRAVITATIONAL ACCELERATION TO FREQUENCY</a:t>
            </a:r>
          </a:p>
          <a:p>
            <a:endParaRPr lang="en-US" sz="2000" b="1" dirty="0" smtClean="0"/>
          </a:p>
          <a:p>
            <a:r>
              <a:rPr lang="en-US" sz="2000" b="1" dirty="0" smtClean="0">
                <a:solidFill>
                  <a:srgbClr val="0070C0"/>
                </a:solidFill>
              </a:rPr>
              <a:t>4. THERMAL</a:t>
            </a:r>
          </a:p>
          <a:p>
            <a:r>
              <a:rPr lang="en-US" sz="2000" b="1" dirty="0" smtClean="0"/>
              <a:t>         THERMOCOUPLE                            --  TEMP. TO ELECTRIC CURRENT</a:t>
            </a:r>
          </a:p>
          <a:p>
            <a:r>
              <a:rPr lang="en-US" sz="2000" b="1" dirty="0" smtClean="0"/>
              <a:t>         BIMATERIAL OR MERCURY IN GLASS --- TEMP. TO DISPLACEMENT </a:t>
            </a:r>
          </a:p>
          <a:p>
            <a:r>
              <a:rPr lang="en-US" sz="2000" b="1" dirty="0" smtClean="0"/>
              <a:t>         THERMISTER                                  ----- TEMP. TO RESISTANCE CHANGE </a:t>
            </a:r>
          </a:p>
          <a:p>
            <a:r>
              <a:rPr lang="en-US" sz="2000" b="1" dirty="0" smtClean="0"/>
              <a:t>         CHEMICAL COMPOSITION               ----- TEMP. TO CHEMICAL CHANGE </a:t>
            </a:r>
          </a:p>
          <a:p>
            <a:endParaRPr lang="en-US" sz="2000" b="1" dirty="0" smtClean="0"/>
          </a:p>
          <a:p>
            <a:r>
              <a:rPr lang="en-US" sz="2000" b="1" dirty="0" smtClean="0">
                <a:solidFill>
                  <a:srgbClr val="0070C0"/>
                </a:solidFill>
              </a:rPr>
              <a:t>5. HYDRPNEUMATIC </a:t>
            </a:r>
          </a:p>
          <a:p>
            <a:r>
              <a:rPr lang="en-US" sz="2000" b="1" dirty="0" smtClean="0"/>
              <a:t>        </a:t>
            </a:r>
            <a:r>
              <a:rPr lang="en-US" sz="2000" b="1" dirty="0" smtClean="0">
                <a:solidFill>
                  <a:srgbClr val="C00000"/>
                </a:solidFill>
              </a:rPr>
              <a:t>STATIC</a:t>
            </a:r>
          </a:p>
          <a:p>
            <a:r>
              <a:rPr lang="en-US" sz="2000" b="1" dirty="0" smtClean="0"/>
              <a:t>             FLOAT     		----- FLUID LEVEL TO DISPLACEMENT </a:t>
            </a:r>
          </a:p>
          <a:p>
            <a:r>
              <a:rPr lang="en-US" sz="2000" b="1" dirty="0" smtClean="0"/>
              <a:t>            HYDROMETER           ----- SP.GR. TO RELATIVE DISPLACEMENT </a:t>
            </a:r>
          </a:p>
          <a:p>
            <a:r>
              <a:rPr lang="en-US" sz="2000" b="1" dirty="0" smtClean="0"/>
              <a:t>     </a:t>
            </a:r>
            <a:r>
              <a:rPr lang="en-US" sz="2000" b="1" dirty="0" smtClean="0">
                <a:solidFill>
                  <a:srgbClr val="C00000"/>
                </a:solidFill>
              </a:rPr>
              <a:t>DYNAMIC   </a:t>
            </a:r>
          </a:p>
          <a:p>
            <a:r>
              <a:rPr lang="en-US" sz="2000" b="1" dirty="0" smtClean="0"/>
              <a:t>        ORIFICE, VENTURI, PITOT    ----  FLUID VELOCITY TO PRESSURE CHANGE </a:t>
            </a:r>
          </a:p>
          <a:p>
            <a:r>
              <a:rPr lang="en-US" sz="2000" b="1" dirty="0" smtClean="0"/>
              <a:t>         VANES                                     --- VELOCITY TO FORCE </a:t>
            </a:r>
          </a:p>
          <a:p>
            <a:r>
              <a:rPr lang="en-US" sz="2000" b="1" dirty="0" smtClean="0"/>
              <a:t>       TURBINES                                 ---- LINEAR TO ANGULAR VELOCITY.	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8001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STAGE II        SIGNAL CONDITIONING STAGE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0070C0"/>
                </a:solidFill>
              </a:rPr>
              <a:t>PURPOSE IS TO MODIFY THE TRANDUCED INFORMATION, SO THAT IT IS ACCEPTABLE TO THE TERMINATING STAGE.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/>
              <a:t>IT MAY BE PERFORMING THE BASIC OPERATIONS SUCH AS </a:t>
            </a:r>
            <a:r>
              <a:rPr lang="en-US" sz="2400" b="1" dirty="0" smtClean="0">
                <a:solidFill>
                  <a:srgbClr val="FF0000"/>
                </a:solidFill>
              </a:rPr>
              <a:t>FILTERING, INTERGRATION, DIFFERENTIATING </a:t>
            </a:r>
            <a:r>
              <a:rPr lang="en-US" sz="2400" b="1" dirty="0" smtClean="0"/>
              <a:t>OT TELEMETERING AS REQUIRED.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INCREASE EITHER </a:t>
            </a:r>
            <a:r>
              <a:rPr lang="en-US" sz="2400" b="1" dirty="0" smtClean="0"/>
              <a:t>AMPLITUDE (AMPLIFIER) </a:t>
            </a:r>
            <a:r>
              <a:rPr lang="en-US" sz="2400" b="1" dirty="0" smtClean="0"/>
              <a:t>OR POWER OF THE SIGNAL OR BOTH.</a:t>
            </a:r>
          </a:p>
          <a:p>
            <a:endParaRPr lang="en-US" sz="2400" b="1" dirty="0" smtClean="0">
              <a:solidFill>
                <a:srgbClr val="00B0F0"/>
              </a:solidFill>
            </a:endParaRPr>
          </a:p>
          <a:p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800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SECONDARY TRANSDUCER OR SIGNAL CONDITIONING</a:t>
            </a:r>
          </a:p>
          <a:p>
            <a:endParaRPr lang="en-US" sz="2400" b="1" dirty="0" smtClean="0">
              <a:solidFill>
                <a:srgbClr val="00B0F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B0F0"/>
                </a:solidFill>
              </a:rPr>
              <a:t>    </a:t>
            </a:r>
            <a:r>
              <a:rPr lang="en-US" sz="2400" b="1" dirty="0" smtClean="0"/>
              <a:t>THEY GET INPUT FROM THE OUTPUT OF PRIMARY 	TRANSDUCER.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    DISPLACEMENT OF END A OF THE SPRING FORMS A 	MOVING CONTACT.</a:t>
            </a:r>
          </a:p>
          <a:p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0" y="3877056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3086100" y="3762756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238500" y="3762756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390900" y="3762756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848099" y="3762756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543300" y="3762756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695700" y="3762756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390900" y="399135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3387852" y="4069080"/>
            <a:ext cx="234696" cy="382524"/>
          </a:xfrm>
          <a:custGeom>
            <a:avLst/>
            <a:gdLst>
              <a:gd name="connsiteX0" fmla="*/ 114300 w 234696"/>
              <a:gd name="connsiteY0" fmla="*/ 0 h 382524"/>
              <a:gd name="connsiteX1" fmla="*/ 196596 w 234696"/>
              <a:gd name="connsiteY1" fmla="*/ 64008 h 382524"/>
              <a:gd name="connsiteX2" fmla="*/ 77724 w 234696"/>
              <a:gd name="connsiteY2" fmla="*/ 118872 h 382524"/>
              <a:gd name="connsiteX3" fmla="*/ 205740 w 234696"/>
              <a:gd name="connsiteY3" fmla="*/ 146304 h 382524"/>
              <a:gd name="connsiteX4" fmla="*/ 4572 w 234696"/>
              <a:gd name="connsiteY4" fmla="*/ 192024 h 382524"/>
              <a:gd name="connsiteX5" fmla="*/ 233172 w 234696"/>
              <a:gd name="connsiteY5" fmla="*/ 228600 h 382524"/>
              <a:gd name="connsiteX6" fmla="*/ 13716 w 234696"/>
              <a:gd name="connsiteY6" fmla="*/ 256032 h 382524"/>
              <a:gd name="connsiteX7" fmla="*/ 214884 w 234696"/>
              <a:gd name="connsiteY7" fmla="*/ 301752 h 382524"/>
              <a:gd name="connsiteX8" fmla="*/ 32004 w 234696"/>
              <a:gd name="connsiteY8" fmla="*/ 329184 h 382524"/>
              <a:gd name="connsiteX9" fmla="*/ 224028 w 234696"/>
              <a:gd name="connsiteY9" fmla="*/ 365760 h 382524"/>
              <a:gd name="connsiteX10" fmla="*/ 41148 w 234696"/>
              <a:gd name="connsiteY10" fmla="*/ 374904 h 382524"/>
              <a:gd name="connsiteX11" fmla="*/ 123444 w 234696"/>
              <a:gd name="connsiteY11" fmla="*/ 320040 h 38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4696" h="382524">
                <a:moveTo>
                  <a:pt x="114300" y="0"/>
                </a:moveTo>
                <a:cubicBezTo>
                  <a:pt x="158496" y="22098"/>
                  <a:pt x="202692" y="44196"/>
                  <a:pt x="196596" y="64008"/>
                </a:cubicBezTo>
                <a:cubicBezTo>
                  <a:pt x="190500" y="83820"/>
                  <a:pt x="76200" y="105156"/>
                  <a:pt x="77724" y="118872"/>
                </a:cubicBezTo>
                <a:cubicBezTo>
                  <a:pt x="79248" y="132588"/>
                  <a:pt x="217932" y="134112"/>
                  <a:pt x="205740" y="146304"/>
                </a:cubicBezTo>
                <a:cubicBezTo>
                  <a:pt x="193548" y="158496"/>
                  <a:pt x="0" y="178308"/>
                  <a:pt x="4572" y="192024"/>
                </a:cubicBezTo>
                <a:cubicBezTo>
                  <a:pt x="9144" y="205740"/>
                  <a:pt x="231648" y="217932"/>
                  <a:pt x="233172" y="228600"/>
                </a:cubicBezTo>
                <a:cubicBezTo>
                  <a:pt x="234696" y="239268"/>
                  <a:pt x="16764" y="243840"/>
                  <a:pt x="13716" y="256032"/>
                </a:cubicBezTo>
                <a:cubicBezTo>
                  <a:pt x="10668" y="268224"/>
                  <a:pt x="211836" y="289560"/>
                  <a:pt x="214884" y="301752"/>
                </a:cubicBezTo>
                <a:cubicBezTo>
                  <a:pt x="217932" y="313944"/>
                  <a:pt x="30480" y="318516"/>
                  <a:pt x="32004" y="329184"/>
                </a:cubicBezTo>
                <a:cubicBezTo>
                  <a:pt x="33528" y="339852"/>
                  <a:pt x="222504" y="358140"/>
                  <a:pt x="224028" y="365760"/>
                </a:cubicBezTo>
                <a:cubicBezTo>
                  <a:pt x="225552" y="373380"/>
                  <a:pt x="57912" y="382524"/>
                  <a:pt x="41148" y="374904"/>
                </a:cubicBezTo>
                <a:cubicBezTo>
                  <a:pt x="24384" y="367284"/>
                  <a:pt x="123444" y="321564"/>
                  <a:pt x="123444" y="32004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3523488" y="4443984"/>
            <a:ext cx="1588" cy="347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76600" y="4794504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24200" y="5023104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3086100" y="4832604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3657600" y="4870704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505200" y="4639056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610100" y="421995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4689348" y="4370832"/>
            <a:ext cx="298704" cy="801624"/>
          </a:xfrm>
          <a:custGeom>
            <a:avLst/>
            <a:gdLst>
              <a:gd name="connsiteX0" fmla="*/ 83820 w 298704"/>
              <a:gd name="connsiteY0" fmla="*/ 0 h 1024128"/>
              <a:gd name="connsiteX1" fmla="*/ 211836 w 298704"/>
              <a:gd name="connsiteY1" fmla="*/ 18288 h 1024128"/>
              <a:gd name="connsiteX2" fmla="*/ 1524 w 298704"/>
              <a:gd name="connsiteY2" fmla="*/ 54864 h 1024128"/>
              <a:gd name="connsiteX3" fmla="*/ 202692 w 298704"/>
              <a:gd name="connsiteY3" fmla="*/ 82296 h 1024128"/>
              <a:gd name="connsiteX4" fmla="*/ 38100 w 298704"/>
              <a:gd name="connsiteY4" fmla="*/ 137160 h 1024128"/>
              <a:gd name="connsiteX5" fmla="*/ 239268 w 298704"/>
              <a:gd name="connsiteY5" fmla="*/ 182880 h 1024128"/>
              <a:gd name="connsiteX6" fmla="*/ 65532 w 298704"/>
              <a:gd name="connsiteY6" fmla="*/ 228600 h 1024128"/>
              <a:gd name="connsiteX7" fmla="*/ 257556 w 298704"/>
              <a:gd name="connsiteY7" fmla="*/ 274320 h 1024128"/>
              <a:gd name="connsiteX8" fmla="*/ 56388 w 298704"/>
              <a:gd name="connsiteY8" fmla="*/ 338328 h 1024128"/>
              <a:gd name="connsiteX9" fmla="*/ 275844 w 298704"/>
              <a:gd name="connsiteY9" fmla="*/ 393192 h 1024128"/>
              <a:gd name="connsiteX10" fmla="*/ 83820 w 298704"/>
              <a:gd name="connsiteY10" fmla="*/ 457200 h 1024128"/>
              <a:gd name="connsiteX11" fmla="*/ 294132 w 298704"/>
              <a:gd name="connsiteY11" fmla="*/ 521208 h 1024128"/>
              <a:gd name="connsiteX12" fmla="*/ 102108 w 298704"/>
              <a:gd name="connsiteY12" fmla="*/ 548640 h 1024128"/>
              <a:gd name="connsiteX13" fmla="*/ 284988 w 298704"/>
              <a:gd name="connsiteY13" fmla="*/ 603504 h 1024128"/>
              <a:gd name="connsiteX14" fmla="*/ 184404 w 298704"/>
              <a:gd name="connsiteY14" fmla="*/ 621792 h 1024128"/>
              <a:gd name="connsiteX15" fmla="*/ 193548 w 298704"/>
              <a:gd name="connsiteY15" fmla="*/ 1024128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8704" h="1024128">
                <a:moveTo>
                  <a:pt x="83820" y="0"/>
                </a:moveTo>
                <a:cubicBezTo>
                  <a:pt x="154686" y="4572"/>
                  <a:pt x="225552" y="9144"/>
                  <a:pt x="211836" y="18288"/>
                </a:cubicBezTo>
                <a:cubicBezTo>
                  <a:pt x="198120" y="27432"/>
                  <a:pt x="3048" y="44196"/>
                  <a:pt x="1524" y="54864"/>
                </a:cubicBezTo>
                <a:cubicBezTo>
                  <a:pt x="0" y="65532"/>
                  <a:pt x="196596" y="68580"/>
                  <a:pt x="202692" y="82296"/>
                </a:cubicBezTo>
                <a:cubicBezTo>
                  <a:pt x="208788" y="96012"/>
                  <a:pt x="32004" y="120396"/>
                  <a:pt x="38100" y="137160"/>
                </a:cubicBezTo>
                <a:cubicBezTo>
                  <a:pt x="44196" y="153924"/>
                  <a:pt x="234696" y="167640"/>
                  <a:pt x="239268" y="182880"/>
                </a:cubicBezTo>
                <a:cubicBezTo>
                  <a:pt x="243840" y="198120"/>
                  <a:pt x="62484" y="213360"/>
                  <a:pt x="65532" y="228600"/>
                </a:cubicBezTo>
                <a:cubicBezTo>
                  <a:pt x="68580" y="243840"/>
                  <a:pt x="259080" y="256032"/>
                  <a:pt x="257556" y="274320"/>
                </a:cubicBezTo>
                <a:cubicBezTo>
                  <a:pt x="256032" y="292608"/>
                  <a:pt x="53340" y="318516"/>
                  <a:pt x="56388" y="338328"/>
                </a:cubicBezTo>
                <a:cubicBezTo>
                  <a:pt x="59436" y="358140"/>
                  <a:pt x="271272" y="373380"/>
                  <a:pt x="275844" y="393192"/>
                </a:cubicBezTo>
                <a:cubicBezTo>
                  <a:pt x="280416" y="413004"/>
                  <a:pt x="80772" y="435864"/>
                  <a:pt x="83820" y="457200"/>
                </a:cubicBezTo>
                <a:cubicBezTo>
                  <a:pt x="86868" y="478536"/>
                  <a:pt x="291084" y="505968"/>
                  <a:pt x="294132" y="521208"/>
                </a:cubicBezTo>
                <a:cubicBezTo>
                  <a:pt x="297180" y="536448"/>
                  <a:pt x="103632" y="534924"/>
                  <a:pt x="102108" y="548640"/>
                </a:cubicBezTo>
                <a:cubicBezTo>
                  <a:pt x="100584" y="562356"/>
                  <a:pt x="271272" y="591312"/>
                  <a:pt x="284988" y="603504"/>
                </a:cubicBezTo>
                <a:cubicBezTo>
                  <a:pt x="298704" y="615696"/>
                  <a:pt x="199644" y="551688"/>
                  <a:pt x="184404" y="621792"/>
                </a:cubicBezTo>
                <a:cubicBezTo>
                  <a:pt x="169164" y="691896"/>
                  <a:pt x="182880" y="961644"/>
                  <a:pt x="193548" y="102412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4800600" y="4029456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525294" y="4296156"/>
            <a:ext cx="532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638800" y="456285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715000" y="463905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410200" y="5020056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>
            <a:off x="4366260" y="3401568"/>
            <a:ext cx="246888" cy="694944"/>
          </a:xfrm>
          <a:custGeom>
            <a:avLst/>
            <a:gdLst>
              <a:gd name="connsiteX0" fmla="*/ 141732 w 246888"/>
              <a:gd name="connsiteY0" fmla="*/ 0 h 694944"/>
              <a:gd name="connsiteX1" fmla="*/ 141732 w 246888"/>
              <a:gd name="connsiteY1" fmla="*/ 310896 h 694944"/>
              <a:gd name="connsiteX2" fmla="*/ 41148 w 246888"/>
              <a:gd name="connsiteY2" fmla="*/ 365760 h 694944"/>
              <a:gd name="connsiteX3" fmla="*/ 205740 w 246888"/>
              <a:gd name="connsiteY3" fmla="*/ 374904 h 694944"/>
              <a:gd name="connsiteX4" fmla="*/ 13716 w 246888"/>
              <a:gd name="connsiteY4" fmla="*/ 420624 h 694944"/>
              <a:gd name="connsiteX5" fmla="*/ 214884 w 246888"/>
              <a:gd name="connsiteY5" fmla="*/ 438912 h 694944"/>
              <a:gd name="connsiteX6" fmla="*/ 4572 w 246888"/>
              <a:gd name="connsiteY6" fmla="*/ 475488 h 694944"/>
              <a:gd name="connsiteX7" fmla="*/ 242316 w 246888"/>
              <a:gd name="connsiteY7" fmla="*/ 512064 h 694944"/>
              <a:gd name="connsiteX8" fmla="*/ 22860 w 246888"/>
              <a:gd name="connsiteY8" fmla="*/ 557784 h 694944"/>
              <a:gd name="connsiteX9" fmla="*/ 242316 w 246888"/>
              <a:gd name="connsiteY9" fmla="*/ 576072 h 694944"/>
              <a:gd name="connsiteX10" fmla="*/ 32004 w 246888"/>
              <a:gd name="connsiteY10" fmla="*/ 612648 h 694944"/>
              <a:gd name="connsiteX11" fmla="*/ 233172 w 246888"/>
              <a:gd name="connsiteY11" fmla="*/ 676656 h 694944"/>
              <a:gd name="connsiteX12" fmla="*/ 114300 w 246888"/>
              <a:gd name="connsiteY12" fmla="*/ 694944 h 69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6888" h="694944">
                <a:moveTo>
                  <a:pt x="141732" y="0"/>
                </a:moveTo>
                <a:cubicBezTo>
                  <a:pt x="150114" y="124968"/>
                  <a:pt x="158496" y="249936"/>
                  <a:pt x="141732" y="310896"/>
                </a:cubicBezTo>
                <a:cubicBezTo>
                  <a:pt x="124968" y="371856"/>
                  <a:pt x="30480" y="355092"/>
                  <a:pt x="41148" y="365760"/>
                </a:cubicBezTo>
                <a:cubicBezTo>
                  <a:pt x="51816" y="376428"/>
                  <a:pt x="210312" y="365760"/>
                  <a:pt x="205740" y="374904"/>
                </a:cubicBezTo>
                <a:cubicBezTo>
                  <a:pt x="201168" y="384048"/>
                  <a:pt x="12192" y="409956"/>
                  <a:pt x="13716" y="420624"/>
                </a:cubicBezTo>
                <a:cubicBezTo>
                  <a:pt x="15240" y="431292"/>
                  <a:pt x="216408" y="429768"/>
                  <a:pt x="214884" y="438912"/>
                </a:cubicBezTo>
                <a:cubicBezTo>
                  <a:pt x="213360" y="448056"/>
                  <a:pt x="0" y="463296"/>
                  <a:pt x="4572" y="475488"/>
                </a:cubicBezTo>
                <a:cubicBezTo>
                  <a:pt x="9144" y="487680"/>
                  <a:pt x="239268" y="498348"/>
                  <a:pt x="242316" y="512064"/>
                </a:cubicBezTo>
                <a:cubicBezTo>
                  <a:pt x="245364" y="525780"/>
                  <a:pt x="22860" y="547116"/>
                  <a:pt x="22860" y="557784"/>
                </a:cubicBezTo>
                <a:cubicBezTo>
                  <a:pt x="22860" y="568452"/>
                  <a:pt x="240792" y="566928"/>
                  <a:pt x="242316" y="576072"/>
                </a:cubicBezTo>
                <a:cubicBezTo>
                  <a:pt x="243840" y="585216"/>
                  <a:pt x="33528" y="595884"/>
                  <a:pt x="32004" y="612648"/>
                </a:cubicBezTo>
                <a:cubicBezTo>
                  <a:pt x="30480" y="629412"/>
                  <a:pt x="219456" y="662940"/>
                  <a:pt x="233172" y="676656"/>
                </a:cubicBezTo>
                <a:cubicBezTo>
                  <a:pt x="246888" y="690372"/>
                  <a:pt x="180594" y="692658"/>
                  <a:pt x="114300" y="69494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44" idx="12"/>
          </p:cNvCxnSpPr>
          <p:nvPr/>
        </p:nvCxnSpPr>
        <p:spPr>
          <a:xfrm>
            <a:off x="4480560" y="4096512"/>
            <a:ext cx="15240" cy="542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4" idx="0"/>
          </p:cNvCxnSpPr>
          <p:nvPr/>
        </p:nvCxnSpPr>
        <p:spPr>
          <a:xfrm>
            <a:off x="4507992" y="3401568"/>
            <a:ext cx="521208" cy="18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029200" y="3304032"/>
            <a:ext cx="3048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49" idx="6"/>
          </p:cNvCxnSpPr>
          <p:nvPr/>
        </p:nvCxnSpPr>
        <p:spPr>
          <a:xfrm>
            <a:off x="5334000" y="3418332"/>
            <a:ext cx="457200" cy="1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5486400" y="3724656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876800" y="540105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352800" y="471525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895600" y="524865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WEIGHT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524000" y="410565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SPRING</a:t>
            </a:r>
            <a:endParaRPr lang="en-US" dirty="0"/>
          </a:p>
        </p:txBody>
      </p:sp>
      <p:cxnSp>
        <p:nvCxnSpPr>
          <p:cNvPr id="67" name="Elbow Connector 66"/>
          <p:cNvCxnSpPr/>
          <p:nvPr/>
        </p:nvCxnSpPr>
        <p:spPr>
          <a:xfrm flipV="1">
            <a:off x="2057400" y="4334256"/>
            <a:ext cx="1219200" cy="762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5105400" y="3343656"/>
            <a:ext cx="152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181600" y="296265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VOLTMETER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6172200" y="4410456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4858512" y="4718739"/>
            <a:ext cx="24384" cy="682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029200" y="44104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2895600" y="2886456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FLEXIBLE CABLE</a:t>
            </a:r>
            <a:endParaRPr lang="en-US" dirty="0"/>
          </a:p>
        </p:txBody>
      </p:sp>
      <p:cxnSp>
        <p:nvCxnSpPr>
          <p:cNvPr id="84" name="Straight Arrow Connector 83"/>
          <p:cNvCxnSpPr/>
          <p:nvPr/>
        </p:nvCxnSpPr>
        <p:spPr>
          <a:xfrm rot="16200000" flipH="1">
            <a:off x="3886200" y="3343656"/>
            <a:ext cx="5334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200400" y="446532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2667000" y="5858256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SECONDARY TRANSDUCER EG. POTENTIOMETER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594</Words>
  <Application>Microsoft Office PowerPoint</Application>
  <PresentationFormat>On-screen Show (4:3)</PresentationFormat>
  <Paragraphs>211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MBS</cp:lastModifiedBy>
  <cp:revision>41</cp:revision>
  <dcterms:created xsi:type="dcterms:W3CDTF">2006-08-16T00:00:00Z</dcterms:created>
  <dcterms:modified xsi:type="dcterms:W3CDTF">2015-01-19T07:31:36Z</dcterms:modified>
</cp:coreProperties>
</file>