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56" r:id="rId3"/>
    <p:sldId id="268" r:id="rId4"/>
    <p:sldId id="271" r:id="rId5"/>
    <p:sldId id="273" r:id="rId6"/>
    <p:sldId id="274" r:id="rId7"/>
    <p:sldId id="275" r:id="rId8"/>
    <p:sldId id="276" r:id="rId9"/>
    <p:sldId id="277" r:id="rId10"/>
    <p:sldId id="257" r:id="rId11"/>
    <p:sldId id="295" r:id="rId12"/>
    <p:sldId id="258" r:id="rId13"/>
    <p:sldId id="298" r:id="rId14"/>
    <p:sldId id="269" r:id="rId15"/>
    <p:sldId id="272" r:id="rId16"/>
    <p:sldId id="270" r:id="rId17"/>
    <p:sldId id="259" r:id="rId18"/>
    <p:sldId id="296" r:id="rId19"/>
    <p:sldId id="297" r:id="rId20"/>
    <p:sldId id="278" r:id="rId21"/>
    <p:sldId id="279" r:id="rId22"/>
    <p:sldId id="260" r:id="rId23"/>
    <p:sldId id="261" r:id="rId24"/>
    <p:sldId id="263" r:id="rId25"/>
    <p:sldId id="264" r:id="rId26"/>
    <p:sldId id="265" r:id="rId27"/>
    <p:sldId id="284" r:id="rId28"/>
    <p:sldId id="290" r:id="rId29"/>
    <p:sldId id="280" r:id="rId30"/>
    <p:sldId id="266" r:id="rId31"/>
    <p:sldId id="267" r:id="rId32"/>
    <p:sldId id="281" r:id="rId33"/>
    <p:sldId id="282" r:id="rId34"/>
    <p:sldId id="283" r:id="rId35"/>
    <p:sldId id="286" r:id="rId36"/>
    <p:sldId id="285" r:id="rId37"/>
    <p:sldId id="287" r:id="rId38"/>
    <p:sldId id="291" r:id="rId39"/>
    <p:sldId id="292" r:id="rId40"/>
    <p:sldId id="293" r:id="rId41"/>
    <p:sldId id="294" r:id="rId42"/>
    <p:sldId id="299" r:id="rId43"/>
    <p:sldId id="300" r:id="rId44"/>
    <p:sldId id="28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02-Aug-19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02-Aug-19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02-Aug-19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02-Aug-19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02-Aug-19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02-Aug-19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02-Aug-19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02-Aug-19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1200" y="304800"/>
            <a:ext cx="4800600" cy="646331"/>
          </a:xfrm>
          <a:prstGeom prst="rect">
            <a:avLst/>
          </a:prstGeom>
        </p:spPr>
        <p:txBody>
          <a:bodyPr wrap="square">
            <a:spAutoFit/>
          </a:bodyPr>
          <a:lstStyle/>
          <a:p>
            <a:r>
              <a:rPr lang="en-US" sz="3600" b="1" dirty="0" smtClean="0">
                <a:solidFill>
                  <a:srgbClr val="FF0000"/>
                </a:solidFill>
              </a:rPr>
              <a:t>HYDRAULIC TURBINES</a:t>
            </a:r>
            <a:endParaRPr lang="en-US" sz="3600" dirty="0">
              <a:solidFill>
                <a:srgbClr val="FF0000"/>
              </a:solidFill>
            </a:endParaRPr>
          </a:p>
        </p:txBody>
      </p:sp>
      <p:pic>
        <p:nvPicPr>
          <p:cNvPr id="4" name="Picture 4" descr="C:\Documents and Settings\Administrator\My Documents\Teaching\water for developing countries\downloaded\hydro\assemble.jpg"/>
          <p:cNvPicPr>
            <a:picLocks noChangeAspect="1" noChangeArrowheads="1"/>
          </p:cNvPicPr>
          <p:nvPr/>
        </p:nvPicPr>
        <p:blipFill>
          <a:blip r:embed="rId2"/>
          <a:srcRect t="11215"/>
          <a:stretch>
            <a:fillRect/>
          </a:stretch>
        </p:blipFill>
        <p:spPr bwMode="auto">
          <a:xfrm>
            <a:off x="5771951" y="1828801"/>
            <a:ext cx="2965381" cy="2632816"/>
          </a:xfrm>
          <a:prstGeom prst="rect">
            <a:avLst/>
          </a:prstGeom>
          <a:noFill/>
          <a:ln w="9525">
            <a:solidFill>
              <a:schemeClr val="tx1"/>
            </a:solidFill>
            <a:miter lim="800000"/>
            <a:headEnd/>
            <a:tailEnd/>
          </a:ln>
        </p:spPr>
      </p:pic>
      <p:pic>
        <p:nvPicPr>
          <p:cNvPr id="43009" name="Picture 1"/>
          <p:cNvPicPr>
            <a:picLocks noChangeAspect="1" noChangeArrowheads="1"/>
          </p:cNvPicPr>
          <p:nvPr/>
        </p:nvPicPr>
        <p:blipFill>
          <a:blip r:embed="rId3"/>
          <a:srcRect/>
          <a:stretch>
            <a:fillRect/>
          </a:stretch>
        </p:blipFill>
        <p:spPr bwMode="auto">
          <a:xfrm>
            <a:off x="609600" y="1295400"/>
            <a:ext cx="4314390" cy="2971800"/>
          </a:xfrm>
          <a:prstGeom prst="rect">
            <a:avLst/>
          </a:prstGeom>
          <a:noFill/>
          <a:ln w="9525">
            <a:noFill/>
            <a:miter lim="800000"/>
            <a:headEnd/>
            <a:tailEnd/>
          </a:ln>
          <a:effectLst/>
        </p:spPr>
      </p:pic>
      <p:pic>
        <p:nvPicPr>
          <p:cNvPr id="43010" name="Picture 2"/>
          <p:cNvPicPr>
            <a:picLocks noChangeAspect="1" noChangeArrowheads="1"/>
          </p:cNvPicPr>
          <p:nvPr/>
        </p:nvPicPr>
        <p:blipFill>
          <a:blip r:embed="rId4"/>
          <a:srcRect/>
          <a:stretch>
            <a:fillRect/>
          </a:stretch>
        </p:blipFill>
        <p:spPr bwMode="auto">
          <a:xfrm>
            <a:off x="838200" y="4143344"/>
            <a:ext cx="2133600" cy="2355994"/>
          </a:xfrm>
          <a:prstGeom prst="rect">
            <a:avLst/>
          </a:prstGeom>
          <a:noFill/>
          <a:ln w="9525">
            <a:noFill/>
            <a:miter lim="800000"/>
            <a:headEnd/>
            <a:tailEnd/>
          </a:ln>
          <a:effectLst/>
        </p:spPr>
      </p:pic>
      <p:sp>
        <p:nvSpPr>
          <p:cNvPr id="6" name="TextBox 5"/>
          <p:cNvSpPr txBox="1"/>
          <p:nvPr/>
        </p:nvSpPr>
        <p:spPr>
          <a:xfrm>
            <a:off x="3810000" y="5029200"/>
            <a:ext cx="1143000" cy="923330"/>
          </a:xfrm>
          <a:prstGeom prst="rect">
            <a:avLst/>
          </a:prstGeom>
          <a:noFill/>
        </p:spPr>
        <p:txBody>
          <a:bodyPr wrap="square" rtlCol="0">
            <a:spAutoFit/>
          </a:bodyPr>
          <a:lstStyle/>
          <a:p>
            <a:r>
              <a:rPr lang="en-US" dirty="0" err="1" smtClean="0">
                <a:latin typeface="Arial Black" pitchFamily="34" charset="0"/>
              </a:rPr>
              <a:t>Pelton</a:t>
            </a:r>
            <a:r>
              <a:rPr lang="en-US" dirty="0" smtClean="0">
                <a:latin typeface="Arial Black" pitchFamily="34" charset="0"/>
              </a:rPr>
              <a:t> wheel runner </a:t>
            </a:r>
            <a:endParaRPr lang="en-US" dirty="0">
              <a:latin typeface="Arial Black" pitchFamily="34" charset="0"/>
            </a:endParaRPr>
          </a:p>
        </p:txBody>
      </p:sp>
      <p:sp>
        <p:nvSpPr>
          <p:cNvPr id="7" name="Left Arrow 6"/>
          <p:cNvSpPr/>
          <p:nvPr/>
        </p:nvSpPr>
        <p:spPr>
          <a:xfrm>
            <a:off x="3048000" y="5257800"/>
            <a:ext cx="685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172200" y="4648200"/>
            <a:ext cx="2362200" cy="369332"/>
          </a:xfrm>
          <a:prstGeom prst="rect">
            <a:avLst/>
          </a:prstGeom>
          <a:noFill/>
        </p:spPr>
        <p:txBody>
          <a:bodyPr wrap="square" rtlCol="0">
            <a:spAutoFit/>
          </a:bodyPr>
          <a:lstStyle/>
          <a:p>
            <a:r>
              <a:rPr lang="en-US" b="1" dirty="0" smtClean="0">
                <a:solidFill>
                  <a:srgbClr val="FF0000"/>
                </a:solidFill>
              </a:rPr>
              <a:t>Francis Turbine</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57200" y="533400"/>
            <a:ext cx="8153399" cy="6027121"/>
          </a:xfrm>
          <a:prstGeom prst="rect">
            <a:avLst/>
          </a:prstGeom>
          <a:noFill/>
          <a:ln w="9525">
            <a:noFill/>
            <a:miter lim="800000"/>
            <a:headEnd/>
            <a:tailEnd/>
          </a:ln>
          <a:effectLst/>
        </p:spPr>
      </p:pic>
      <p:sp>
        <p:nvSpPr>
          <p:cNvPr id="4" name="TextBox 3"/>
          <p:cNvSpPr txBox="1"/>
          <p:nvPr/>
        </p:nvSpPr>
        <p:spPr>
          <a:xfrm>
            <a:off x="6324600" y="457200"/>
            <a:ext cx="1981200" cy="400110"/>
          </a:xfrm>
          <a:prstGeom prst="rect">
            <a:avLst/>
          </a:prstGeom>
          <a:noFill/>
        </p:spPr>
        <p:txBody>
          <a:bodyPr wrap="square" rtlCol="0">
            <a:spAutoFit/>
          </a:bodyPr>
          <a:lstStyle/>
          <a:p>
            <a:r>
              <a:rPr lang="en-US" sz="2000" b="1" dirty="0" smtClean="0">
                <a:solidFill>
                  <a:srgbClr val="FF0000"/>
                </a:solidFill>
              </a:rPr>
              <a:t>PELTON WHEEL</a:t>
            </a:r>
            <a:endParaRPr lang="en-US" sz="2000" b="1" dirty="0">
              <a:solidFill>
                <a:srgbClr val="FF0000"/>
              </a:solidFill>
            </a:endParaRPr>
          </a:p>
        </p:txBody>
      </p:sp>
      <p:cxnSp>
        <p:nvCxnSpPr>
          <p:cNvPr id="8" name="Straight Connector 7"/>
          <p:cNvCxnSpPr/>
          <p:nvPr/>
        </p:nvCxnSpPr>
        <p:spPr>
          <a:xfrm rot="10800000" flipV="1">
            <a:off x="5334000" y="5066722"/>
            <a:ext cx="914400" cy="10970"/>
          </a:xfrm>
          <a:prstGeom prst="line">
            <a:avLst/>
          </a:prstGeom>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257800" y="4876800"/>
            <a:ext cx="76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456216" y="5038436"/>
            <a:ext cx="381000" cy="76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rot="10800000">
            <a:off x="5922816" y="5075380"/>
            <a:ext cx="685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53000" y="5257800"/>
            <a:ext cx="914400" cy="276999"/>
          </a:xfrm>
          <a:prstGeom prst="rect">
            <a:avLst/>
          </a:prstGeom>
          <a:noFill/>
        </p:spPr>
        <p:txBody>
          <a:bodyPr wrap="square" rtlCol="0">
            <a:spAutoFit/>
          </a:bodyPr>
          <a:lstStyle/>
          <a:p>
            <a:r>
              <a:rPr lang="en-US" sz="1200" dirty="0" smtClean="0"/>
              <a:t>SPEAR</a:t>
            </a:r>
            <a:endParaRPr lang="en-US" sz="1200" dirty="0"/>
          </a:p>
        </p:txBody>
      </p:sp>
      <p:cxnSp>
        <p:nvCxnSpPr>
          <p:cNvPr id="15" name="Straight Arrow Connector 14"/>
          <p:cNvCxnSpPr>
            <a:endCxn id="10" idx="3"/>
          </p:cNvCxnSpPr>
          <p:nvPr/>
        </p:nvCxnSpPr>
        <p:spPr>
          <a:xfrm flipV="1">
            <a:off x="5562600" y="5103477"/>
            <a:ext cx="949412" cy="3067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143000" y="533400"/>
            <a:ext cx="1709737" cy="2327259"/>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5181600" y="381000"/>
            <a:ext cx="2920933" cy="2438400"/>
          </a:xfrm>
          <a:prstGeom prst="rect">
            <a:avLst/>
          </a:prstGeom>
          <a:noFill/>
          <a:ln w="9525">
            <a:noFill/>
            <a:miter lim="800000"/>
            <a:headEnd/>
            <a:tailEnd/>
          </a:ln>
          <a:effectLst/>
        </p:spPr>
      </p:pic>
      <p:sp>
        <p:nvSpPr>
          <p:cNvPr id="5" name="TextBox 4"/>
          <p:cNvSpPr txBox="1"/>
          <p:nvPr/>
        </p:nvSpPr>
        <p:spPr>
          <a:xfrm>
            <a:off x="2971800" y="990600"/>
            <a:ext cx="2057400" cy="369332"/>
          </a:xfrm>
          <a:prstGeom prst="rect">
            <a:avLst/>
          </a:prstGeom>
          <a:noFill/>
        </p:spPr>
        <p:txBody>
          <a:bodyPr wrap="square" rtlCol="0">
            <a:spAutoFit/>
          </a:bodyPr>
          <a:lstStyle/>
          <a:p>
            <a:r>
              <a:rPr lang="en-US" dirty="0" smtClean="0"/>
              <a:t>Runner wheel </a:t>
            </a:r>
            <a:endParaRPr lang="en-US" dirty="0"/>
          </a:p>
        </p:txBody>
      </p:sp>
      <p:sp>
        <p:nvSpPr>
          <p:cNvPr id="6" name="Rectangle 5"/>
          <p:cNvSpPr/>
          <p:nvPr/>
        </p:nvSpPr>
        <p:spPr>
          <a:xfrm>
            <a:off x="304800" y="152400"/>
            <a:ext cx="1647502" cy="369332"/>
          </a:xfrm>
          <a:prstGeom prst="rect">
            <a:avLst/>
          </a:prstGeom>
        </p:spPr>
        <p:txBody>
          <a:bodyPr wrap="none">
            <a:spAutoFit/>
          </a:bodyPr>
          <a:lstStyle/>
          <a:p>
            <a:r>
              <a:rPr lang="en-US" b="1" dirty="0" smtClean="0">
                <a:solidFill>
                  <a:srgbClr val="FF0000"/>
                </a:solidFill>
              </a:rPr>
              <a:t>PELTON WHEEL</a:t>
            </a:r>
            <a:endParaRPr lang="en-US" dirty="0" smtClean="0"/>
          </a:p>
        </p:txBody>
      </p:sp>
      <p:cxnSp>
        <p:nvCxnSpPr>
          <p:cNvPr id="10" name="Elbow Connector 9"/>
          <p:cNvCxnSpPr/>
          <p:nvPr/>
        </p:nvCxnSpPr>
        <p:spPr>
          <a:xfrm>
            <a:off x="4419600" y="1143000"/>
            <a:ext cx="1066800" cy="685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0800000" flipV="1">
            <a:off x="2590800" y="1295400"/>
            <a:ext cx="838200" cy="762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4"/>
          <a:srcRect/>
          <a:stretch>
            <a:fillRect/>
          </a:stretch>
        </p:blipFill>
        <p:spPr bwMode="auto">
          <a:xfrm>
            <a:off x="1981200" y="2895600"/>
            <a:ext cx="3895725" cy="3381375"/>
          </a:xfrm>
          <a:prstGeom prst="rect">
            <a:avLst/>
          </a:prstGeom>
          <a:noFill/>
          <a:ln w="9525">
            <a:noFill/>
            <a:miter lim="800000"/>
            <a:headEnd/>
            <a:tailEnd/>
          </a:ln>
          <a:effectLst/>
        </p:spPr>
      </p:pic>
      <p:sp>
        <p:nvSpPr>
          <p:cNvPr id="16" name="TextBox 15"/>
          <p:cNvSpPr txBox="1"/>
          <p:nvPr/>
        </p:nvSpPr>
        <p:spPr>
          <a:xfrm>
            <a:off x="6172200" y="3733800"/>
            <a:ext cx="2743200" cy="1754326"/>
          </a:xfrm>
          <a:prstGeom prst="rect">
            <a:avLst/>
          </a:prstGeom>
          <a:noFill/>
        </p:spPr>
        <p:txBody>
          <a:bodyPr wrap="square" rtlCol="0">
            <a:spAutoFit/>
          </a:bodyPr>
          <a:lstStyle/>
          <a:p>
            <a:pPr>
              <a:buFont typeface="Arial" charset="0"/>
              <a:buChar char="•"/>
            </a:pPr>
            <a:r>
              <a:rPr lang="en-US" b="1" dirty="0" smtClean="0">
                <a:solidFill>
                  <a:srgbClr val="7030A0"/>
                </a:solidFill>
              </a:rPr>
              <a:t>High head low discharge</a:t>
            </a:r>
          </a:p>
          <a:p>
            <a:pPr>
              <a:buFont typeface="Arial" charset="0"/>
              <a:buChar char="•"/>
            </a:pPr>
            <a:r>
              <a:rPr lang="en-US" b="1" dirty="0" smtClean="0">
                <a:solidFill>
                  <a:srgbClr val="7030A0"/>
                </a:solidFill>
              </a:rPr>
              <a:t> tangential flow </a:t>
            </a:r>
          </a:p>
          <a:p>
            <a:pPr>
              <a:buFont typeface="Arial" charset="0"/>
              <a:buChar char="•"/>
            </a:pPr>
            <a:r>
              <a:rPr lang="en-US" b="1" dirty="0" smtClean="0">
                <a:solidFill>
                  <a:srgbClr val="7030A0"/>
                </a:solidFill>
              </a:rPr>
              <a:t> used kinetic energy of     </a:t>
            </a:r>
          </a:p>
          <a:p>
            <a:r>
              <a:rPr lang="en-US" b="1" dirty="0" smtClean="0">
                <a:solidFill>
                  <a:srgbClr val="7030A0"/>
                </a:solidFill>
              </a:rPr>
              <a:t>    fluid </a:t>
            </a:r>
          </a:p>
          <a:p>
            <a:r>
              <a:rPr lang="en-US" b="1" dirty="0" smtClean="0">
                <a:solidFill>
                  <a:srgbClr val="0070C0"/>
                </a:solidFill>
              </a:rPr>
              <a:t>NET HEAD  :        1625 M</a:t>
            </a:r>
          </a:p>
          <a:p>
            <a:endParaRPr lang="en-US" b="1" dirty="0">
              <a:solidFill>
                <a:srgbClr val="7030A0"/>
              </a:solidFill>
            </a:endParaRPr>
          </a:p>
        </p:txBody>
      </p:sp>
      <p:pic>
        <p:nvPicPr>
          <p:cNvPr id="1030" name="Picture 6"/>
          <p:cNvPicPr>
            <a:picLocks noChangeAspect="1" noChangeArrowheads="1"/>
          </p:cNvPicPr>
          <p:nvPr/>
        </p:nvPicPr>
        <p:blipFill>
          <a:blip r:embed="rId5"/>
          <a:srcRect/>
          <a:stretch>
            <a:fillRect/>
          </a:stretch>
        </p:blipFill>
        <p:spPr bwMode="auto">
          <a:xfrm>
            <a:off x="533400" y="3962400"/>
            <a:ext cx="2510028" cy="13716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62000" y="685800"/>
            <a:ext cx="8089688" cy="5113763"/>
          </a:xfrm>
          <a:prstGeom prst="rect">
            <a:avLst/>
          </a:prstGeom>
          <a:noFill/>
          <a:ln w="9525">
            <a:noFill/>
            <a:miter lim="800000"/>
            <a:headEnd/>
            <a:tailEnd/>
          </a:ln>
          <a:effectLst/>
        </p:spPr>
      </p:pic>
      <p:sp>
        <p:nvSpPr>
          <p:cNvPr id="3" name="Rectangle 2"/>
          <p:cNvSpPr/>
          <p:nvPr/>
        </p:nvSpPr>
        <p:spPr>
          <a:xfrm>
            <a:off x="5638800" y="685800"/>
            <a:ext cx="29718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381000" y="457200"/>
            <a:ext cx="8222279" cy="541972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376238" y="185738"/>
            <a:ext cx="8391525" cy="6486525"/>
          </a:xfrm>
          <a:prstGeom prst="rect">
            <a:avLst/>
          </a:prstGeom>
          <a:noFill/>
          <a:ln w="9525">
            <a:noFill/>
            <a:miter lim="800000"/>
            <a:headEnd/>
            <a:tailEnd/>
          </a:ln>
          <a:effectLst/>
        </p:spPr>
      </p:pic>
      <p:sp>
        <p:nvSpPr>
          <p:cNvPr id="4" name="TextBox 3"/>
          <p:cNvSpPr txBox="1"/>
          <p:nvPr/>
        </p:nvSpPr>
        <p:spPr>
          <a:xfrm>
            <a:off x="5943600" y="990600"/>
            <a:ext cx="2514600" cy="646331"/>
          </a:xfrm>
          <a:prstGeom prst="rect">
            <a:avLst/>
          </a:prstGeom>
          <a:noFill/>
        </p:spPr>
        <p:txBody>
          <a:bodyPr wrap="square" rtlCol="0">
            <a:spAutoFit/>
          </a:bodyPr>
          <a:lstStyle/>
          <a:p>
            <a:r>
              <a:rPr lang="en-US" b="1" dirty="0" smtClean="0">
                <a:solidFill>
                  <a:srgbClr val="FF0000"/>
                </a:solidFill>
              </a:rPr>
              <a:t>REACTION TURBINE- </a:t>
            </a:r>
          </a:p>
          <a:p>
            <a:r>
              <a:rPr lang="en-US" b="1" dirty="0" smtClean="0">
                <a:solidFill>
                  <a:srgbClr val="FF0000"/>
                </a:solidFill>
              </a:rPr>
              <a:t>FRANCIS TURBINE</a:t>
            </a:r>
            <a:endParaRPr lang="en-US" b="1" dirty="0">
              <a:solidFill>
                <a:srgbClr val="FF0000"/>
              </a:solidFill>
            </a:endParaRPr>
          </a:p>
        </p:txBody>
      </p:sp>
      <p:cxnSp>
        <p:nvCxnSpPr>
          <p:cNvPr id="6" name="Straight Connector 5"/>
          <p:cNvCxnSpPr/>
          <p:nvPr/>
        </p:nvCxnSpPr>
        <p:spPr>
          <a:xfrm>
            <a:off x="2667000" y="1676400"/>
            <a:ext cx="6096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534400" y="4486564"/>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667000" y="1676400"/>
            <a:ext cx="6096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8648700" y="1790700"/>
            <a:ext cx="2286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7315200" y="3200400"/>
            <a:ext cx="25908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1000" y="4495800"/>
            <a:ext cx="60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952500" y="3086100"/>
            <a:ext cx="2819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33400" y="3048000"/>
            <a:ext cx="609600" cy="400110"/>
          </a:xfrm>
          <a:prstGeom prst="rect">
            <a:avLst/>
          </a:prstGeom>
          <a:noFill/>
        </p:spPr>
        <p:txBody>
          <a:bodyPr wrap="square" rtlCol="0">
            <a:spAutoFit/>
          </a:bodyPr>
          <a:lstStyle/>
          <a:p>
            <a:r>
              <a:rPr lang="en-US" sz="1000" dirty="0" smtClean="0"/>
              <a:t>GROSS HEAD</a:t>
            </a:r>
            <a:endParaRPr lang="en-US" sz="1000" dirty="0"/>
          </a:p>
        </p:txBody>
      </p:sp>
      <p:sp>
        <p:nvSpPr>
          <p:cNvPr id="21" name="TextBox 20"/>
          <p:cNvSpPr txBox="1"/>
          <p:nvPr/>
        </p:nvSpPr>
        <p:spPr>
          <a:xfrm>
            <a:off x="8458200" y="1219200"/>
            <a:ext cx="381000" cy="400110"/>
          </a:xfrm>
          <a:prstGeom prst="rect">
            <a:avLst/>
          </a:prstGeom>
          <a:noFill/>
        </p:spPr>
        <p:txBody>
          <a:bodyPr wrap="square" rtlCol="0">
            <a:spAutoFit/>
          </a:bodyPr>
          <a:lstStyle/>
          <a:p>
            <a:r>
              <a:rPr lang="en-US" sz="2000" dirty="0" err="1" smtClean="0"/>
              <a:t>h</a:t>
            </a:r>
            <a:r>
              <a:rPr lang="en-US" sz="1600" dirty="0" err="1" smtClean="0"/>
              <a:t>f</a:t>
            </a:r>
            <a:endParaRPr lang="en-US" dirty="0"/>
          </a:p>
        </p:txBody>
      </p:sp>
      <p:sp>
        <p:nvSpPr>
          <p:cNvPr id="22" name="TextBox 21"/>
          <p:cNvSpPr txBox="1"/>
          <p:nvPr/>
        </p:nvSpPr>
        <p:spPr>
          <a:xfrm>
            <a:off x="7543800" y="2133600"/>
            <a:ext cx="1066800" cy="369332"/>
          </a:xfrm>
          <a:prstGeom prst="rect">
            <a:avLst/>
          </a:prstGeom>
          <a:noFill/>
        </p:spPr>
        <p:txBody>
          <a:bodyPr wrap="square" rtlCol="0">
            <a:spAutoFit/>
          </a:bodyPr>
          <a:lstStyle/>
          <a:p>
            <a:r>
              <a:rPr lang="en-US" dirty="0" smtClean="0"/>
              <a:t>Net head</a:t>
            </a:r>
            <a:endParaRPr lang="en-US" dirty="0"/>
          </a:p>
        </p:txBody>
      </p:sp>
      <p:pic>
        <p:nvPicPr>
          <p:cNvPr id="8195" name="Picture 3"/>
          <p:cNvPicPr>
            <a:picLocks noChangeAspect="1" noChangeArrowheads="1"/>
          </p:cNvPicPr>
          <p:nvPr/>
        </p:nvPicPr>
        <p:blipFill>
          <a:blip r:embed="rId3"/>
          <a:srcRect/>
          <a:stretch>
            <a:fillRect/>
          </a:stretch>
        </p:blipFill>
        <p:spPr bwMode="auto">
          <a:xfrm>
            <a:off x="4038600" y="1828800"/>
            <a:ext cx="409222" cy="381000"/>
          </a:xfrm>
          <a:prstGeom prst="rect">
            <a:avLst/>
          </a:prstGeom>
          <a:noFill/>
          <a:ln w="9525">
            <a:noFill/>
            <a:miter lim="800000"/>
            <a:headEnd/>
            <a:tailEnd/>
          </a:ln>
          <a:effectLst/>
        </p:spPr>
      </p:pic>
      <p:cxnSp>
        <p:nvCxnSpPr>
          <p:cNvPr id="38" name="Straight Connector 37"/>
          <p:cNvCxnSpPr/>
          <p:nvPr/>
        </p:nvCxnSpPr>
        <p:spPr>
          <a:xfrm rot="16200000" flipH="1">
            <a:off x="4076701" y="2208644"/>
            <a:ext cx="22859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4155213" y="2222504"/>
            <a:ext cx="228599" cy="1"/>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038600" y="1143000"/>
            <a:ext cx="1219200" cy="369332"/>
          </a:xfrm>
          <a:prstGeom prst="rect">
            <a:avLst/>
          </a:prstGeom>
          <a:noFill/>
        </p:spPr>
        <p:txBody>
          <a:bodyPr wrap="square" rtlCol="0">
            <a:spAutoFit/>
          </a:bodyPr>
          <a:lstStyle/>
          <a:p>
            <a:r>
              <a:rPr lang="en-US" dirty="0" smtClean="0"/>
              <a:t>Surge tank</a:t>
            </a:r>
            <a:endParaRPr lang="en-US" dirty="0"/>
          </a:p>
        </p:txBody>
      </p:sp>
      <p:cxnSp>
        <p:nvCxnSpPr>
          <p:cNvPr id="43" name="Shape 42"/>
          <p:cNvCxnSpPr>
            <a:endCxn id="8195" idx="3"/>
          </p:cNvCxnSpPr>
          <p:nvPr/>
        </p:nvCxnSpPr>
        <p:spPr>
          <a:xfrm rot="5400000">
            <a:off x="4376561" y="1519061"/>
            <a:ext cx="571500" cy="428978"/>
          </a:xfrm>
          <a:prstGeom prst="bentConnector2">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638175" y="985838"/>
            <a:ext cx="7867650" cy="4886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14400"/>
            <a:ext cx="8153400" cy="4708981"/>
          </a:xfrm>
          <a:prstGeom prst="rect">
            <a:avLst/>
          </a:prstGeom>
        </p:spPr>
        <p:txBody>
          <a:bodyPr wrap="square">
            <a:spAutoFit/>
          </a:bodyPr>
          <a:lstStyle/>
          <a:p>
            <a:pPr>
              <a:buFont typeface="Wingdings" pitchFamily="2" charset="2"/>
              <a:buChar char="Ø"/>
            </a:pPr>
            <a:r>
              <a:rPr lang="en-US" sz="2000" b="1" dirty="0" smtClean="0">
                <a:solidFill>
                  <a:srgbClr val="0070C0"/>
                </a:solidFill>
              </a:rPr>
              <a:t>The water compressibility effect produces traveling waves of pressure   </a:t>
            </a:r>
          </a:p>
          <a:p>
            <a:r>
              <a:rPr lang="en-US" sz="2000" b="1" dirty="0" smtClean="0">
                <a:solidFill>
                  <a:srgbClr val="0070C0"/>
                </a:solidFill>
              </a:rPr>
              <a:t>    and is usually called water hammer.</a:t>
            </a:r>
          </a:p>
          <a:p>
            <a:endParaRPr lang="en-US" sz="2000" b="1" dirty="0" smtClean="0"/>
          </a:p>
          <a:p>
            <a:pPr>
              <a:buFont typeface="Wingdings" pitchFamily="2" charset="2"/>
              <a:buChar char="Ø"/>
            </a:pPr>
            <a:r>
              <a:rPr lang="en-US" sz="2000" b="1" dirty="0" smtClean="0">
                <a:solidFill>
                  <a:srgbClr val="7030A0"/>
                </a:solidFill>
              </a:rPr>
              <a:t>The water hammer is characterized by a sudden high-pressure rise caused  </a:t>
            </a:r>
          </a:p>
          <a:p>
            <a:r>
              <a:rPr lang="en-US" sz="2000" b="1" dirty="0" smtClean="0">
                <a:solidFill>
                  <a:srgbClr val="7030A0"/>
                </a:solidFill>
              </a:rPr>
              <a:t>    by stopping the flow too rapidly. The wave propagation speed is around </a:t>
            </a:r>
          </a:p>
          <a:p>
            <a:r>
              <a:rPr lang="en-US" sz="2000" b="1" dirty="0" smtClean="0">
                <a:solidFill>
                  <a:srgbClr val="7030A0"/>
                </a:solidFill>
              </a:rPr>
              <a:t>    1200 m/s.</a:t>
            </a:r>
          </a:p>
          <a:p>
            <a:endParaRPr lang="en-US" sz="2000" b="1" dirty="0" smtClean="0"/>
          </a:p>
          <a:p>
            <a:pPr>
              <a:buFont typeface="Wingdings" pitchFamily="2" charset="2"/>
              <a:buChar char="Ø"/>
            </a:pPr>
            <a:r>
              <a:rPr lang="en-US" sz="2000" b="1" dirty="0" smtClean="0"/>
              <a:t> </a:t>
            </a:r>
            <a:r>
              <a:rPr lang="en-US" sz="2000" b="1" dirty="0" smtClean="0">
                <a:solidFill>
                  <a:srgbClr val="0070C0"/>
                </a:solidFill>
              </a:rPr>
              <a:t>In those plants where distance between the </a:t>
            </a:r>
            <a:r>
              <a:rPr lang="en-US" sz="2000" b="1" dirty="0" err="1" smtClean="0">
                <a:solidFill>
                  <a:srgbClr val="0070C0"/>
                </a:solidFill>
              </a:rPr>
              <a:t>forebay</a:t>
            </a:r>
            <a:r>
              <a:rPr lang="en-US" sz="2000" b="1" dirty="0" smtClean="0">
                <a:solidFill>
                  <a:srgbClr val="0070C0"/>
                </a:solidFill>
              </a:rPr>
              <a:t> or reservoir and the  </a:t>
            </a:r>
          </a:p>
          <a:p>
            <a:r>
              <a:rPr lang="en-US" sz="2000" b="1" dirty="0" smtClean="0">
                <a:solidFill>
                  <a:srgbClr val="0070C0"/>
                </a:solidFill>
              </a:rPr>
              <a:t>     turbine is quite large, a surge tank is usually utilized.</a:t>
            </a:r>
          </a:p>
          <a:p>
            <a:endParaRPr lang="en-US" sz="2000" b="1" dirty="0" smtClean="0"/>
          </a:p>
          <a:p>
            <a:pPr>
              <a:buFont typeface="Wingdings" pitchFamily="2" charset="2"/>
              <a:buChar char="Ø"/>
            </a:pPr>
            <a:r>
              <a:rPr lang="en-US" sz="2000" b="1" dirty="0" smtClean="0"/>
              <a:t> </a:t>
            </a:r>
            <a:r>
              <a:rPr lang="en-US" sz="2000" b="1" dirty="0" smtClean="0">
                <a:solidFill>
                  <a:srgbClr val="7030A0"/>
                </a:solidFill>
              </a:rPr>
              <a:t>The function of this tank is to hydraulically isolate the turbine from </a:t>
            </a:r>
          </a:p>
          <a:p>
            <a:r>
              <a:rPr lang="en-US" sz="2000" b="1" dirty="0" smtClean="0">
                <a:solidFill>
                  <a:srgbClr val="7030A0"/>
                </a:solidFill>
              </a:rPr>
              <a:t>     deviations in the head produced by the wave effects in the conduits.</a:t>
            </a:r>
          </a:p>
          <a:p>
            <a:endParaRPr lang="en-US" sz="2000" b="1" dirty="0" smtClean="0"/>
          </a:p>
          <a:p>
            <a:pPr>
              <a:buFont typeface="Wingdings" pitchFamily="2" charset="2"/>
              <a:buChar char="Ø"/>
            </a:pPr>
            <a:r>
              <a:rPr lang="en-US" sz="2000" b="1" dirty="0" smtClean="0"/>
              <a:t> </a:t>
            </a:r>
            <a:r>
              <a:rPr lang="en-US" sz="2000" b="1" dirty="0" smtClean="0">
                <a:solidFill>
                  <a:srgbClr val="00B0F0"/>
                </a:solidFill>
              </a:rPr>
              <a:t>Some surge tanks include an orifice whose function is to dampen and </a:t>
            </a:r>
          </a:p>
          <a:p>
            <a:r>
              <a:rPr lang="en-US" sz="2000" b="1" dirty="0" smtClean="0">
                <a:solidFill>
                  <a:srgbClr val="00B0F0"/>
                </a:solidFill>
              </a:rPr>
              <a:t>    absorb the energy of the hydraulic oscillations</a:t>
            </a:r>
            <a:endParaRPr lang="en-US" sz="2000" b="1" dirty="0">
              <a:solidFill>
                <a:srgbClr val="00B0F0"/>
              </a:solidFill>
            </a:endParaRPr>
          </a:p>
        </p:txBody>
      </p:sp>
      <p:sp>
        <p:nvSpPr>
          <p:cNvPr id="3" name="Rectangle 2"/>
          <p:cNvSpPr/>
          <p:nvPr/>
        </p:nvSpPr>
        <p:spPr>
          <a:xfrm>
            <a:off x="838200" y="381000"/>
            <a:ext cx="2682594" cy="400110"/>
          </a:xfrm>
          <a:prstGeom prst="rect">
            <a:avLst/>
          </a:prstGeom>
        </p:spPr>
        <p:txBody>
          <a:bodyPr wrap="none">
            <a:spAutoFit/>
          </a:bodyPr>
          <a:lstStyle/>
          <a:p>
            <a:r>
              <a:rPr lang="en-US" sz="2000" b="1" dirty="0" smtClean="0">
                <a:solidFill>
                  <a:srgbClr val="FF0000"/>
                </a:solidFill>
              </a:rPr>
              <a:t>Necessity of Surge Tank</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905000" y="304800"/>
            <a:ext cx="4729161" cy="6196557"/>
          </a:xfrm>
          <a:prstGeom prst="rect">
            <a:avLst/>
          </a:prstGeom>
          <a:noFill/>
          <a:ln w="9525">
            <a:noFill/>
            <a:miter lim="800000"/>
            <a:headEnd/>
            <a:tailEnd/>
          </a:ln>
          <a:effectLst/>
        </p:spPr>
      </p:pic>
      <p:sp>
        <p:nvSpPr>
          <p:cNvPr id="3" name="TextBox 2"/>
          <p:cNvSpPr txBox="1"/>
          <p:nvPr/>
        </p:nvSpPr>
        <p:spPr>
          <a:xfrm>
            <a:off x="6553200" y="685800"/>
            <a:ext cx="2209800" cy="369332"/>
          </a:xfrm>
          <a:prstGeom prst="rect">
            <a:avLst/>
          </a:prstGeom>
          <a:noFill/>
        </p:spPr>
        <p:txBody>
          <a:bodyPr wrap="square" rtlCol="0">
            <a:spAutoFit/>
          </a:bodyPr>
          <a:lstStyle/>
          <a:p>
            <a:r>
              <a:rPr lang="en-US" b="1" dirty="0" smtClean="0">
                <a:solidFill>
                  <a:srgbClr val="FF0000"/>
                </a:solidFill>
              </a:rPr>
              <a:t>FRANCIS TURBINE</a:t>
            </a:r>
            <a:endParaRPr lang="en-US" b="1" dirty="0">
              <a:solidFill>
                <a:srgbClr val="FF0000"/>
              </a:solidFill>
            </a:endParaRPr>
          </a:p>
        </p:txBody>
      </p:sp>
      <p:pic>
        <p:nvPicPr>
          <p:cNvPr id="4" name="Picture 4" descr="C:\Documents and Settings\Administrator\My Documents\Teaching\water for developing countries\lecture presentations\images\hydro2\turbine francis diagram.gif"/>
          <p:cNvPicPr>
            <a:picLocks noChangeAspect="1" noChangeArrowheads="1"/>
          </p:cNvPicPr>
          <p:nvPr/>
        </p:nvPicPr>
        <p:blipFill>
          <a:blip r:embed="rId3" cstate="print"/>
          <a:srcRect/>
          <a:stretch>
            <a:fillRect/>
          </a:stretch>
        </p:blipFill>
        <p:spPr bwMode="auto">
          <a:xfrm>
            <a:off x="7162800" y="1447800"/>
            <a:ext cx="1571625" cy="1244458"/>
          </a:xfrm>
          <a:prstGeom prst="rect">
            <a:avLst/>
          </a:prstGeom>
          <a:noFill/>
        </p:spPr>
      </p:pic>
      <p:sp>
        <p:nvSpPr>
          <p:cNvPr id="5" name="TextBox 4"/>
          <p:cNvSpPr txBox="1"/>
          <p:nvPr/>
        </p:nvSpPr>
        <p:spPr>
          <a:xfrm>
            <a:off x="7162800" y="2971800"/>
            <a:ext cx="1752600" cy="646331"/>
          </a:xfrm>
          <a:prstGeom prst="rect">
            <a:avLst/>
          </a:prstGeom>
          <a:noFill/>
        </p:spPr>
        <p:txBody>
          <a:bodyPr wrap="square" rtlCol="0">
            <a:spAutoFit/>
          </a:bodyPr>
          <a:lstStyle/>
          <a:p>
            <a:r>
              <a:rPr lang="en-US" b="1" dirty="0" smtClean="0">
                <a:solidFill>
                  <a:srgbClr val="FF0000"/>
                </a:solidFill>
              </a:rPr>
              <a:t>Runner of </a:t>
            </a:r>
            <a:r>
              <a:rPr lang="en-US" b="1" dirty="0" err="1" smtClean="0">
                <a:solidFill>
                  <a:srgbClr val="FF0000"/>
                </a:solidFill>
              </a:rPr>
              <a:t>francis</a:t>
            </a:r>
            <a:r>
              <a:rPr lang="en-US" b="1" dirty="0" smtClean="0">
                <a:solidFill>
                  <a:srgbClr val="FF0000"/>
                </a:solidFill>
              </a:rPr>
              <a:t> turbine</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Documents and Settings\Administrator\My Documents\Teaching\water for developing countries\downloaded\hydro\francis.jpg"/>
          <p:cNvPicPr>
            <a:picLocks noChangeAspect="1" noChangeArrowheads="1"/>
          </p:cNvPicPr>
          <p:nvPr/>
        </p:nvPicPr>
        <p:blipFill>
          <a:blip r:embed="rId2"/>
          <a:srcRect l="490" b="4938"/>
          <a:stretch>
            <a:fillRect/>
          </a:stretch>
        </p:blipFill>
        <p:spPr bwMode="auto">
          <a:xfrm>
            <a:off x="1219200" y="1676400"/>
            <a:ext cx="7315200" cy="4392827"/>
          </a:xfrm>
          <a:prstGeom prst="rect">
            <a:avLst/>
          </a:prstGeom>
          <a:noFill/>
          <a:ln w="9525">
            <a:solidFill>
              <a:schemeClr val="tx1"/>
            </a:solidFill>
            <a:miter lim="800000"/>
            <a:headEnd/>
            <a:tailEnd/>
          </a:ln>
        </p:spPr>
      </p:pic>
      <p:sp>
        <p:nvSpPr>
          <p:cNvPr id="3" name="TextBox 2"/>
          <p:cNvSpPr txBox="1"/>
          <p:nvPr/>
        </p:nvSpPr>
        <p:spPr>
          <a:xfrm>
            <a:off x="1676400" y="228600"/>
            <a:ext cx="4572000" cy="646331"/>
          </a:xfrm>
          <a:prstGeom prst="rect">
            <a:avLst/>
          </a:prstGeom>
          <a:noFill/>
        </p:spPr>
        <p:txBody>
          <a:bodyPr wrap="square" rtlCol="0">
            <a:spAutoFit/>
          </a:bodyPr>
          <a:lstStyle/>
          <a:p>
            <a:r>
              <a:rPr lang="en-US" b="1" dirty="0" smtClean="0">
                <a:solidFill>
                  <a:srgbClr val="FF0000"/>
                </a:solidFill>
              </a:rPr>
              <a:t>Francis turbine </a:t>
            </a:r>
          </a:p>
          <a:p>
            <a:r>
              <a:rPr lang="en-US" b="1" dirty="0" smtClean="0">
                <a:solidFill>
                  <a:srgbClr val="FF0000"/>
                </a:solidFill>
              </a:rPr>
              <a:t>Large spiral casing</a:t>
            </a:r>
            <a:endParaRPr lang="en-US" b="1" dirty="0">
              <a:solidFill>
                <a:srgbClr val="FF0000"/>
              </a:solidFill>
            </a:endParaRPr>
          </a:p>
        </p:txBody>
      </p:sp>
      <p:cxnSp>
        <p:nvCxnSpPr>
          <p:cNvPr id="6" name="Elbow Connector 5"/>
          <p:cNvCxnSpPr/>
          <p:nvPr/>
        </p:nvCxnSpPr>
        <p:spPr>
          <a:xfrm rot="16200000" flipH="1">
            <a:off x="3390900" y="952500"/>
            <a:ext cx="685800" cy="304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Documents and Settings\Administrator\My Documents\Teaching\water for developing countries\lecture presentations\images\hydro2\turbine francis.gif"/>
          <p:cNvPicPr>
            <a:picLocks noChangeAspect="1" noChangeArrowheads="1"/>
          </p:cNvPicPr>
          <p:nvPr/>
        </p:nvPicPr>
        <p:blipFill>
          <a:blip r:embed="rId2" cstate="print"/>
          <a:srcRect/>
          <a:stretch>
            <a:fillRect/>
          </a:stretch>
        </p:blipFill>
        <p:spPr bwMode="auto">
          <a:xfrm>
            <a:off x="304800" y="838200"/>
            <a:ext cx="4876800" cy="5416403"/>
          </a:xfrm>
          <a:prstGeom prst="rect">
            <a:avLst/>
          </a:prstGeom>
          <a:noFill/>
        </p:spPr>
      </p:pic>
      <p:sp>
        <p:nvSpPr>
          <p:cNvPr id="3" name="Rectangle 2"/>
          <p:cNvSpPr/>
          <p:nvPr/>
        </p:nvSpPr>
        <p:spPr>
          <a:xfrm>
            <a:off x="457200" y="304800"/>
            <a:ext cx="1657570" cy="369332"/>
          </a:xfrm>
          <a:prstGeom prst="rect">
            <a:avLst/>
          </a:prstGeom>
        </p:spPr>
        <p:txBody>
          <a:bodyPr wrap="none">
            <a:spAutoFit/>
          </a:bodyPr>
          <a:lstStyle/>
          <a:p>
            <a:r>
              <a:rPr lang="en-US" b="1" dirty="0" smtClean="0">
                <a:solidFill>
                  <a:srgbClr val="FF0000"/>
                </a:solidFill>
              </a:rPr>
              <a:t>Francis turbine </a:t>
            </a:r>
          </a:p>
        </p:txBody>
      </p:sp>
      <p:pic>
        <p:nvPicPr>
          <p:cNvPr id="4" name="Picture 4" descr="C:\Documents and Settings\Administrator\My Documents\Teaching\water for developing countries\lecture presentations\images\hydro2\turbine francis diagram.gif"/>
          <p:cNvPicPr>
            <a:picLocks noChangeAspect="1" noChangeArrowheads="1"/>
          </p:cNvPicPr>
          <p:nvPr/>
        </p:nvPicPr>
        <p:blipFill>
          <a:blip r:embed="rId3" cstate="print"/>
          <a:srcRect/>
          <a:stretch>
            <a:fillRect/>
          </a:stretch>
        </p:blipFill>
        <p:spPr bwMode="auto">
          <a:xfrm>
            <a:off x="5715000" y="381000"/>
            <a:ext cx="2790825" cy="2209856"/>
          </a:xfrm>
          <a:prstGeom prst="rect">
            <a:avLst/>
          </a:prstGeom>
          <a:noFill/>
        </p:spPr>
      </p:pic>
      <p:sp>
        <p:nvSpPr>
          <p:cNvPr id="5" name="TextBox 4"/>
          <p:cNvSpPr txBox="1"/>
          <p:nvPr/>
        </p:nvSpPr>
        <p:spPr>
          <a:xfrm>
            <a:off x="4800600" y="2819400"/>
            <a:ext cx="4191000" cy="1631216"/>
          </a:xfrm>
          <a:prstGeom prst="rect">
            <a:avLst/>
          </a:prstGeom>
          <a:noFill/>
        </p:spPr>
        <p:txBody>
          <a:bodyPr wrap="square" rtlCol="0">
            <a:spAutoFit/>
          </a:bodyPr>
          <a:lstStyle/>
          <a:p>
            <a:pPr>
              <a:buFont typeface="Wingdings" pitchFamily="2" charset="2"/>
              <a:buChar char="ü"/>
            </a:pPr>
            <a:r>
              <a:rPr lang="en-US" sz="2000" b="1" dirty="0" smtClean="0">
                <a:solidFill>
                  <a:srgbClr val="FF0000"/>
                </a:solidFill>
              </a:rPr>
              <a:t>Francis turbine is a reaction turbine.</a:t>
            </a:r>
          </a:p>
          <a:p>
            <a:pPr>
              <a:buFont typeface="Wingdings" pitchFamily="2" charset="2"/>
              <a:buChar char="ü"/>
            </a:pPr>
            <a:r>
              <a:rPr lang="en-US" sz="2000" b="1" dirty="0" smtClean="0">
                <a:solidFill>
                  <a:srgbClr val="FF0000"/>
                </a:solidFill>
              </a:rPr>
              <a:t>Uses pressure energy of water</a:t>
            </a:r>
          </a:p>
          <a:p>
            <a:pPr>
              <a:buFont typeface="Wingdings" pitchFamily="2" charset="2"/>
              <a:buChar char="ü"/>
            </a:pPr>
            <a:r>
              <a:rPr lang="en-US" sz="2000" b="1" dirty="0" smtClean="0">
                <a:solidFill>
                  <a:srgbClr val="FF0000"/>
                </a:solidFill>
              </a:rPr>
              <a:t> flow is </a:t>
            </a:r>
            <a:r>
              <a:rPr lang="en-US" sz="2000" b="1" dirty="0" err="1" smtClean="0">
                <a:solidFill>
                  <a:srgbClr val="FF0000"/>
                </a:solidFill>
              </a:rPr>
              <a:t>radially</a:t>
            </a:r>
            <a:r>
              <a:rPr lang="en-US" sz="2000" b="1" dirty="0" smtClean="0">
                <a:solidFill>
                  <a:srgbClr val="FF0000"/>
                </a:solidFill>
              </a:rPr>
              <a:t> inward and axially  </a:t>
            </a:r>
          </a:p>
          <a:p>
            <a:r>
              <a:rPr lang="en-US" sz="2000" b="1" dirty="0" smtClean="0">
                <a:solidFill>
                  <a:srgbClr val="FF0000"/>
                </a:solidFill>
              </a:rPr>
              <a:t>    outward i.e. mixed flow</a:t>
            </a:r>
          </a:p>
          <a:p>
            <a:pPr>
              <a:buFont typeface="Wingdings" pitchFamily="2" charset="2"/>
              <a:buChar char="ü"/>
            </a:pPr>
            <a:r>
              <a:rPr lang="en-US" sz="2000" b="1" dirty="0" smtClean="0">
                <a:solidFill>
                  <a:srgbClr val="FF0000"/>
                </a:solidFill>
              </a:rPr>
              <a:t> requires draft tube </a:t>
            </a:r>
            <a:endParaRPr lang="en-US" sz="2000" b="1" dirty="0">
              <a:solidFill>
                <a:srgbClr val="FF0000"/>
              </a:solidFill>
            </a:endParaRPr>
          </a:p>
        </p:txBody>
      </p:sp>
      <p:sp>
        <p:nvSpPr>
          <p:cNvPr id="6" name="Rectangle 5"/>
          <p:cNvSpPr/>
          <p:nvPr/>
        </p:nvSpPr>
        <p:spPr>
          <a:xfrm>
            <a:off x="5181600" y="4648200"/>
            <a:ext cx="3332579" cy="338554"/>
          </a:xfrm>
          <a:prstGeom prst="rect">
            <a:avLst/>
          </a:prstGeom>
        </p:spPr>
        <p:txBody>
          <a:bodyPr wrap="none">
            <a:spAutoFit/>
          </a:bodyPr>
          <a:lstStyle/>
          <a:p>
            <a:r>
              <a:rPr lang="en-US" sz="1600" b="1" dirty="0" smtClean="0">
                <a:solidFill>
                  <a:srgbClr val="0070C0"/>
                </a:solidFill>
              </a:rPr>
              <a:t>HEADS RANGING FROM 20 TO 750 M</a:t>
            </a:r>
            <a:endParaRPr lang="en-US" sz="1600" dirty="0"/>
          </a:p>
        </p:txBody>
      </p:sp>
      <p:cxnSp>
        <p:nvCxnSpPr>
          <p:cNvPr id="8" name="Straight Arrow Connector 7"/>
          <p:cNvCxnSpPr/>
          <p:nvPr/>
        </p:nvCxnSpPr>
        <p:spPr>
          <a:xfrm>
            <a:off x="5791200" y="1066800"/>
            <a:ext cx="457200"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715000" y="914400"/>
            <a:ext cx="457200"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8001000" y="1141411"/>
            <a:ext cx="685800"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8077200" y="914400"/>
            <a:ext cx="533400"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7277100" y="2400300"/>
            <a:ext cx="838200"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6210300" y="2400300"/>
            <a:ext cx="685800"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371600"/>
            <a:ext cx="8077200" cy="2246769"/>
          </a:xfrm>
          <a:prstGeom prst="rect">
            <a:avLst/>
          </a:prstGeom>
        </p:spPr>
        <p:txBody>
          <a:bodyPr wrap="square">
            <a:spAutoFit/>
          </a:bodyPr>
          <a:lstStyle/>
          <a:p>
            <a:r>
              <a:rPr lang="en-US" sz="2800" b="1" dirty="0" smtClean="0">
                <a:solidFill>
                  <a:srgbClr val="0070C0"/>
                </a:solidFill>
              </a:rPr>
              <a:t>HYDRAULIC TURBINES MAY BE DEFINED AS</a:t>
            </a:r>
          </a:p>
          <a:p>
            <a:r>
              <a:rPr lang="en-US" sz="2800" b="1" dirty="0" smtClean="0">
                <a:solidFill>
                  <a:srgbClr val="0070C0"/>
                </a:solidFill>
              </a:rPr>
              <a:t> PRIME MOVERS THAT TRANSFORM THE KINETIC ENERGY OF THE FALLING WATER INTO MECHANICAL ENERGY OF ROTATION AND WHOSE PRIMARY FUNCTION IS TO DRIVE A ELECTRIC GENERATOR.</a:t>
            </a:r>
            <a:endParaRPr lang="en-US" sz="2800" b="1" dirty="0">
              <a:solidFill>
                <a:srgbClr val="0070C0"/>
              </a:solidFill>
            </a:endParaRPr>
          </a:p>
        </p:txBody>
      </p:sp>
      <p:sp>
        <p:nvSpPr>
          <p:cNvPr id="5" name="TextBox 4"/>
          <p:cNvSpPr txBox="1"/>
          <p:nvPr/>
        </p:nvSpPr>
        <p:spPr>
          <a:xfrm>
            <a:off x="2438400" y="609600"/>
            <a:ext cx="3810000" cy="523220"/>
          </a:xfrm>
          <a:prstGeom prst="rect">
            <a:avLst/>
          </a:prstGeom>
          <a:noFill/>
        </p:spPr>
        <p:txBody>
          <a:bodyPr wrap="square" rtlCol="0">
            <a:spAutoFit/>
          </a:bodyPr>
          <a:lstStyle/>
          <a:p>
            <a:r>
              <a:rPr lang="en-US" sz="2800" b="1" dirty="0" smtClean="0">
                <a:solidFill>
                  <a:srgbClr val="FF0000"/>
                </a:solidFill>
              </a:rPr>
              <a:t>HYDRAULIC TURBINES</a:t>
            </a:r>
            <a:endParaRPr lang="en-US" sz="2800" dirty="0">
              <a:solidFill>
                <a:srgbClr val="FF0000"/>
              </a:solidFill>
            </a:endParaRPr>
          </a:p>
        </p:txBody>
      </p:sp>
      <p:sp>
        <p:nvSpPr>
          <p:cNvPr id="6" name="TextBox 5"/>
          <p:cNvSpPr txBox="1"/>
          <p:nvPr/>
        </p:nvSpPr>
        <p:spPr>
          <a:xfrm>
            <a:off x="381000" y="4953000"/>
            <a:ext cx="8610600" cy="707886"/>
          </a:xfrm>
          <a:prstGeom prst="rect">
            <a:avLst/>
          </a:prstGeom>
          <a:noFill/>
        </p:spPr>
        <p:txBody>
          <a:bodyPr wrap="square" rtlCol="0">
            <a:spAutoFit/>
          </a:bodyPr>
          <a:lstStyle/>
          <a:p>
            <a:r>
              <a:rPr lang="en-US" sz="2000" b="1" dirty="0" smtClean="0">
                <a:solidFill>
                  <a:srgbClr val="FF0000"/>
                </a:solidFill>
                <a:latin typeface="Arial Black" pitchFamily="34" charset="0"/>
              </a:rPr>
              <a:t>Hydraulic energy          mechanical energy            electric 								       energy</a:t>
            </a:r>
            <a:endParaRPr lang="en-US" sz="2000" b="1" dirty="0">
              <a:solidFill>
                <a:srgbClr val="FF0000"/>
              </a:solidFill>
              <a:latin typeface="Arial Black" pitchFamily="34" charset="0"/>
            </a:endParaRPr>
          </a:p>
        </p:txBody>
      </p:sp>
      <p:sp>
        <p:nvSpPr>
          <p:cNvPr id="7" name="Right Arrow 6"/>
          <p:cNvSpPr/>
          <p:nvPr/>
        </p:nvSpPr>
        <p:spPr>
          <a:xfrm>
            <a:off x="3124200" y="5105400"/>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705600" y="5105400"/>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1"/>
            <a:ext cx="8001000" cy="4401205"/>
          </a:xfrm>
          <a:prstGeom prst="rect">
            <a:avLst/>
          </a:prstGeom>
        </p:spPr>
        <p:txBody>
          <a:bodyPr wrap="square">
            <a:spAutoFit/>
          </a:bodyPr>
          <a:lstStyle/>
          <a:p>
            <a:r>
              <a:rPr lang="en-US" sz="2000" b="1" dirty="0" smtClean="0">
                <a:solidFill>
                  <a:srgbClr val="FF0000"/>
                </a:solidFill>
              </a:rPr>
              <a:t>FRANCIS TURBINE</a:t>
            </a:r>
          </a:p>
          <a:p>
            <a:pPr>
              <a:buFont typeface="Arial" pitchFamily="34" charset="0"/>
              <a:buChar char="•"/>
            </a:pPr>
            <a:endParaRPr lang="en-US" sz="2000" b="1" dirty="0" smtClean="0">
              <a:solidFill>
                <a:srgbClr val="7030A0"/>
              </a:solidFill>
            </a:endParaRPr>
          </a:p>
          <a:p>
            <a:pPr>
              <a:buFont typeface="Arial" pitchFamily="34" charset="0"/>
              <a:buChar char="•"/>
            </a:pPr>
            <a:r>
              <a:rPr lang="en-US" sz="2000" b="1" dirty="0" smtClean="0">
                <a:solidFill>
                  <a:srgbClr val="7030A0"/>
                </a:solidFill>
              </a:rPr>
              <a:t>THE FRANCIS TURBINE IS A REACTION TURBINE, WHICH MEANS THAT  </a:t>
            </a:r>
          </a:p>
          <a:p>
            <a:r>
              <a:rPr lang="en-US" sz="2000" b="1" dirty="0" smtClean="0">
                <a:solidFill>
                  <a:srgbClr val="7030A0"/>
                </a:solidFill>
              </a:rPr>
              <a:t>   THE </a:t>
            </a:r>
            <a:r>
              <a:rPr lang="en-US" sz="2000" b="1" dirty="0" smtClean="0">
                <a:solidFill>
                  <a:srgbClr val="FF0000"/>
                </a:solidFill>
              </a:rPr>
              <a:t>WORKING FLUID CHANGES PRESSURE AS IT MOVES THROUGH THE  </a:t>
            </a:r>
          </a:p>
          <a:p>
            <a:r>
              <a:rPr lang="en-US" sz="2000" b="1" dirty="0" smtClean="0">
                <a:solidFill>
                  <a:srgbClr val="FF0000"/>
                </a:solidFill>
              </a:rPr>
              <a:t>   TURBINE</a:t>
            </a:r>
            <a:r>
              <a:rPr lang="en-US" sz="2000" b="1" dirty="0" smtClean="0">
                <a:solidFill>
                  <a:srgbClr val="7030A0"/>
                </a:solidFill>
              </a:rPr>
              <a:t>, GIVING UP ITS ENERGY.</a:t>
            </a:r>
          </a:p>
          <a:p>
            <a:endParaRPr lang="en-US" sz="2000" b="1" dirty="0" smtClean="0">
              <a:solidFill>
                <a:srgbClr val="7030A0"/>
              </a:solidFill>
            </a:endParaRPr>
          </a:p>
          <a:p>
            <a:r>
              <a:rPr lang="en-US" sz="2000" b="1" dirty="0" smtClean="0">
                <a:solidFill>
                  <a:srgbClr val="7030A0"/>
                </a:solidFill>
              </a:rPr>
              <a:t>• THE INLET IS SPIRAL SHAPED. THE GUIDE VANES DIRECT THE WATER  </a:t>
            </a:r>
          </a:p>
          <a:p>
            <a:r>
              <a:rPr lang="en-US" sz="2000" b="1" dirty="0" smtClean="0">
                <a:solidFill>
                  <a:srgbClr val="7030A0"/>
                </a:solidFill>
              </a:rPr>
              <a:t>    TANGENTIALLY TO THE RUNNER CAUSING THE RUNNER TO SPIN.</a:t>
            </a:r>
          </a:p>
          <a:p>
            <a:endParaRPr lang="en-US" sz="2000" b="1" dirty="0" smtClean="0">
              <a:solidFill>
                <a:srgbClr val="7030A0"/>
              </a:solidFill>
            </a:endParaRPr>
          </a:p>
          <a:p>
            <a:r>
              <a:rPr lang="en-US" sz="2000" b="1" dirty="0" smtClean="0">
                <a:solidFill>
                  <a:srgbClr val="7030A0"/>
                </a:solidFill>
              </a:rPr>
              <a:t>• THE GUIDE VANES (OR WICKET GATE) MAY BE ADJUSTABLE TO ALLOW  </a:t>
            </a:r>
          </a:p>
          <a:p>
            <a:r>
              <a:rPr lang="en-US" sz="2000" b="1" dirty="0" smtClean="0">
                <a:solidFill>
                  <a:srgbClr val="7030A0"/>
                </a:solidFill>
              </a:rPr>
              <a:t>    EFFICIENT TURBINE OPERATION FOR A RANGE OF WATER FLOW  </a:t>
            </a:r>
          </a:p>
          <a:p>
            <a:r>
              <a:rPr lang="en-US" sz="2000" b="1" dirty="0" smtClean="0">
                <a:solidFill>
                  <a:srgbClr val="7030A0"/>
                </a:solidFill>
              </a:rPr>
              <a:t>    CONDITIONS.</a:t>
            </a:r>
          </a:p>
          <a:p>
            <a:endParaRPr lang="en-US" sz="2000" b="1" dirty="0" smtClean="0">
              <a:solidFill>
                <a:srgbClr val="7030A0"/>
              </a:solidFill>
            </a:endParaRPr>
          </a:p>
          <a:p>
            <a:r>
              <a:rPr lang="en-US" sz="2000" b="1" dirty="0" smtClean="0">
                <a:solidFill>
                  <a:srgbClr val="7030A0"/>
                </a:solidFill>
              </a:rPr>
              <a:t>• </a:t>
            </a:r>
            <a:r>
              <a:rPr lang="en-US" sz="2000" b="1" dirty="0" smtClean="0">
                <a:solidFill>
                  <a:srgbClr val="0070C0"/>
                </a:solidFill>
              </a:rPr>
              <a:t>POWER PLANTS WITH NET HEADS RANGING FROM 20 TO 750 M</a:t>
            </a:r>
            <a:endParaRPr lang="en-US" sz="2000" b="1" dirty="0">
              <a:solidFill>
                <a:srgbClr val="0070C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57200"/>
            <a:ext cx="6781800" cy="1815882"/>
          </a:xfrm>
          <a:prstGeom prst="rect">
            <a:avLst/>
          </a:prstGeom>
        </p:spPr>
        <p:txBody>
          <a:bodyPr wrap="square">
            <a:spAutoFit/>
          </a:bodyPr>
          <a:lstStyle/>
          <a:p>
            <a:r>
              <a:rPr lang="en-US" sz="2800" b="1" dirty="0" smtClean="0">
                <a:solidFill>
                  <a:srgbClr val="FF0000"/>
                </a:solidFill>
              </a:rPr>
              <a:t>FRANCIS TURBINE-SPECIFICATION</a:t>
            </a:r>
          </a:p>
          <a:p>
            <a:r>
              <a:rPr lang="en-US" sz="2800" b="1" dirty="0" smtClean="0">
                <a:solidFill>
                  <a:srgbClr val="0070C0"/>
                </a:solidFill>
              </a:rPr>
              <a:t>	HEAD:  454 M</a:t>
            </a:r>
          </a:p>
          <a:p>
            <a:r>
              <a:rPr lang="en-US" sz="2800" b="1" dirty="0" smtClean="0">
                <a:solidFill>
                  <a:srgbClr val="0070C0"/>
                </a:solidFill>
              </a:rPr>
              <a:t>	POWER:  47.1 MW</a:t>
            </a:r>
          </a:p>
          <a:p>
            <a:r>
              <a:rPr lang="en-US" sz="2800" b="1" dirty="0" smtClean="0">
                <a:solidFill>
                  <a:srgbClr val="0070C0"/>
                </a:solidFill>
              </a:rPr>
              <a:t>	SPEED : 750 RPM</a:t>
            </a:r>
            <a:endParaRPr lang="en-US" sz="2800" b="1" dirty="0">
              <a:solidFill>
                <a:srgbClr val="0070C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304800" y="609600"/>
            <a:ext cx="5976631" cy="3886200"/>
          </a:xfrm>
          <a:prstGeom prst="rect">
            <a:avLst/>
          </a:prstGeom>
          <a:noFill/>
          <a:ln w="9525">
            <a:noFill/>
            <a:miter lim="800000"/>
            <a:headEnd/>
            <a:tailEnd/>
          </a:ln>
          <a:effectLst/>
        </p:spPr>
      </p:pic>
      <p:sp>
        <p:nvSpPr>
          <p:cNvPr id="3" name="TextBox 2"/>
          <p:cNvSpPr txBox="1"/>
          <p:nvPr/>
        </p:nvSpPr>
        <p:spPr>
          <a:xfrm>
            <a:off x="6324600" y="304800"/>
            <a:ext cx="2209800" cy="369332"/>
          </a:xfrm>
          <a:prstGeom prst="rect">
            <a:avLst/>
          </a:prstGeom>
          <a:noFill/>
        </p:spPr>
        <p:txBody>
          <a:bodyPr wrap="square" rtlCol="0">
            <a:spAutoFit/>
          </a:bodyPr>
          <a:lstStyle/>
          <a:p>
            <a:r>
              <a:rPr lang="en-US" b="1" dirty="0" smtClean="0">
                <a:solidFill>
                  <a:srgbClr val="FF0000"/>
                </a:solidFill>
              </a:rPr>
              <a:t>FRANCIS TURBINE</a:t>
            </a:r>
            <a:endParaRPr lang="en-US" b="1" dirty="0">
              <a:solidFill>
                <a:srgbClr val="FF0000"/>
              </a:solidFill>
            </a:endParaRPr>
          </a:p>
        </p:txBody>
      </p:sp>
      <p:pic>
        <p:nvPicPr>
          <p:cNvPr id="4" name="Picture 3"/>
          <p:cNvPicPr>
            <a:picLocks noChangeAspect="1" noChangeArrowheads="1"/>
          </p:cNvPicPr>
          <p:nvPr/>
        </p:nvPicPr>
        <p:blipFill>
          <a:blip r:embed="rId3"/>
          <a:srcRect/>
          <a:stretch>
            <a:fillRect/>
          </a:stretch>
        </p:blipFill>
        <p:spPr bwMode="auto">
          <a:xfrm>
            <a:off x="4876800" y="3429000"/>
            <a:ext cx="3962400" cy="2600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333375" y="752475"/>
            <a:ext cx="8477250" cy="5353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a:srcRect/>
          <a:stretch>
            <a:fillRect/>
          </a:stretch>
        </p:blipFill>
        <p:spPr bwMode="auto">
          <a:xfrm>
            <a:off x="1547096" y="3333750"/>
            <a:ext cx="3048000" cy="2993571"/>
          </a:xfrm>
          <a:prstGeom prst="rect">
            <a:avLst/>
          </a:prstGeom>
          <a:noFill/>
          <a:ln w="9525">
            <a:noFill/>
            <a:miter lim="800000"/>
            <a:headEnd/>
            <a:tailEnd/>
          </a:ln>
          <a:effectLst/>
        </p:spPr>
      </p:pic>
      <p:pic>
        <p:nvPicPr>
          <p:cNvPr id="7174" name="Picture 6"/>
          <p:cNvPicPr>
            <a:picLocks noChangeAspect="1" noChangeArrowheads="1"/>
          </p:cNvPicPr>
          <p:nvPr/>
        </p:nvPicPr>
        <p:blipFill>
          <a:blip r:embed="rId3"/>
          <a:srcRect/>
          <a:stretch>
            <a:fillRect/>
          </a:stretch>
        </p:blipFill>
        <p:spPr bwMode="auto">
          <a:xfrm>
            <a:off x="1544784" y="228600"/>
            <a:ext cx="2971800" cy="3084858"/>
          </a:xfrm>
          <a:prstGeom prst="rect">
            <a:avLst/>
          </a:prstGeom>
          <a:noFill/>
          <a:ln w="9525">
            <a:noFill/>
            <a:miter lim="800000"/>
            <a:headEnd/>
            <a:tailEnd/>
          </a:ln>
          <a:effectLst/>
        </p:spPr>
      </p:pic>
      <p:cxnSp>
        <p:nvCxnSpPr>
          <p:cNvPr id="10" name="Straight Connector 9"/>
          <p:cNvCxnSpPr/>
          <p:nvPr/>
        </p:nvCxnSpPr>
        <p:spPr>
          <a:xfrm rot="16200000" flipH="1">
            <a:off x="-117184" y="3348760"/>
            <a:ext cx="6248400" cy="80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7175" name="Picture 7"/>
          <p:cNvPicPr>
            <a:picLocks noChangeAspect="1" noChangeArrowheads="1"/>
          </p:cNvPicPr>
          <p:nvPr/>
        </p:nvPicPr>
        <p:blipFill>
          <a:blip r:embed="rId4"/>
          <a:srcRect/>
          <a:stretch>
            <a:fillRect/>
          </a:stretch>
        </p:blipFill>
        <p:spPr bwMode="auto">
          <a:xfrm>
            <a:off x="5867400" y="381000"/>
            <a:ext cx="2009775" cy="3698353"/>
          </a:xfrm>
          <a:prstGeom prst="rect">
            <a:avLst/>
          </a:prstGeom>
          <a:noFill/>
          <a:ln w="9525">
            <a:noFill/>
            <a:miter lim="800000"/>
            <a:headEnd/>
            <a:tailEnd/>
          </a:ln>
          <a:effectLst/>
        </p:spPr>
      </p:pic>
      <p:sp>
        <p:nvSpPr>
          <p:cNvPr id="12" name="TextBox 11"/>
          <p:cNvSpPr txBox="1"/>
          <p:nvPr/>
        </p:nvSpPr>
        <p:spPr>
          <a:xfrm>
            <a:off x="228600" y="152400"/>
            <a:ext cx="2438400" cy="400110"/>
          </a:xfrm>
          <a:prstGeom prst="rect">
            <a:avLst/>
          </a:prstGeom>
          <a:noFill/>
        </p:spPr>
        <p:txBody>
          <a:bodyPr wrap="square" rtlCol="0">
            <a:spAutoFit/>
          </a:bodyPr>
          <a:lstStyle/>
          <a:p>
            <a:r>
              <a:rPr lang="en-US" sz="2000" b="1" dirty="0" smtClean="0">
                <a:solidFill>
                  <a:srgbClr val="FF0000"/>
                </a:solidFill>
              </a:rPr>
              <a:t>KAPLAN TURBINE</a:t>
            </a:r>
            <a:endParaRPr lang="en-US" sz="2000" b="1" dirty="0">
              <a:solidFill>
                <a:srgbClr val="FF0000"/>
              </a:solidFill>
            </a:endParaRPr>
          </a:p>
        </p:txBody>
      </p:sp>
      <p:sp>
        <p:nvSpPr>
          <p:cNvPr id="13" name="TextBox 12"/>
          <p:cNvSpPr txBox="1"/>
          <p:nvPr/>
        </p:nvSpPr>
        <p:spPr>
          <a:xfrm>
            <a:off x="4419600" y="1676400"/>
            <a:ext cx="1066800" cy="338554"/>
          </a:xfrm>
          <a:prstGeom prst="rect">
            <a:avLst/>
          </a:prstGeom>
          <a:noFill/>
        </p:spPr>
        <p:txBody>
          <a:bodyPr wrap="square" rtlCol="0">
            <a:spAutoFit/>
          </a:bodyPr>
          <a:lstStyle/>
          <a:p>
            <a:r>
              <a:rPr lang="en-US" sz="1600" dirty="0" smtClean="0"/>
              <a:t>RUNNER</a:t>
            </a:r>
            <a:endParaRPr lang="en-US" sz="1600" dirty="0"/>
          </a:p>
        </p:txBody>
      </p:sp>
      <p:cxnSp>
        <p:nvCxnSpPr>
          <p:cNvPr id="17" name="Elbow Connector 16"/>
          <p:cNvCxnSpPr/>
          <p:nvPr/>
        </p:nvCxnSpPr>
        <p:spPr>
          <a:xfrm>
            <a:off x="5181600" y="1981200"/>
            <a:ext cx="990600" cy="838200"/>
          </a:xfrm>
          <a:prstGeom prst="bentConnector3">
            <a:avLst>
              <a:gd name="adj1" fmla="val 50000"/>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3124200" y="1447800"/>
            <a:ext cx="1219200" cy="4572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19200" y="4495800"/>
            <a:ext cx="3581400" cy="7620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62600" y="4267200"/>
            <a:ext cx="3429000" cy="923330"/>
          </a:xfrm>
          <a:prstGeom prst="rect">
            <a:avLst/>
          </a:prstGeom>
          <a:noFill/>
        </p:spPr>
        <p:txBody>
          <a:bodyPr wrap="square" rtlCol="0">
            <a:spAutoFit/>
          </a:bodyPr>
          <a:lstStyle/>
          <a:p>
            <a:pPr>
              <a:buFont typeface="Wingdings" pitchFamily="2" charset="2"/>
              <a:buChar char="Ø"/>
            </a:pPr>
            <a:r>
              <a:rPr lang="en-US" b="1" dirty="0" smtClean="0">
                <a:solidFill>
                  <a:srgbClr val="FF0000"/>
                </a:solidFill>
              </a:rPr>
              <a:t> It is a reaction turbine</a:t>
            </a:r>
          </a:p>
          <a:p>
            <a:pPr>
              <a:buFont typeface="Wingdings" pitchFamily="2" charset="2"/>
              <a:buChar char="Ø"/>
            </a:pPr>
            <a:r>
              <a:rPr lang="en-US" b="1" dirty="0" smtClean="0">
                <a:solidFill>
                  <a:srgbClr val="FF0000"/>
                </a:solidFill>
              </a:rPr>
              <a:t> Axial flow type </a:t>
            </a:r>
          </a:p>
          <a:p>
            <a:pPr>
              <a:buFont typeface="Wingdings" pitchFamily="2" charset="2"/>
              <a:buChar char="Ø"/>
            </a:pPr>
            <a:r>
              <a:rPr lang="en-US" b="1" dirty="0" smtClean="0">
                <a:solidFill>
                  <a:srgbClr val="FF0000"/>
                </a:solidFill>
              </a:rPr>
              <a:t> Low head and high flow </a:t>
            </a:r>
            <a:endParaRPr lang="en-US" b="1" dirty="0">
              <a:solidFill>
                <a:srgbClr val="FF0000"/>
              </a:solidFill>
            </a:endParaRPr>
          </a:p>
        </p:txBody>
      </p:sp>
      <p:sp>
        <p:nvSpPr>
          <p:cNvPr id="14" name="Rectangle 13"/>
          <p:cNvSpPr/>
          <p:nvPr/>
        </p:nvSpPr>
        <p:spPr>
          <a:xfrm>
            <a:off x="4876800" y="5410200"/>
            <a:ext cx="3666325" cy="369332"/>
          </a:xfrm>
          <a:prstGeom prst="rect">
            <a:avLst/>
          </a:prstGeom>
        </p:spPr>
        <p:txBody>
          <a:bodyPr wrap="none">
            <a:spAutoFit/>
          </a:bodyPr>
          <a:lstStyle/>
          <a:p>
            <a:r>
              <a:rPr lang="en-US" b="1" dirty="0" smtClean="0">
                <a:solidFill>
                  <a:srgbClr val="0070C0"/>
                </a:solidFill>
              </a:rPr>
              <a:t>HEADS RANGING FROM 10 TO 70 M.</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8077200" cy="5016758"/>
          </a:xfrm>
          <a:prstGeom prst="rect">
            <a:avLst/>
          </a:prstGeom>
        </p:spPr>
        <p:txBody>
          <a:bodyPr wrap="square">
            <a:spAutoFit/>
          </a:bodyPr>
          <a:lstStyle/>
          <a:p>
            <a:r>
              <a:rPr lang="en-US" sz="2000" b="1" dirty="0" smtClean="0">
                <a:solidFill>
                  <a:srgbClr val="FF0000"/>
                </a:solidFill>
              </a:rPr>
              <a:t>KAPLAN TURBINE</a:t>
            </a:r>
          </a:p>
          <a:p>
            <a:endParaRPr lang="en-US" sz="2000" b="1" dirty="0" smtClean="0"/>
          </a:p>
          <a:p>
            <a:pPr>
              <a:buFont typeface="Wingdings" pitchFamily="2" charset="2"/>
              <a:buChar char="q"/>
            </a:pPr>
            <a:r>
              <a:rPr lang="en-US" sz="2000" b="1" dirty="0" smtClean="0"/>
              <a:t>  THE KAPLAN TURBINE IS A PROPELLER-TYPE / AXIAL FLOW  WATER    </a:t>
            </a:r>
          </a:p>
          <a:p>
            <a:r>
              <a:rPr lang="en-US" sz="2000" b="1" dirty="0" smtClean="0"/>
              <a:t>      TURBINE THAT HAS ADJUSTABLE BLADES.</a:t>
            </a:r>
          </a:p>
          <a:p>
            <a:pPr>
              <a:buFont typeface="Wingdings" pitchFamily="2" charset="2"/>
              <a:buChar char="q"/>
            </a:pPr>
            <a:r>
              <a:rPr lang="en-US" sz="2000" b="1" dirty="0" smtClean="0"/>
              <a:t>  IT WAS DEVELOPED IN 1913 BY THE AUSTRIAN PROFESSOR, VIKTOR  </a:t>
            </a:r>
          </a:p>
          <a:p>
            <a:r>
              <a:rPr lang="en-US" sz="2000" b="1" dirty="0" smtClean="0"/>
              <a:t>      KAPLAN.</a:t>
            </a:r>
          </a:p>
          <a:p>
            <a:endParaRPr lang="en-US" sz="2000" b="1" dirty="0" smtClean="0"/>
          </a:p>
          <a:p>
            <a:pPr>
              <a:buFont typeface="Wingdings" pitchFamily="2" charset="2"/>
              <a:buChar char="q"/>
            </a:pPr>
            <a:r>
              <a:rPr lang="en-US" sz="2000" b="1" dirty="0" smtClean="0"/>
              <a:t>  THE KAPLAN TURBINE WAS AN EVOLUTION OF THE FRANCIS TURBINE.  </a:t>
            </a:r>
          </a:p>
          <a:p>
            <a:r>
              <a:rPr lang="en-US" sz="2000" b="1" dirty="0" smtClean="0"/>
              <a:t>       ITS INVENTION ALLOWED EFFICIENT POWER PRODUCTION IN LOW   </a:t>
            </a:r>
          </a:p>
          <a:p>
            <a:r>
              <a:rPr lang="en-US" sz="2000" b="1" dirty="0" smtClean="0"/>
              <a:t>       HEAD APPLICATIONS THAT WAS NOT POSSIBLE WITH FRANCIS  </a:t>
            </a:r>
          </a:p>
          <a:p>
            <a:r>
              <a:rPr lang="en-US" sz="2000" b="1" dirty="0" smtClean="0"/>
              <a:t>       TURBINES.</a:t>
            </a:r>
          </a:p>
          <a:p>
            <a:endParaRPr lang="en-US" sz="2000" b="1" dirty="0" smtClean="0"/>
          </a:p>
          <a:p>
            <a:pPr>
              <a:buFont typeface="Wingdings" pitchFamily="2" charset="2"/>
              <a:buChar char="q"/>
            </a:pPr>
            <a:r>
              <a:rPr lang="en-US" sz="2000" b="1" dirty="0" smtClean="0"/>
              <a:t>   KAPLAN TURBINES ARE NOW WIDELY USED THROUGHOUT THE WORLD  </a:t>
            </a:r>
          </a:p>
          <a:p>
            <a:r>
              <a:rPr lang="en-US" sz="2000" b="1" dirty="0" smtClean="0"/>
              <a:t>        IN </a:t>
            </a:r>
            <a:r>
              <a:rPr lang="en-US" sz="2000" b="1" dirty="0" smtClean="0">
                <a:solidFill>
                  <a:srgbClr val="FF0000"/>
                </a:solidFill>
              </a:rPr>
              <a:t>HIGH-FLOW, LOW-HEAD POWER PRODUCTION.</a:t>
            </a:r>
          </a:p>
          <a:p>
            <a:endParaRPr lang="en-US" sz="2000" b="1" dirty="0" smtClean="0">
              <a:solidFill>
                <a:srgbClr val="FF0000"/>
              </a:solidFill>
            </a:endParaRPr>
          </a:p>
          <a:p>
            <a:pPr>
              <a:buFont typeface="Wingdings" pitchFamily="2" charset="2"/>
              <a:buChar char="q"/>
            </a:pPr>
            <a:r>
              <a:rPr lang="en-US" sz="2000" b="1" dirty="0" smtClean="0">
                <a:solidFill>
                  <a:srgbClr val="0070C0"/>
                </a:solidFill>
              </a:rPr>
              <a:t>    POWER PLANTS WITH NET HEADS RANGING FROM 10 TO 70 M.</a:t>
            </a:r>
            <a:endParaRPr lang="en-US" sz="2000" b="1" dirty="0">
              <a:solidFill>
                <a:srgbClr val="0070C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838200"/>
            <a:ext cx="6705600" cy="1938992"/>
          </a:xfrm>
          <a:prstGeom prst="rect">
            <a:avLst/>
          </a:prstGeom>
        </p:spPr>
        <p:txBody>
          <a:bodyPr wrap="square">
            <a:spAutoFit/>
          </a:bodyPr>
          <a:lstStyle/>
          <a:p>
            <a:r>
              <a:rPr lang="en-US" sz="2400" b="1" dirty="0" smtClean="0">
                <a:solidFill>
                  <a:srgbClr val="FF0000"/>
                </a:solidFill>
              </a:rPr>
              <a:t>KAPLAN TURBINE SPECIFICATION:</a:t>
            </a:r>
          </a:p>
          <a:p>
            <a:r>
              <a:rPr lang="en-US" sz="2400" b="1" dirty="0" smtClean="0">
                <a:solidFill>
                  <a:srgbClr val="FF0000"/>
                </a:solidFill>
              </a:rPr>
              <a:t> </a:t>
            </a:r>
          </a:p>
          <a:p>
            <a:r>
              <a:rPr lang="en-US" sz="2400" b="1" dirty="0" smtClean="0">
                <a:solidFill>
                  <a:srgbClr val="0070C0"/>
                </a:solidFill>
              </a:rPr>
              <a:t>	HEAD : 24.7 M</a:t>
            </a:r>
          </a:p>
          <a:p>
            <a:r>
              <a:rPr lang="en-US" sz="2400" b="1" dirty="0" smtClean="0">
                <a:solidFill>
                  <a:srgbClr val="0070C0"/>
                </a:solidFill>
              </a:rPr>
              <a:t>	SPEED : 94.7 RPM</a:t>
            </a:r>
          </a:p>
          <a:p>
            <a:r>
              <a:rPr lang="en-US" sz="2400" b="1" dirty="0" smtClean="0">
                <a:solidFill>
                  <a:srgbClr val="0070C0"/>
                </a:solidFill>
              </a:rPr>
              <a:t>	POWER : 59 MW</a:t>
            </a:r>
            <a:endParaRPr lang="en-US" sz="2400" b="1" dirty="0">
              <a:solidFill>
                <a:srgbClr val="0070C0"/>
              </a:solidFill>
            </a:endParaRPr>
          </a:p>
        </p:txBody>
      </p:sp>
      <p:pic>
        <p:nvPicPr>
          <p:cNvPr id="3" name="Picture 4" descr="C:\Documents and Settings\Administrator\My Documents\Teaching\water for developing countries\lecture presentations\images\hydro2\turbine kaplan diagram.gif"/>
          <p:cNvPicPr>
            <a:picLocks noChangeAspect="1" noChangeArrowheads="1"/>
          </p:cNvPicPr>
          <p:nvPr/>
        </p:nvPicPr>
        <p:blipFill>
          <a:blip r:embed="rId2" cstate="print"/>
          <a:srcRect/>
          <a:stretch>
            <a:fillRect/>
          </a:stretch>
        </p:blipFill>
        <p:spPr bwMode="auto">
          <a:xfrm>
            <a:off x="5486400" y="2514600"/>
            <a:ext cx="2928842" cy="2370137"/>
          </a:xfrm>
          <a:prstGeom prst="rect">
            <a:avLst/>
          </a:prstGeom>
          <a:noFill/>
        </p:spPr>
      </p:pic>
      <p:sp>
        <p:nvSpPr>
          <p:cNvPr id="4" name="TextBox 3"/>
          <p:cNvSpPr txBox="1"/>
          <p:nvPr/>
        </p:nvSpPr>
        <p:spPr>
          <a:xfrm>
            <a:off x="6324600" y="4953000"/>
            <a:ext cx="1752600" cy="369332"/>
          </a:xfrm>
          <a:prstGeom prst="rect">
            <a:avLst/>
          </a:prstGeom>
          <a:noFill/>
        </p:spPr>
        <p:txBody>
          <a:bodyPr wrap="square" rtlCol="0">
            <a:spAutoFit/>
          </a:bodyPr>
          <a:lstStyle/>
          <a:p>
            <a:r>
              <a:rPr lang="en-US" b="1" dirty="0" smtClean="0">
                <a:solidFill>
                  <a:srgbClr val="FF0000"/>
                </a:solidFill>
              </a:rPr>
              <a:t>Kaplan runner </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252413" y="919163"/>
            <a:ext cx="8639175" cy="5019675"/>
          </a:xfrm>
          <a:prstGeom prst="rect">
            <a:avLst/>
          </a:prstGeom>
          <a:noFill/>
          <a:ln w="9525">
            <a:noFill/>
            <a:miter lim="800000"/>
            <a:headEnd/>
            <a:tailEnd/>
          </a:ln>
          <a:effectLst/>
        </p:spPr>
      </p:pic>
      <p:sp>
        <p:nvSpPr>
          <p:cNvPr id="3" name="Rectangle 2"/>
          <p:cNvSpPr/>
          <p:nvPr/>
        </p:nvSpPr>
        <p:spPr>
          <a:xfrm>
            <a:off x="3810000" y="381000"/>
            <a:ext cx="1510350" cy="400110"/>
          </a:xfrm>
          <a:prstGeom prst="rect">
            <a:avLst/>
          </a:prstGeom>
        </p:spPr>
        <p:txBody>
          <a:bodyPr wrap="none">
            <a:spAutoFit/>
          </a:bodyPr>
          <a:lstStyle/>
          <a:p>
            <a:r>
              <a:rPr lang="en-US" sz="2000" b="1" dirty="0" smtClean="0">
                <a:solidFill>
                  <a:srgbClr val="FF0000"/>
                </a:solidFill>
              </a:rPr>
              <a:t>DRAFT TUBE</a:t>
            </a:r>
            <a:endParaRPr lang="en-US" sz="2000" b="1" dirty="0">
              <a:solidFill>
                <a:srgbClr val="FF0000"/>
              </a:solidFill>
            </a:endParaRPr>
          </a:p>
        </p:txBody>
      </p:sp>
      <p:sp>
        <p:nvSpPr>
          <p:cNvPr id="4" name="TextBox 3"/>
          <p:cNvSpPr txBox="1"/>
          <p:nvPr/>
        </p:nvSpPr>
        <p:spPr>
          <a:xfrm>
            <a:off x="762000" y="5867400"/>
            <a:ext cx="5334000" cy="369332"/>
          </a:xfrm>
          <a:prstGeom prst="rect">
            <a:avLst/>
          </a:prstGeom>
          <a:noFill/>
        </p:spPr>
        <p:txBody>
          <a:bodyPr wrap="square" rtlCol="0">
            <a:spAutoFit/>
          </a:bodyPr>
          <a:lstStyle/>
          <a:p>
            <a:r>
              <a:rPr lang="en-US" b="1" dirty="0" smtClean="0">
                <a:solidFill>
                  <a:srgbClr val="7030A0"/>
                </a:solidFill>
              </a:rPr>
              <a:t>DRAFT TUBE INCRESES NET HEAD OF TURBINE</a:t>
            </a:r>
            <a:endParaRPr lang="en-US" b="1" dirty="0">
              <a:solidFill>
                <a:srgbClr val="7030A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838200" y="533400"/>
            <a:ext cx="8082184" cy="4800599"/>
          </a:xfrm>
          <a:prstGeom prst="rect">
            <a:avLst/>
          </a:prstGeom>
          <a:noFill/>
          <a:ln w="9525">
            <a:noFill/>
            <a:miter lim="800000"/>
            <a:headEnd/>
            <a:tailEnd/>
          </a:ln>
          <a:effectLst/>
        </p:spPr>
      </p:pic>
      <p:sp>
        <p:nvSpPr>
          <p:cNvPr id="3" name="TextBox 2"/>
          <p:cNvSpPr txBox="1"/>
          <p:nvPr/>
        </p:nvSpPr>
        <p:spPr>
          <a:xfrm>
            <a:off x="457200" y="3962400"/>
            <a:ext cx="3200400" cy="1938992"/>
          </a:xfrm>
          <a:prstGeom prst="rect">
            <a:avLst/>
          </a:prstGeom>
          <a:noFill/>
        </p:spPr>
        <p:txBody>
          <a:bodyPr wrap="square" rtlCol="0">
            <a:spAutoFit/>
          </a:bodyPr>
          <a:lstStyle/>
          <a:p>
            <a:pPr marL="342900" indent="-342900">
              <a:buAutoNum type="alphaLcParenR"/>
            </a:pPr>
            <a:r>
              <a:rPr lang="en-US" sz="2000" b="1" dirty="0" smtClean="0">
                <a:solidFill>
                  <a:srgbClr val="C00000"/>
                </a:solidFill>
              </a:rPr>
              <a:t>Conical draft tube</a:t>
            </a:r>
          </a:p>
          <a:p>
            <a:pPr marL="342900" indent="-342900">
              <a:buAutoNum type="alphaLcParenR"/>
            </a:pPr>
            <a:r>
              <a:rPr lang="en-US" sz="2000" b="1" dirty="0" smtClean="0">
                <a:solidFill>
                  <a:srgbClr val="C00000"/>
                </a:solidFill>
              </a:rPr>
              <a:t>Simple elbow tube</a:t>
            </a:r>
          </a:p>
          <a:p>
            <a:pPr marL="342900" indent="-342900">
              <a:buAutoNum type="alphaLcParenR"/>
            </a:pPr>
            <a:r>
              <a:rPr lang="en-US" sz="2000" b="1" dirty="0" smtClean="0">
                <a:solidFill>
                  <a:srgbClr val="C00000"/>
                </a:solidFill>
              </a:rPr>
              <a:t>Moody spreading tube</a:t>
            </a:r>
          </a:p>
          <a:p>
            <a:pPr marL="342900" indent="-342900">
              <a:buAutoNum type="alphaLcParenR"/>
            </a:pPr>
            <a:r>
              <a:rPr lang="en-US" sz="2000" b="1" dirty="0" smtClean="0">
                <a:solidFill>
                  <a:srgbClr val="C00000"/>
                </a:solidFill>
              </a:rPr>
              <a:t> Draft tube with circular inlet and rectangular outlet.</a:t>
            </a:r>
            <a:endParaRPr lang="en-US" sz="2000" b="1" dirty="0">
              <a:solidFill>
                <a:srgbClr val="C00000"/>
              </a:solidFill>
            </a:endParaRPr>
          </a:p>
        </p:txBody>
      </p:sp>
      <p:sp>
        <p:nvSpPr>
          <p:cNvPr id="4" name="TextBox 3"/>
          <p:cNvSpPr txBox="1"/>
          <p:nvPr/>
        </p:nvSpPr>
        <p:spPr>
          <a:xfrm>
            <a:off x="304800" y="228600"/>
            <a:ext cx="2438400" cy="369332"/>
          </a:xfrm>
          <a:prstGeom prst="rect">
            <a:avLst/>
          </a:prstGeom>
          <a:noFill/>
        </p:spPr>
        <p:txBody>
          <a:bodyPr wrap="square" rtlCol="0">
            <a:spAutoFit/>
          </a:bodyPr>
          <a:lstStyle/>
          <a:p>
            <a:r>
              <a:rPr lang="en-US" b="1" dirty="0" smtClean="0">
                <a:solidFill>
                  <a:srgbClr val="FF0000"/>
                </a:solidFill>
              </a:rPr>
              <a:t>TYPES OF DRAFT TUBE</a:t>
            </a:r>
            <a:endParaRPr lang="en-US" b="1"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762000" y="728663"/>
            <a:ext cx="7620000" cy="5400675"/>
          </a:xfrm>
          <a:prstGeom prst="rect">
            <a:avLst/>
          </a:prstGeom>
          <a:noFill/>
          <a:ln w="9525">
            <a:noFill/>
            <a:miter lim="800000"/>
            <a:headEnd/>
            <a:tailEnd/>
          </a:ln>
          <a:effectLst/>
        </p:spPr>
      </p:pic>
      <p:sp>
        <p:nvSpPr>
          <p:cNvPr id="3" name="TextBox 2"/>
          <p:cNvSpPr txBox="1"/>
          <p:nvPr/>
        </p:nvSpPr>
        <p:spPr>
          <a:xfrm>
            <a:off x="3048000" y="228600"/>
            <a:ext cx="3886200" cy="369332"/>
          </a:xfrm>
          <a:prstGeom prst="rect">
            <a:avLst/>
          </a:prstGeom>
          <a:noFill/>
        </p:spPr>
        <p:txBody>
          <a:bodyPr wrap="square" rtlCol="0">
            <a:spAutoFit/>
          </a:bodyPr>
          <a:lstStyle/>
          <a:p>
            <a:r>
              <a:rPr lang="en-US" b="1" dirty="0" smtClean="0">
                <a:solidFill>
                  <a:srgbClr val="FF0000"/>
                </a:solidFill>
              </a:rPr>
              <a:t>TYPES OF DRAFT TUBE</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85800"/>
            <a:ext cx="8001000" cy="4247317"/>
          </a:xfrm>
          <a:prstGeom prst="rect">
            <a:avLst/>
          </a:prstGeom>
        </p:spPr>
        <p:txBody>
          <a:bodyPr wrap="square">
            <a:spAutoFit/>
          </a:bodyPr>
          <a:lstStyle/>
          <a:p>
            <a:r>
              <a:rPr lang="en-US" sz="2400" b="1" dirty="0" smtClean="0">
                <a:solidFill>
                  <a:srgbClr val="FF0000"/>
                </a:solidFill>
              </a:rPr>
              <a:t>The main components of a hydroelectric system may be classified into two groups:</a:t>
            </a:r>
          </a:p>
          <a:p>
            <a:endParaRPr lang="en-US" sz="2400" b="1" dirty="0" smtClean="0">
              <a:solidFill>
                <a:srgbClr val="FF0000"/>
              </a:solidFill>
            </a:endParaRPr>
          </a:p>
          <a:p>
            <a:r>
              <a:rPr lang="en-US" dirty="0" smtClean="0"/>
              <a:t>	– </a:t>
            </a:r>
            <a:r>
              <a:rPr lang="en-US" b="1" dirty="0" smtClean="0">
                <a:solidFill>
                  <a:srgbClr val="0070C0"/>
                </a:solidFill>
              </a:rPr>
              <a:t>THE HYDRAULIC SYSTEM COMPONENTS </a:t>
            </a:r>
          </a:p>
          <a:p>
            <a:r>
              <a:rPr lang="en-US" dirty="0" smtClean="0"/>
              <a:t>		</a:t>
            </a:r>
            <a:r>
              <a:rPr lang="en-US" b="1" dirty="0" smtClean="0"/>
              <a:t>TURBINE, </a:t>
            </a:r>
          </a:p>
          <a:p>
            <a:r>
              <a:rPr lang="en-US" b="1" dirty="0" smtClean="0"/>
              <a:t>		THE ASSOCIATED CONDUITS-LIKE PENSTOCKS, </a:t>
            </a:r>
          </a:p>
          <a:p>
            <a:r>
              <a:rPr lang="en-US" b="1" dirty="0" smtClean="0"/>
              <a:t>   		TUNNEL AND SURGE TANK</a:t>
            </a:r>
          </a:p>
          <a:p>
            <a:r>
              <a:rPr lang="en-US" b="1" dirty="0" smtClean="0"/>
              <a:t>   		AND ITS CONTROL SYSTEM.</a:t>
            </a:r>
          </a:p>
          <a:p>
            <a:endParaRPr lang="en-US" dirty="0" smtClean="0"/>
          </a:p>
          <a:p>
            <a:r>
              <a:rPr lang="en-US" dirty="0" smtClean="0"/>
              <a:t>	– </a:t>
            </a:r>
            <a:r>
              <a:rPr lang="en-US" b="1" dirty="0" smtClean="0">
                <a:solidFill>
                  <a:srgbClr val="0070C0"/>
                </a:solidFill>
              </a:rPr>
              <a:t>THE ELECTRIC SYSTEM COMPONENTS </a:t>
            </a:r>
          </a:p>
          <a:p>
            <a:r>
              <a:rPr lang="en-US" dirty="0" smtClean="0">
                <a:solidFill>
                  <a:srgbClr val="0070C0"/>
                </a:solidFill>
              </a:rPr>
              <a:t>		</a:t>
            </a:r>
            <a:r>
              <a:rPr lang="en-US" b="1" dirty="0" smtClean="0"/>
              <a:t>THE SYNCHRONOUS </a:t>
            </a:r>
          </a:p>
          <a:p>
            <a:r>
              <a:rPr lang="en-US" b="1" dirty="0" smtClean="0"/>
              <a:t>  		GENERATOR 	</a:t>
            </a:r>
          </a:p>
          <a:p>
            <a:r>
              <a:rPr lang="en-US" b="1" dirty="0" smtClean="0"/>
              <a:t>		AND ITS CONTROL SYSTEM.</a:t>
            </a:r>
          </a:p>
          <a:p>
            <a:r>
              <a:rPr lang="en-US" b="1" dirty="0" smtClean="0"/>
              <a:t>      </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001000" cy="4247317"/>
          </a:xfrm>
          <a:prstGeom prst="rect">
            <a:avLst/>
          </a:prstGeom>
        </p:spPr>
        <p:txBody>
          <a:bodyPr wrap="square">
            <a:spAutoFit/>
          </a:bodyPr>
          <a:lstStyle/>
          <a:p>
            <a:r>
              <a:rPr lang="en-US" b="1" dirty="0" smtClean="0">
                <a:solidFill>
                  <a:srgbClr val="FF0000"/>
                </a:solidFill>
              </a:rPr>
              <a:t>DRAFT TUBE :</a:t>
            </a:r>
          </a:p>
          <a:p>
            <a:pPr marL="342900" indent="-342900">
              <a:buAutoNum type="arabicPeriod"/>
            </a:pPr>
            <a:r>
              <a:rPr lang="en-US" b="1" dirty="0" smtClean="0">
                <a:solidFill>
                  <a:srgbClr val="0070C0"/>
                </a:solidFill>
              </a:rPr>
              <a:t>IN A REACTION TURBINE, WATER LEAVES THE RUNNER WITH REMAINING KINETIC ENERGY. TO RECOVER AS MUCH OF THIS ENERGY AS POSSIBLE, THE RUNNER OUTLET IS CONNECTED TO A DIFFUSER, CALLED DRAFT TUBE. </a:t>
            </a:r>
          </a:p>
          <a:p>
            <a:pPr marL="342900" indent="-342900"/>
            <a:endParaRPr lang="en-US" b="1" dirty="0" smtClean="0">
              <a:solidFill>
                <a:srgbClr val="0070C0"/>
              </a:solidFill>
            </a:endParaRPr>
          </a:p>
          <a:p>
            <a:pPr marL="342900" indent="-342900"/>
            <a:r>
              <a:rPr lang="en-US" b="1" dirty="0" smtClean="0">
                <a:solidFill>
                  <a:srgbClr val="0070C0"/>
                </a:solidFill>
              </a:rPr>
              <a:t>       THE DRAFT TUBE </a:t>
            </a:r>
            <a:r>
              <a:rPr lang="en-US" b="1" i="1" dirty="0" smtClean="0">
                <a:solidFill>
                  <a:srgbClr val="0070C0"/>
                </a:solidFill>
              </a:rPr>
              <a:t>CONVERTS THE </a:t>
            </a:r>
            <a:r>
              <a:rPr lang="en-US" b="1" dirty="0" smtClean="0">
                <a:solidFill>
                  <a:srgbClr val="0070C0"/>
                </a:solidFill>
              </a:rPr>
              <a:t>DYNAMIC PRESSURE (KINETIC ENERGY) INTO STATIC PRESSURE.</a:t>
            </a:r>
          </a:p>
          <a:p>
            <a:pPr marL="342900" indent="-342900"/>
            <a:endParaRPr lang="en-US" b="1" dirty="0" smtClean="0">
              <a:solidFill>
                <a:srgbClr val="0070C0"/>
              </a:solidFill>
            </a:endParaRPr>
          </a:p>
          <a:p>
            <a:r>
              <a:rPr lang="en-US" b="1" dirty="0" smtClean="0">
                <a:solidFill>
                  <a:srgbClr val="0070C0"/>
                </a:solidFill>
              </a:rPr>
              <a:t>2. </a:t>
            </a:r>
            <a:r>
              <a:rPr lang="en-US" b="1" dirty="0" smtClean="0">
                <a:solidFill>
                  <a:srgbClr val="7030A0"/>
                </a:solidFill>
              </a:rPr>
              <a:t>DRAFT TUBE PERMITS A SUCTION HEAD TO BE ESTABLISHED AT THE RUNNER  EXIT, THUS MAKING IT POSSIBLE FOR PLACING THE WHEEL AND CONNECTING MACHINERY AT A LEVEL ABOVE THAT OF WATER IN THE TAIL RACE UNDER HIGH WATER FLOW CONDITIONS OF RIVER, WITHOUT LOSS OF HEAD.</a:t>
            </a:r>
          </a:p>
          <a:p>
            <a:endParaRPr lang="en-US" b="1" dirty="0" smtClean="0">
              <a:solidFill>
                <a:srgbClr val="0070C0"/>
              </a:solidFill>
            </a:endParaRPr>
          </a:p>
          <a:p>
            <a:r>
              <a:rPr lang="en-US" b="1" dirty="0" smtClean="0">
                <a:solidFill>
                  <a:srgbClr val="0070C0"/>
                </a:solidFill>
              </a:rPr>
              <a:t>3. TO OPERATE PROPERLY, REACTION TURBINES MUST HAVE A SUBMERGED DISCHARGE.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229600" cy="4708981"/>
          </a:xfrm>
          <a:prstGeom prst="rect">
            <a:avLst/>
          </a:prstGeom>
        </p:spPr>
        <p:txBody>
          <a:bodyPr wrap="square">
            <a:spAutoFit/>
          </a:bodyPr>
          <a:lstStyle/>
          <a:p>
            <a:r>
              <a:rPr lang="en-US" sz="2000" b="1" dirty="0" smtClean="0">
                <a:solidFill>
                  <a:srgbClr val="FF0000"/>
                </a:solidFill>
              </a:rPr>
              <a:t>DRAFT TUBE :</a:t>
            </a:r>
          </a:p>
          <a:p>
            <a:endParaRPr lang="en-US" sz="2000" b="1" dirty="0" smtClean="0">
              <a:solidFill>
                <a:srgbClr val="0070C0"/>
              </a:solidFill>
            </a:endParaRPr>
          </a:p>
          <a:p>
            <a:r>
              <a:rPr lang="en-US" sz="2000" b="1" dirty="0" smtClean="0">
                <a:solidFill>
                  <a:srgbClr val="0070C0"/>
                </a:solidFill>
              </a:rPr>
              <a:t>4. THE WATER AFTER PASSING THROUGH THE RUNNER ENTERS THE DRAFT TUBE, WHICH DIRECTS THE WATER TO THE POINT OF DISCHARGE.</a:t>
            </a:r>
          </a:p>
          <a:p>
            <a:endParaRPr lang="en-US" sz="2000" b="1" dirty="0" smtClean="0">
              <a:solidFill>
                <a:srgbClr val="0070C0"/>
              </a:solidFill>
            </a:endParaRPr>
          </a:p>
          <a:p>
            <a:r>
              <a:rPr lang="en-US" sz="2000" b="1" dirty="0" smtClean="0">
                <a:solidFill>
                  <a:srgbClr val="7030A0"/>
                </a:solidFill>
              </a:rPr>
              <a:t>5. THE AIM OF THE DRAFT TUBE IS ALSO TO CONVERT THE MAIN PART OF THE KINETIC ENERGY AT THE RUNNER OUTLET TO PRESSURE ENERGY AT THE DRAFT TUBE OUTLET.</a:t>
            </a:r>
          </a:p>
          <a:p>
            <a:endParaRPr lang="en-US" sz="2000" b="1" dirty="0" smtClean="0">
              <a:solidFill>
                <a:srgbClr val="0070C0"/>
              </a:solidFill>
            </a:endParaRPr>
          </a:p>
          <a:p>
            <a:r>
              <a:rPr lang="en-US" sz="2000" b="1" dirty="0" smtClean="0">
                <a:solidFill>
                  <a:srgbClr val="0070C0"/>
                </a:solidFill>
              </a:rPr>
              <a:t>6. THIS IS ACHIEVED BY INCREASING THE CROSS SECTION AREA OF THE DRAFT TUBE IN THE FLOW DIRECTION.</a:t>
            </a:r>
          </a:p>
          <a:p>
            <a:endParaRPr lang="en-US" sz="2000" b="1" dirty="0" smtClean="0">
              <a:solidFill>
                <a:srgbClr val="0070C0"/>
              </a:solidFill>
            </a:endParaRPr>
          </a:p>
          <a:p>
            <a:r>
              <a:rPr lang="en-US" sz="2000" b="1" dirty="0" smtClean="0">
                <a:solidFill>
                  <a:srgbClr val="00B0F0"/>
                </a:solidFill>
              </a:rPr>
              <a:t>7. IN AN INTERMEDIATE PART OF THE BEND, HOWEVER, THE DRAFT TUBE CROSS SECTIONS ARE DECREASED IN THE FLOW DIRECTION TO PREVENT SEPARATION AND LOSS OF EFFICIENCY.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153400" cy="5693866"/>
          </a:xfrm>
          <a:prstGeom prst="rect">
            <a:avLst/>
          </a:prstGeom>
        </p:spPr>
        <p:txBody>
          <a:bodyPr wrap="square">
            <a:spAutoFit/>
          </a:bodyPr>
          <a:lstStyle/>
          <a:p>
            <a:r>
              <a:rPr lang="en-US" sz="2400" b="1" dirty="0" smtClean="0">
                <a:solidFill>
                  <a:srgbClr val="FF0000"/>
                </a:solidFill>
              </a:rPr>
              <a:t>CAVITATION</a:t>
            </a:r>
          </a:p>
          <a:p>
            <a:endParaRPr lang="en-US" sz="2000" b="1" dirty="0" smtClean="0">
              <a:solidFill>
                <a:srgbClr val="FF0000"/>
              </a:solidFill>
            </a:endParaRPr>
          </a:p>
          <a:p>
            <a:r>
              <a:rPr lang="en-US" sz="2000" b="1" dirty="0" smtClean="0"/>
              <a:t>CAVITATION IS A TERM USED TO DESCRIBE A PROCESS, WHICH INCLUDES NUCLEATION, GROWTH AND IMPLOSION OF VAPOUR OR GAS FILLED CAVITIES. </a:t>
            </a:r>
          </a:p>
          <a:p>
            <a:r>
              <a:rPr lang="en-US" sz="2000" b="1" dirty="0" smtClean="0"/>
              <a:t>THESE CAVITIES ARE FORMED INTO A LIQUID WHEN THE STATIC PRESSURE OF THE LIQUID FOR ONE REASON OR ANOTHER IS REDUCED BELOW ITS VAPOUR PRESSURE AT THE PREVAILING TEMPERATURE.</a:t>
            </a:r>
          </a:p>
          <a:p>
            <a:r>
              <a:rPr lang="en-US" sz="2000" b="1" dirty="0" smtClean="0"/>
              <a:t>WHEN CAVITIES ARE CARRIED TO HIGH-PRESSURE REGION, THEY IMPLODE VIOLENTLY.</a:t>
            </a:r>
          </a:p>
          <a:p>
            <a:endParaRPr lang="en-US" sz="2000" b="1" dirty="0" smtClean="0"/>
          </a:p>
          <a:p>
            <a:r>
              <a:rPr lang="en-US" sz="2000" b="1" dirty="0" smtClean="0">
                <a:solidFill>
                  <a:srgbClr val="7030A0"/>
                </a:solidFill>
              </a:rPr>
              <a:t>• CAVITATION IS AN UNDESIRABLE EFFECT THAT RESULTS IN PITTING, MECHANICAL VIBRATION AND LOSS OF EFFICIENCY.</a:t>
            </a:r>
          </a:p>
          <a:p>
            <a:endParaRPr lang="en-US" sz="2000" b="1" dirty="0" smtClean="0"/>
          </a:p>
          <a:p>
            <a:r>
              <a:rPr lang="en-US" sz="2000" b="1" dirty="0" smtClean="0"/>
              <a:t>• </a:t>
            </a:r>
            <a:r>
              <a:rPr lang="en-US" sz="2000" b="1" dirty="0" smtClean="0">
                <a:solidFill>
                  <a:srgbClr val="0070C0"/>
                </a:solidFill>
              </a:rPr>
              <a:t>IF THE NOZZLE AND BUCKETS ARE NOT PROPERLY SHAPED IN IMPULSE TURBINES, FLOW SEPARATION FROM THE BOUNDARIES MAY OCCUR AT SOME OPERATING CONDITIONS THAT MAY CAUSE REGIONS OF LOW PRESSURE AND RESULT IN CAVITATION.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1"/>
            <a:ext cx="8153400" cy="4093428"/>
          </a:xfrm>
          <a:prstGeom prst="rect">
            <a:avLst/>
          </a:prstGeom>
        </p:spPr>
        <p:txBody>
          <a:bodyPr wrap="square">
            <a:spAutoFit/>
          </a:bodyPr>
          <a:lstStyle/>
          <a:p>
            <a:r>
              <a:rPr lang="en-US" dirty="0" smtClean="0"/>
              <a:t>• </a:t>
            </a:r>
            <a:r>
              <a:rPr lang="en-US" sz="2000" b="1" dirty="0" smtClean="0">
                <a:solidFill>
                  <a:srgbClr val="0070C0"/>
                </a:solidFill>
              </a:rPr>
              <a:t>THE TURBINE PARTS EXPOSED TO CAVITATION ARE THE RUNNERS, DRAFT TUBE CONES FOR THEFRANCIS AND KAPLAN TURBINES AND THE NEEDLES, NOZZLES AND THE RUNNER BUCKETSOF THE PELTON TURBINES.</a:t>
            </a:r>
          </a:p>
          <a:p>
            <a:endParaRPr lang="en-US" sz="2000" b="1" dirty="0" smtClean="0"/>
          </a:p>
          <a:p>
            <a:r>
              <a:rPr lang="en-US" sz="2000" b="1" dirty="0" smtClean="0">
                <a:solidFill>
                  <a:srgbClr val="00B050"/>
                </a:solidFill>
              </a:rPr>
              <a:t>MEASURES FOR COMBATING EROSION AND DAMAGE UNDER CAVITATION CONDITIONS INCLUDE…</a:t>
            </a:r>
          </a:p>
          <a:p>
            <a:endParaRPr lang="en-US" sz="2000" b="1" dirty="0" smtClean="0"/>
          </a:p>
          <a:p>
            <a:pPr>
              <a:buFont typeface="Wingdings" pitchFamily="2" charset="2"/>
              <a:buChar char="ü"/>
            </a:pPr>
            <a:r>
              <a:rPr lang="en-US" sz="2000" b="1" dirty="0" smtClean="0">
                <a:solidFill>
                  <a:srgbClr val="7030A0"/>
                </a:solidFill>
              </a:rPr>
              <a:t>  IMPROVEMENTS IN HYDRAULIC DESIGN </a:t>
            </a:r>
          </a:p>
          <a:p>
            <a:endParaRPr lang="en-US" sz="2000" b="1" dirty="0" smtClean="0">
              <a:solidFill>
                <a:srgbClr val="7030A0"/>
              </a:solidFill>
            </a:endParaRPr>
          </a:p>
          <a:p>
            <a:pPr>
              <a:buFont typeface="Wingdings" pitchFamily="2" charset="2"/>
              <a:buChar char="ü"/>
            </a:pPr>
            <a:r>
              <a:rPr lang="en-US" sz="2000" b="1" dirty="0" smtClean="0">
                <a:solidFill>
                  <a:srgbClr val="7030A0"/>
                </a:solidFill>
              </a:rPr>
              <a:t>  PRODUCTION OF COMPONENTS WITH EROSION RESISTANT MATERIALS . </a:t>
            </a:r>
          </a:p>
          <a:p>
            <a:endParaRPr lang="en-US" sz="2000" b="1" dirty="0" smtClean="0">
              <a:solidFill>
                <a:srgbClr val="7030A0"/>
              </a:solidFill>
            </a:endParaRPr>
          </a:p>
          <a:p>
            <a:pPr>
              <a:buFont typeface="Wingdings" pitchFamily="2" charset="2"/>
              <a:buChar char="ü"/>
            </a:pPr>
            <a:r>
              <a:rPr lang="en-US" sz="2000" b="1" dirty="0" smtClean="0">
                <a:solidFill>
                  <a:srgbClr val="7030A0"/>
                </a:solidFill>
              </a:rPr>
              <a:t>  ARRANGEMENT OF THE TURBINES FOR OPERATIONS WITHIN GOOD  </a:t>
            </a:r>
          </a:p>
          <a:p>
            <a:r>
              <a:rPr lang="en-US" sz="2000" b="1" dirty="0" smtClean="0">
                <a:solidFill>
                  <a:srgbClr val="7030A0"/>
                </a:solidFill>
              </a:rPr>
              <a:t>     RANGE OF ACCEPTABLE CAVITATION CONDITIONS.</a:t>
            </a:r>
            <a:endParaRPr lang="en-US" sz="2000" b="1" dirty="0">
              <a:solidFill>
                <a:srgbClr val="7030A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2590800" y="152400"/>
            <a:ext cx="5919787" cy="6449917"/>
          </a:xfrm>
          <a:prstGeom prst="rect">
            <a:avLst/>
          </a:prstGeom>
          <a:noFill/>
          <a:ln w="9525">
            <a:noFill/>
            <a:miter lim="800000"/>
            <a:headEnd/>
            <a:tailEnd/>
          </a:ln>
          <a:effectLst/>
        </p:spPr>
      </p:pic>
      <p:sp>
        <p:nvSpPr>
          <p:cNvPr id="4" name="TextBox 3"/>
          <p:cNvSpPr txBox="1"/>
          <p:nvPr/>
        </p:nvSpPr>
        <p:spPr>
          <a:xfrm>
            <a:off x="381000" y="304800"/>
            <a:ext cx="2743200" cy="369332"/>
          </a:xfrm>
          <a:prstGeom prst="rect">
            <a:avLst/>
          </a:prstGeom>
          <a:noFill/>
        </p:spPr>
        <p:txBody>
          <a:bodyPr wrap="square" rtlCol="0">
            <a:spAutoFit/>
          </a:bodyPr>
          <a:lstStyle/>
          <a:p>
            <a:r>
              <a:rPr lang="en-US" b="1" dirty="0" smtClean="0">
                <a:solidFill>
                  <a:srgbClr val="FF0000"/>
                </a:solidFill>
              </a:rPr>
              <a:t>PROCESS OF CAVITATION </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1"/>
            <a:ext cx="8153400" cy="2862322"/>
          </a:xfrm>
          <a:prstGeom prst="rect">
            <a:avLst/>
          </a:prstGeom>
        </p:spPr>
        <p:txBody>
          <a:bodyPr wrap="square">
            <a:spAutoFit/>
          </a:bodyPr>
          <a:lstStyle/>
          <a:p>
            <a:r>
              <a:rPr lang="en-US" sz="2000" b="1" dirty="0" smtClean="0">
                <a:solidFill>
                  <a:srgbClr val="FF0000"/>
                </a:solidFill>
              </a:rPr>
              <a:t>SPECIFIC SPEED :</a:t>
            </a:r>
          </a:p>
          <a:p>
            <a:endParaRPr lang="en-US" sz="2000" b="1" dirty="0" smtClean="0">
              <a:solidFill>
                <a:srgbClr val="FF0000"/>
              </a:solidFill>
            </a:endParaRPr>
          </a:p>
          <a:p>
            <a:r>
              <a:rPr lang="en-US" sz="2000" b="1" dirty="0" smtClean="0">
                <a:solidFill>
                  <a:srgbClr val="7030A0"/>
                </a:solidFill>
              </a:rPr>
              <a:t>• IT IS DEFINED AS THE SPEED OF A TURBINE WHICH IS IDENTICAL IN SHAPE, GEOMETRICAL DIMENSIONS, BLADE ANGLES, GATE OPENING ETC., WITH THE ACTUAL TURBINE BUT OF SUCH A SIZE THAT IT WILL DEVELOP UNIT POWER WHEN WORKING UNDER UNIT HEAD</a:t>
            </a:r>
          </a:p>
          <a:p>
            <a:endParaRPr lang="en-US" sz="2000" b="1" dirty="0" smtClean="0">
              <a:solidFill>
                <a:srgbClr val="7030A0"/>
              </a:solidFill>
            </a:endParaRPr>
          </a:p>
          <a:p>
            <a:r>
              <a:rPr lang="en-US" sz="2000" b="1" dirty="0" smtClean="0">
                <a:solidFill>
                  <a:srgbClr val="0070C0"/>
                </a:solidFill>
              </a:rPr>
              <a:t>• THIS IS THE SPEED AT WHICH THE RUNNER OF A PARTICULAR DIAMETER WILL DEVELOP KW (1 HP) POWER UNDER 1 M (1 FT) HEAD.</a:t>
            </a:r>
            <a:endParaRPr lang="en-US" sz="2000" b="1" dirty="0">
              <a:solidFill>
                <a:srgbClr val="0070C0"/>
              </a:solidFill>
            </a:endParaRPr>
          </a:p>
        </p:txBody>
      </p:sp>
      <p:pic>
        <p:nvPicPr>
          <p:cNvPr id="13314" name="Picture 2"/>
          <p:cNvPicPr>
            <a:picLocks noChangeAspect="1" noChangeArrowheads="1"/>
          </p:cNvPicPr>
          <p:nvPr/>
        </p:nvPicPr>
        <p:blipFill>
          <a:blip r:embed="rId2"/>
          <a:srcRect/>
          <a:stretch>
            <a:fillRect/>
          </a:stretch>
        </p:blipFill>
        <p:spPr bwMode="auto">
          <a:xfrm>
            <a:off x="3581400" y="3505200"/>
            <a:ext cx="1743075" cy="121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7848600" cy="2862322"/>
          </a:xfrm>
          <a:prstGeom prst="rect">
            <a:avLst/>
          </a:prstGeom>
        </p:spPr>
        <p:txBody>
          <a:bodyPr wrap="square">
            <a:spAutoFit/>
          </a:bodyPr>
          <a:lstStyle/>
          <a:p>
            <a:pPr>
              <a:buFont typeface="Wingdings" pitchFamily="2" charset="2"/>
              <a:buChar char="ü"/>
            </a:pPr>
            <a:r>
              <a:rPr lang="en-US" sz="2000" b="1" dirty="0" smtClean="0">
                <a:solidFill>
                  <a:srgbClr val="0070C0"/>
                </a:solidFill>
              </a:rPr>
              <a:t> THE SPECIFIC SPEED IS AN IMPORTANT FACTOR GOVERNING THE SELECTION OF THE TYPE OF RUNNER BEST SUITED FOR A GIVEN OPERATING RANGE. </a:t>
            </a:r>
          </a:p>
          <a:p>
            <a:endParaRPr lang="en-US" sz="2000" b="1" dirty="0" smtClean="0">
              <a:solidFill>
                <a:srgbClr val="0070C0"/>
              </a:solidFill>
            </a:endParaRPr>
          </a:p>
          <a:p>
            <a:pPr>
              <a:buFont typeface="Wingdings" pitchFamily="2" charset="2"/>
              <a:buChar char="ü"/>
            </a:pPr>
            <a:r>
              <a:rPr lang="en-US" sz="2000" b="1" dirty="0" smtClean="0">
                <a:solidFill>
                  <a:srgbClr val="7030A0"/>
                </a:solidFill>
              </a:rPr>
              <a:t>THE IMPULSE (PELTON) TURBINES HAVE VERY LOW SPECIFIC SPEEDS RELATIVE TO KAPLAN TURBINES. </a:t>
            </a:r>
          </a:p>
          <a:p>
            <a:endParaRPr lang="en-US" sz="2000" b="1" dirty="0" smtClean="0">
              <a:solidFill>
                <a:srgbClr val="0070C0"/>
              </a:solidFill>
            </a:endParaRPr>
          </a:p>
          <a:p>
            <a:pPr>
              <a:buFont typeface="Wingdings" pitchFamily="2" charset="2"/>
              <a:buChar char="ü"/>
            </a:pPr>
            <a:r>
              <a:rPr lang="en-US" sz="2000" b="1" dirty="0" smtClean="0">
                <a:solidFill>
                  <a:srgbClr val="0070C0"/>
                </a:solidFill>
              </a:rPr>
              <a:t>THE SPECIFIC SPEED OF A FRANCIS TURBINE LIES BETWEEN THE IMPULSE AND KAPLAN TURBINE.</a:t>
            </a:r>
            <a:endParaRPr lang="en-US" sz="2000" b="1" dirty="0">
              <a:solidFill>
                <a:srgbClr val="0070C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14400"/>
            <a:ext cx="8382000" cy="3785652"/>
          </a:xfrm>
          <a:prstGeom prst="rect">
            <a:avLst/>
          </a:prstGeom>
        </p:spPr>
        <p:txBody>
          <a:bodyPr wrap="square">
            <a:spAutoFit/>
          </a:bodyPr>
          <a:lstStyle/>
          <a:p>
            <a:r>
              <a:rPr lang="en-US" sz="2400" b="1" dirty="0" smtClean="0">
                <a:solidFill>
                  <a:srgbClr val="7030A0"/>
                </a:solidFill>
              </a:rPr>
              <a:t>SELECTION OF TURBINES</a:t>
            </a:r>
          </a:p>
          <a:p>
            <a:endParaRPr lang="en-US" sz="2400" b="1" dirty="0" smtClean="0">
              <a:solidFill>
                <a:srgbClr val="FF0000"/>
              </a:solidFill>
            </a:endParaRPr>
          </a:p>
          <a:p>
            <a:r>
              <a:rPr lang="en-US" sz="2400" b="1" dirty="0" smtClean="0">
                <a:solidFill>
                  <a:srgbClr val="FF0000"/>
                </a:solidFill>
              </a:rPr>
              <a:t>Turbine                                   Head                      Specific Speed</a:t>
            </a:r>
          </a:p>
          <a:p>
            <a:endParaRPr lang="en-US" sz="2400" b="1" dirty="0" smtClean="0">
              <a:solidFill>
                <a:srgbClr val="FF0000"/>
              </a:solidFill>
            </a:endParaRPr>
          </a:p>
          <a:p>
            <a:r>
              <a:rPr lang="en-US" sz="2400" b="1" dirty="0" err="1" smtClean="0">
                <a:solidFill>
                  <a:srgbClr val="7030A0"/>
                </a:solidFill>
              </a:rPr>
              <a:t>Pelton</a:t>
            </a:r>
            <a:r>
              <a:rPr lang="en-US" sz="2400" b="1" dirty="0" smtClean="0">
                <a:solidFill>
                  <a:srgbClr val="7030A0"/>
                </a:solidFill>
              </a:rPr>
              <a:t> Wheel                     </a:t>
            </a:r>
            <a:r>
              <a:rPr lang="en-US" sz="2400" b="1" dirty="0" smtClean="0">
                <a:solidFill>
                  <a:srgbClr val="0070C0"/>
                </a:solidFill>
              </a:rPr>
              <a:t>&gt;300 m                      8.5-30 (Single Jet)</a:t>
            </a:r>
          </a:p>
          <a:p>
            <a:r>
              <a:rPr lang="en-US" sz="2400" b="1" dirty="0" smtClean="0">
                <a:solidFill>
                  <a:srgbClr val="FF0000"/>
                </a:solidFill>
              </a:rPr>
              <a:t>                                                                                  </a:t>
            </a:r>
            <a:r>
              <a:rPr lang="en-US" sz="2400" b="1" dirty="0" smtClean="0">
                <a:solidFill>
                  <a:srgbClr val="0070C0"/>
                </a:solidFill>
              </a:rPr>
              <a:t>30-51 (2 or More)</a:t>
            </a:r>
          </a:p>
          <a:p>
            <a:endParaRPr lang="en-US" sz="2400" b="1" dirty="0" smtClean="0">
              <a:solidFill>
                <a:srgbClr val="FF0000"/>
              </a:solidFill>
            </a:endParaRPr>
          </a:p>
          <a:p>
            <a:r>
              <a:rPr lang="fr-FR" sz="2400" b="1" dirty="0" smtClean="0">
                <a:solidFill>
                  <a:srgbClr val="7030A0"/>
                </a:solidFill>
              </a:rPr>
              <a:t>Francis Turbine                   </a:t>
            </a:r>
            <a:r>
              <a:rPr lang="fr-FR" sz="2400" b="1" dirty="0" smtClean="0">
                <a:solidFill>
                  <a:srgbClr val="0070C0"/>
                </a:solidFill>
              </a:rPr>
              <a:t>50-450 m</a:t>
            </a:r>
            <a:r>
              <a:rPr lang="fr-FR" sz="2400" b="1" dirty="0" smtClean="0">
                <a:solidFill>
                  <a:srgbClr val="FF0000"/>
                </a:solidFill>
              </a:rPr>
              <a:t>                   </a:t>
            </a:r>
            <a:r>
              <a:rPr lang="fr-FR" sz="2400" b="1" dirty="0" smtClean="0">
                <a:solidFill>
                  <a:srgbClr val="0070C0"/>
                </a:solidFill>
              </a:rPr>
              <a:t>51-255</a:t>
            </a:r>
          </a:p>
          <a:p>
            <a:endParaRPr lang="fr-FR" sz="2400" b="1" dirty="0" smtClean="0">
              <a:solidFill>
                <a:srgbClr val="FF0000"/>
              </a:solidFill>
            </a:endParaRPr>
          </a:p>
          <a:p>
            <a:r>
              <a:rPr lang="en-US" sz="2400" b="1" dirty="0" smtClean="0">
                <a:solidFill>
                  <a:srgbClr val="7030A0"/>
                </a:solidFill>
              </a:rPr>
              <a:t>Kaplan Turbine                 </a:t>
            </a:r>
            <a:r>
              <a:rPr lang="en-US" sz="2400" b="1" dirty="0" smtClean="0">
                <a:solidFill>
                  <a:srgbClr val="0070C0"/>
                </a:solidFill>
              </a:rPr>
              <a:t>Up to 60 m                 255-860</a:t>
            </a:r>
            <a:endParaRPr lang="en-US" sz="2400" b="1" dirty="0">
              <a:solidFill>
                <a:srgbClr val="0070C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762000" y="609600"/>
            <a:ext cx="1623444" cy="2209799"/>
          </a:xfrm>
          <a:prstGeom prst="rect">
            <a:avLst/>
          </a:prstGeom>
          <a:noFill/>
          <a:ln w="9525">
            <a:noFill/>
            <a:miter lim="800000"/>
            <a:headEnd/>
            <a:tailEnd/>
          </a:ln>
          <a:effectLst/>
        </p:spPr>
      </p:pic>
      <p:pic>
        <p:nvPicPr>
          <p:cNvPr id="3" name="Picture 4" descr="C:\Documents and Settings\Administrator\My Documents\Teaching\water for developing countries\lecture presentations\images\hydro2\turbine francis diagram.gif"/>
          <p:cNvPicPr>
            <a:picLocks noChangeAspect="1" noChangeArrowheads="1"/>
          </p:cNvPicPr>
          <p:nvPr/>
        </p:nvPicPr>
        <p:blipFill>
          <a:blip r:embed="rId3" cstate="print"/>
          <a:srcRect/>
          <a:stretch>
            <a:fillRect/>
          </a:stretch>
        </p:blipFill>
        <p:spPr bwMode="auto">
          <a:xfrm>
            <a:off x="2971800" y="685800"/>
            <a:ext cx="2598288" cy="2057400"/>
          </a:xfrm>
          <a:prstGeom prst="rect">
            <a:avLst/>
          </a:prstGeom>
          <a:noFill/>
        </p:spPr>
      </p:pic>
      <p:pic>
        <p:nvPicPr>
          <p:cNvPr id="4" name="Picture 4" descr="C:\Documents and Settings\Administrator\My Documents\Teaching\water for developing countries\lecture presentations\images\hydro2\turbine kaplan diagram.gif"/>
          <p:cNvPicPr>
            <a:picLocks noChangeAspect="1" noChangeArrowheads="1"/>
          </p:cNvPicPr>
          <p:nvPr/>
        </p:nvPicPr>
        <p:blipFill>
          <a:blip r:embed="rId4" cstate="print"/>
          <a:srcRect/>
          <a:stretch>
            <a:fillRect/>
          </a:stretch>
        </p:blipFill>
        <p:spPr bwMode="auto">
          <a:xfrm>
            <a:off x="6019800" y="685800"/>
            <a:ext cx="2624042" cy="2123481"/>
          </a:xfrm>
          <a:prstGeom prst="rect">
            <a:avLst/>
          </a:prstGeom>
          <a:noFill/>
        </p:spPr>
      </p:pic>
      <p:sp>
        <p:nvSpPr>
          <p:cNvPr id="5" name="TextBox 4"/>
          <p:cNvSpPr txBox="1"/>
          <p:nvPr/>
        </p:nvSpPr>
        <p:spPr>
          <a:xfrm>
            <a:off x="533400" y="3200400"/>
            <a:ext cx="7772400" cy="369332"/>
          </a:xfrm>
          <a:prstGeom prst="rect">
            <a:avLst/>
          </a:prstGeom>
          <a:noFill/>
        </p:spPr>
        <p:txBody>
          <a:bodyPr wrap="square" rtlCol="0">
            <a:spAutoFit/>
          </a:bodyPr>
          <a:lstStyle/>
          <a:p>
            <a:r>
              <a:rPr lang="en-US" b="1" i="1" dirty="0" smtClean="0">
                <a:solidFill>
                  <a:srgbClr val="C00000"/>
                </a:solidFill>
              </a:rPr>
              <a:t>PELTON WHEEL                  FRANCIS TURBINE                                KAPLAN TURBINE</a:t>
            </a:r>
            <a:endParaRPr lang="en-US" b="1" i="1" dirty="0">
              <a:solidFill>
                <a:srgbClr val="C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 y="304800"/>
          <a:ext cx="8763000" cy="5263498"/>
        </p:xfrm>
        <a:graphic>
          <a:graphicData uri="http://schemas.openxmlformats.org/drawingml/2006/table">
            <a:tbl>
              <a:tblPr/>
              <a:tblGrid>
                <a:gridCol w="4639236"/>
                <a:gridCol w="4123764"/>
              </a:tblGrid>
              <a:tr h="395252">
                <a:tc>
                  <a:txBody>
                    <a:bodyPr/>
                    <a:lstStyle/>
                    <a:p>
                      <a:pPr algn="ctr" fontAlgn="base">
                        <a:spcAft>
                          <a:spcPts val="0"/>
                        </a:spcAft>
                      </a:pPr>
                      <a:r>
                        <a:rPr lang="en-US" sz="2000" b="1" dirty="0">
                          <a:solidFill>
                            <a:srgbClr val="FF0000"/>
                          </a:solidFill>
                          <a:latin typeface="Arial" pitchFamily="34" charset="0"/>
                        </a:rPr>
                        <a:t>Impulse Turbine</a:t>
                      </a:r>
                    </a:p>
                  </a:txBody>
                  <a:tcPr marL="5443" marR="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ase">
                        <a:spcAft>
                          <a:spcPts val="0"/>
                        </a:spcAft>
                      </a:pPr>
                      <a:r>
                        <a:rPr lang="en-US" sz="2000" b="1" dirty="0">
                          <a:solidFill>
                            <a:srgbClr val="FF0000"/>
                          </a:solidFill>
                          <a:latin typeface="Arial" pitchFamily="34" charset="0"/>
                        </a:rPr>
                        <a:t>Reaction Turbine</a:t>
                      </a:r>
                    </a:p>
                  </a:txBody>
                  <a:tcPr marL="5443" marR="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00148">
                <a:tc>
                  <a:txBody>
                    <a:bodyPr/>
                    <a:lstStyle/>
                    <a:p>
                      <a:pPr lvl="1" algn="l" fontAlgn="base">
                        <a:lnSpc>
                          <a:spcPct val="150000"/>
                        </a:lnSpc>
                      </a:pPr>
                      <a:r>
                        <a:rPr lang="en-US" sz="1800" b="1" dirty="0">
                          <a:solidFill>
                            <a:srgbClr val="0070C0"/>
                          </a:solidFill>
                          <a:latin typeface="Arial" pitchFamily="34" charset="0"/>
                        </a:rPr>
                        <a:t>1.  In impulse turbine only </a:t>
                      </a:r>
                      <a:r>
                        <a:rPr lang="en-US" sz="1800" b="1" u="sng" dirty="0">
                          <a:solidFill>
                            <a:srgbClr val="0070C0"/>
                          </a:solidFill>
                          <a:latin typeface="Arial" pitchFamily="34" charset="0"/>
                        </a:rPr>
                        <a:t>kinetic energy </a:t>
                      </a:r>
                      <a:r>
                        <a:rPr lang="en-US" sz="1800" b="1" dirty="0">
                          <a:solidFill>
                            <a:srgbClr val="0070C0"/>
                          </a:solidFill>
                          <a:latin typeface="Arial" pitchFamily="34" charset="0"/>
                        </a:rPr>
                        <a:t>is used to rotate the turbine.</a:t>
                      </a:r>
                    </a:p>
                  </a:txBody>
                  <a:tcPr marL="5443" marR="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1" algn="l" fontAlgn="base">
                        <a:lnSpc>
                          <a:spcPct val="150000"/>
                        </a:lnSpc>
                      </a:pPr>
                      <a:r>
                        <a:rPr lang="en-US" sz="1800" b="1" dirty="0">
                          <a:solidFill>
                            <a:srgbClr val="0070C0"/>
                          </a:solidFill>
                          <a:latin typeface="Arial" pitchFamily="34" charset="0"/>
                        </a:rPr>
                        <a:t>1. In reaction turbine both </a:t>
                      </a:r>
                      <a:r>
                        <a:rPr lang="en-US" sz="1800" b="1" u="sng" dirty="0">
                          <a:solidFill>
                            <a:srgbClr val="0070C0"/>
                          </a:solidFill>
                          <a:latin typeface="Arial" pitchFamily="34" charset="0"/>
                        </a:rPr>
                        <a:t>kinetic and pressure energy </a:t>
                      </a:r>
                      <a:r>
                        <a:rPr lang="en-US" sz="1800" b="1" dirty="0">
                          <a:solidFill>
                            <a:srgbClr val="0070C0"/>
                          </a:solidFill>
                          <a:latin typeface="Arial" pitchFamily="34" charset="0"/>
                        </a:rPr>
                        <a:t>is used to rotate the turbine.</a:t>
                      </a:r>
                    </a:p>
                  </a:txBody>
                  <a:tcPr marL="5443" marR="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14400">
                <a:tc>
                  <a:txBody>
                    <a:bodyPr/>
                    <a:lstStyle/>
                    <a:p>
                      <a:pPr lvl="1" algn="l" fontAlgn="base">
                        <a:lnSpc>
                          <a:spcPct val="150000"/>
                        </a:lnSpc>
                      </a:pPr>
                      <a:r>
                        <a:rPr lang="en-US" sz="1800" b="1" dirty="0">
                          <a:solidFill>
                            <a:srgbClr val="7030A0"/>
                          </a:solidFill>
                          <a:latin typeface="Arial" pitchFamily="34" charset="0"/>
                        </a:rPr>
                        <a:t>2. In this turbine water flow through the nozzle and strike the blades of turbine.</a:t>
                      </a:r>
                    </a:p>
                  </a:txBody>
                  <a:tcPr marL="5443" marR="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1" algn="l" fontAlgn="base">
                        <a:lnSpc>
                          <a:spcPct val="150000"/>
                        </a:lnSpc>
                      </a:pPr>
                      <a:r>
                        <a:rPr lang="en-US" sz="1800" b="1" dirty="0">
                          <a:solidFill>
                            <a:srgbClr val="7030A0"/>
                          </a:solidFill>
                          <a:latin typeface="Arial" pitchFamily="34" charset="0"/>
                        </a:rPr>
                        <a:t>2. In this turbine water is guided by the guide blades to flow over the turbine.</a:t>
                      </a:r>
                    </a:p>
                  </a:txBody>
                  <a:tcPr marL="5443" marR="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90600">
                <a:tc>
                  <a:txBody>
                    <a:bodyPr/>
                    <a:lstStyle/>
                    <a:p>
                      <a:pPr lvl="1" algn="l" fontAlgn="base">
                        <a:lnSpc>
                          <a:spcPct val="150000"/>
                        </a:lnSpc>
                      </a:pPr>
                      <a:r>
                        <a:rPr lang="en-US" sz="1800" b="1" dirty="0">
                          <a:solidFill>
                            <a:srgbClr val="FF0000"/>
                          </a:solidFill>
                          <a:latin typeface="Arial" pitchFamily="34" charset="0"/>
                        </a:rPr>
                        <a:t>3. All pressure energy of water converted into kinetic energy before striking the vanes.</a:t>
                      </a:r>
                    </a:p>
                  </a:txBody>
                  <a:tcPr marL="5443" marR="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1" algn="l" fontAlgn="base">
                        <a:lnSpc>
                          <a:spcPct val="150000"/>
                        </a:lnSpc>
                        <a:spcAft>
                          <a:spcPts val="0"/>
                        </a:spcAft>
                      </a:pPr>
                      <a:r>
                        <a:rPr lang="en-US" sz="1800" b="1" dirty="0">
                          <a:solidFill>
                            <a:srgbClr val="FF0000"/>
                          </a:solidFill>
                          <a:latin typeface="Arial" pitchFamily="34" charset="0"/>
                        </a:rPr>
                        <a:t>3. In reaction turbine, there is no change in pressure energy of water before striking.</a:t>
                      </a:r>
                    </a:p>
                  </a:txBody>
                  <a:tcPr marL="5443" marR="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17326">
                <a:tc>
                  <a:txBody>
                    <a:bodyPr/>
                    <a:lstStyle/>
                    <a:p>
                      <a:pPr lvl="1" algn="l" fontAlgn="base">
                        <a:lnSpc>
                          <a:spcPct val="150000"/>
                        </a:lnSpc>
                      </a:pPr>
                      <a:r>
                        <a:rPr lang="en-US" sz="1800" b="1" dirty="0">
                          <a:solidFill>
                            <a:srgbClr val="7030A0"/>
                          </a:solidFill>
                          <a:latin typeface="Arial" pitchFamily="34" charset="0"/>
                        </a:rPr>
                        <a:t>4. The pressure of the water remains unchanged and is equal to atmospheric pressure during process.</a:t>
                      </a:r>
                    </a:p>
                  </a:txBody>
                  <a:tcPr marL="5443" marR="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1" algn="l" fontAlgn="base">
                        <a:lnSpc>
                          <a:spcPct val="150000"/>
                        </a:lnSpc>
                      </a:pPr>
                      <a:r>
                        <a:rPr lang="en-US" sz="1800" b="1" dirty="0">
                          <a:solidFill>
                            <a:srgbClr val="7030A0"/>
                          </a:solidFill>
                          <a:latin typeface="Arial" pitchFamily="34" charset="0"/>
                        </a:rPr>
                        <a:t>4. The pressure of water is reducing after passing through vanes.</a:t>
                      </a:r>
                    </a:p>
                  </a:txBody>
                  <a:tcPr marL="5443" marR="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0"/>
            <a:ext cx="8153400" cy="5632311"/>
          </a:xfrm>
          <a:prstGeom prst="rect">
            <a:avLst/>
          </a:prstGeom>
        </p:spPr>
        <p:txBody>
          <a:bodyPr wrap="square">
            <a:spAutoFit/>
          </a:bodyPr>
          <a:lstStyle/>
          <a:p>
            <a:r>
              <a:rPr lang="en-US" sz="2000" b="1" dirty="0" smtClean="0">
                <a:solidFill>
                  <a:srgbClr val="0070C0"/>
                </a:solidFill>
                <a:latin typeface="Arial Black" pitchFamily="34" charset="0"/>
              </a:rPr>
              <a:t>HYDRAULIC TURBINES ARE GENERALLY CLASSIFIED AS</a:t>
            </a:r>
          </a:p>
          <a:p>
            <a:endParaRPr lang="en-US" sz="2000" b="1" dirty="0" smtClean="0">
              <a:solidFill>
                <a:srgbClr val="FF0000"/>
              </a:solidFill>
              <a:latin typeface="Arial Black" pitchFamily="34" charset="0"/>
            </a:endParaRPr>
          </a:p>
          <a:p>
            <a:r>
              <a:rPr lang="en-US" sz="2000" b="1" dirty="0" smtClean="0">
                <a:solidFill>
                  <a:srgbClr val="C00000"/>
                </a:solidFill>
                <a:latin typeface="Arial Black" pitchFamily="34" charset="0"/>
              </a:rPr>
              <a:t>--based upon energy utilization</a:t>
            </a:r>
            <a:r>
              <a:rPr lang="en-US" sz="2000" b="1" dirty="0" smtClean="0">
                <a:solidFill>
                  <a:srgbClr val="0070C0"/>
                </a:solidFill>
                <a:latin typeface="Arial Black" pitchFamily="34" charset="0"/>
              </a:rPr>
              <a:t> </a:t>
            </a:r>
          </a:p>
          <a:p>
            <a:r>
              <a:rPr lang="en-US" sz="2000" b="1" dirty="0" smtClean="0">
                <a:solidFill>
                  <a:srgbClr val="0070C0"/>
                </a:solidFill>
                <a:latin typeface="Arial Black" pitchFamily="34" charset="0"/>
              </a:rPr>
              <a:t> 	Impulse Turbine – </a:t>
            </a:r>
            <a:r>
              <a:rPr lang="en-US" sz="2000" b="1" dirty="0" err="1" smtClean="0">
                <a:solidFill>
                  <a:srgbClr val="7030A0"/>
                </a:solidFill>
                <a:latin typeface="Arial Black" pitchFamily="34" charset="0"/>
              </a:rPr>
              <a:t>Pelton</a:t>
            </a:r>
            <a:r>
              <a:rPr lang="en-US" sz="2000" b="1" dirty="0" smtClean="0">
                <a:solidFill>
                  <a:srgbClr val="7030A0"/>
                </a:solidFill>
                <a:latin typeface="Arial Black" pitchFamily="34" charset="0"/>
              </a:rPr>
              <a:t>, </a:t>
            </a:r>
            <a:r>
              <a:rPr lang="en-US" sz="2000" b="1" dirty="0" err="1" smtClean="0">
                <a:solidFill>
                  <a:srgbClr val="7030A0"/>
                </a:solidFill>
                <a:latin typeface="Arial Black" pitchFamily="34" charset="0"/>
              </a:rPr>
              <a:t>Turgo</a:t>
            </a:r>
            <a:r>
              <a:rPr lang="en-US" sz="2000" b="1" dirty="0" smtClean="0">
                <a:solidFill>
                  <a:srgbClr val="7030A0"/>
                </a:solidFill>
                <a:latin typeface="Arial Black" pitchFamily="34" charset="0"/>
              </a:rPr>
              <a:t> turbine</a:t>
            </a:r>
          </a:p>
          <a:p>
            <a:r>
              <a:rPr lang="en-US" sz="2000" b="1" dirty="0" smtClean="0">
                <a:solidFill>
                  <a:srgbClr val="0070C0"/>
                </a:solidFill>
                <a:latin typeface="Arial Black" pitchFamily="34" charset="0"/>
              </a:rPr>
              <a:t>	Reaction Turbine – </a:t>
            </a:r>
            <a:r>
              <a:rPr lang="en-US" sz="2000" b="1" dirty="0" smtClean="0">
                <a:solidFill>
                  <a:srgbClr val="7030A0"/>
                </a:solidFill>
                <a:latin typeface="Arial Black" pitchFamily="34" charset="0"/>
              </a:rPr>
              <a:t>Francis, Kaplan and Propeller   					turbine</a:t>
            </a:r>
          </a:p>
          <a:p>
            <a:r>
              <a:rPr lang="en-US" sz="2000" b="1" dirty="0" smtClean="0">
                <a:solidFill>
                  <a:srgbClr val="C00000"/>
                </a:solidFill>
                <a:latin typeface="Arial Black" pitchFamily="34" charset="0"/>
              </a:rPr>
              <a:t>--Based on flow direction, they are further classified as:</a:t>
            </a:r>
            <a:endParaRPr lang="en-US" sz="2000" b="1" dirty="0" smtClean="0">
              <a:solidFill>
                <a:srgbClr val="0070C0"/>
              </a:solidFill>
              <a:latin typeface="Arial Black" pitchFamily="34" charset="0"/>
            </a:endParaRPr>
          </a:p>
          <a:p>
            <a:r>
              <a:rPr lang="en-US" sz="2000" b="1" dirty="0" smtClean="0">
                <a:solidFill>
                  <a:srgbClr val="0070C0"/>
                </a:solidFill>
                <a:latin typeface="Arial Black" pitchFamily="34" charset="0"/>
              </a:rPr>
              <a:t>	Tangential Flow</a:t>
            </a:r>
          </a:p>
          <a:p>
            <a:r>
              <a:rPr lang="en-US" sz="2000" b="1" dirty="0" smtClean="0">
                <a:solidFill>
                  <a:srgbClr val="0070C0"/>
                </a:solidFill>
                <a:latin typeface="Arial Black" pitchFamily="34" charset="0"/>
              </a:rPr>
              <a:t> 	Radial Flow</a:t>
            </a:r>
          </a:p>
          <a:p>
            <a:r>
              <a:rPr lang="en-US" sz="2000" b="1" dirty="0" smtClean="0">
                <a:solidFill>
                  <a:srgbClr val="0070C0"/>
                </a:solidFill>
                <a:latin typeface="Arial Black" pitchFamily="34" charset="0"/>
              </a:rPr>
              <a:t> 	Axial Flow</a:t>
            </a:r>
          </a:p>
          <a:p>
            <a:r>
              <a:rPr lang="en-US" sz="2000" b="1" dirty="0" smtClean="0">
                <a:solidFill>
                  <a:srgbClr val="0070C0"/>
                </a:solidFill>
                <a:latin typeface="Arial Black" pitchFamily="34" charset="0"/>
              </a:rPr>
              <a:t> 	Mixed Flow</a:t>
            </a:r>
          </a:p>
          <a:p>
            <a:r>
              <a:rPr lang="en-US" sz="2000" b="1" dirty="0" smtClean="0">
                <a:solidFill>
                  <a:srgbClr val="C00000"/>
                </a:solidFill>
                <a:latin typeface="Arial Black" pitchFamily="34" charset="0"/>
              </a:rPr>
              <a:t>-- based on head available</a:t>
            </a:r>
          </a:p>
          <a:p>
            <a:r>
              <a:rPr lang="en-US" sz="2000" b="1" dirty="0" smtClean="0">
                <a:solidFill>
                  <a:srgbClr val="0070C0"/>
                </a:solidFill>
                <a:latin typeface="Arial Black" pitchFamily="34" charset="0"/>
              </a:rPr>
              <a:t>	high head</a:t>
            </a:r>
          </a:p>
          <a:p>
            <a:r>
              <a:rPr lang="en-US" sz="2000" b="1" dirty="0" smtClean="0">
                <a:solidFill>
                  <a:srgbClr val="0070C0"/>
                </a:solidFill>
                <a:latin typeface="Arial Black" pitchFamily="34" charset="0"/>
              </a:rPr>
              <a:t>	Low head</a:t>
            </a:r>
          </a:p>
          <a:p>
            <a:r>
              <a:rPr lang="en-US" sz="2000" b="1" dirty="0" smtClean="0">
                <a:solidFill>
                  <a:srgbClr val="0070C0"/>
                </a:solidFill>
                <a:latin typeface="Arial Black" pitchFamily="34" charset="0"/>
              </a:rPr>
              <a:t>	Medium head </a:t>
            </a:r>
          </a:p>
          <a:p>
            <a:r>
              <a:rPr lang="en-US" sz="2000" b="1" dirty="0" smtClean="0">
                <a:solidFill>
                  <a:srgbClr val="C00000"/>
                </a:solidFill>
                <a:latin typeface="Arial Black" pitchFamily="34" charset="0"/>
              </a:rPr>
              <a:t>-- based on specific speed </a:t>
            </a:r>
          </a:p>
          <a:p>
            <a:r>
              <a:rPr lang="en-US" sz="2000" b="1" dirty="0" smtClean="0">
                <a:solidFill>
                  <a:srgbClr val="0070C0"/>
                </a:solidFill>
                <a:latin typeface="Arial Black" pitchFamily="34" charset="0"/>
              </a:rPr>
              <a:t>	low specific speed </a:t>
            </a:r>
          </a:p>
          <a:p>
            <a:r>
              <a:rPr lang="en-US" sz="2000" b="1" dirty="0" smtClean="0">
                <a:solidFill>
                  <a:srgbClr val="0070C0"/>
                </a:solidFill>
                <a:latin typeface="Arial Black" pitchFamily="34" charset="0"/>
              </a:rPr>
              <a:t>	high specific speed </a:t>
            </a:r>
            <a:endParaRPr lang="en-US" sz="2000" b="1" dirty="0">
              <a:solidFill>
                <a:srgbClr val="0070C0"/>
              </a:solidFill>
              <a:latin typeface="Arial Black"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685800"/>
          <a:ext cx="8534400" cy="5716460"/>
        </p:xfrm>
        <a:graphic>
          <a:graphicData uri="http://schemas.openxmlformats.org/drawingml/2006/table">
            <a:tbl>
              <a:tblPr/>
              <a:tblGrid>
                <a:gridCol w="4518212"/>
                <a:gridCol w="4016188"/>
              </a:tblGrid>
              <a:tr h="1703260">
                <a:tc>
                  <a:txBody>
                    <a:bodyPr/>
                    <a:lstStyle/>
                    <a:p>
                      <a:pPr marL="457200" lvl="1" algn="l" defTabSz="914400" rtl="0" eaLnBrk="1" fontAlgn="base" latinLnBrk="0" hangingPunct="1">
                        <a:lnSpc>
                          <a:spcPct val="150000"/>
                        </a:lnSpc>
                        <a:spcAft>
                          <a:spcPts val="0"/>
                        </a:spcAft>
                      </a:pPr>
                      <a:r>
                        <a:rPr lang="en-US" sz="1800" b="1" kern="1200" dirty="0">
                          <a:solidFill>
                            <a:srgbClr val="C00000"/>
                          </a:solidFill>
                          <a:latin typeface="Arial" pitchFamily="34" charset="0"/>
                          <a:ea typeface="+mn-ea"/>
                          <a:cs typeface="+mn-cs"/>
                        </a:rPr>
                        <a:t>5. Water may admitted over a part of circumference or over the whole circumference of the wheel of turbine.</a:t>
                      </a:r>
                    </a:p>
                  </a:txBody>
                  <a:tcPr marL="5443" marR="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lvl="1" algn="l" defTabSz="914400" rtl="0" eaLnBrk="1" fontAlgn="base" latinLnBrk="0" hangingPunct="1">
                        <a:lnSpc>
                          <a:spcPct val="150000"/>
                        </a:lnSpc>
                      </a:pPr>
                      <a:r>
                        <a:rPr lang="en-US" sz="1800" b="1" kern="1200" dirty="0">
                          <a:solidFill>
                            <a:srgbClr val="C00000"/>
                          </a:solidFill>
                          <a:latin typeface="Arial" pitchFamily="34" charset="0"/>
                          <a:ea typeface="+mn-ea"/>
                          <a:cs typeface="+mn-cs"/>
                        </a:rPr>
                        <a:t>5. Water may admitted over a part of circumference or over the whole circumference of the wheel of turbine.</a:t>
                      </a:r>
                    </a:p>
                  </a:txBody>
                  <a:tcPr marL="5443" marR="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06282">
                <a:tc>
                  <a:txBody>
                    <a:bodyPr/>
                    <a:lstStyle/>
                    <a:p>
                      <a:pPr marL="457200" lvl="1" algn="l" defTabSz="914400" rtl="0" eaLnBrk="1" fontAlgn="base" latinLnBrk="0" hangingPunct="1">
                        <a:lnSpc>
                          <a:spcPct val="150000"/>
                        </a:lnSpc>
                      </a:pPr>
                      <a:r>
                        <a:rPr lang="en-US" sz="1800" b="1" kern="1200" dirty="0">
                          <a:solidFill>
                            <a:srgbClr val="7030A0"/>
                          </a:solidFill>
                          <a:latin typeface="Arial" pitchFamily="34" charset="0"/>
                          <a:ea typeface="+mn-ea"/>
                          <a:cs typeface="+mn-cs"/>
                        </a:rPr>
                        <a:t>6. In impulse turbine casing has no hydraulic</a:t>
                      </a:r>
                      <a:br>
                        <a:rPr lang="en-US" sz="1800" b="1" kern="1200" dirty="0">
                          <a:solidFill>
                            <a:srgbClr val="7030A0"/>
                          </a:solidFill>
                          <a:latin typeface="Arial" pitchFamily="34" charset="0"/>
                          <a:ea typeface="+mn-ea"/>
                          <a:cs typeface="+mn-cs"/>
                        </a:rPr>
                      </a:br>
                      <a:r>
                        <a:rPr lang="en-US" sz="1800" b="1" kern="1200" dirty="0">
                          <a:solidFill>
                            <a:srgbClr val="7030A0"/>
                          </a:solidFill>
                          <a:latin typeface="Arial" pitchFamily="34" charset="0"/>
                          <a:ea typeface="+mn-ea"/>
                          <a:cs typeface="+mn-cs"/>
                        </a:rPr>
                        <a:t>function to perform because the jet is at atmospheric pressure. This casing serves only to prevent splashing of water.</a:t>
                      </a:r>
                    </a:p>
                  </a:txBody>
                  <a:tcPr marL="5443" marR="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lvl="1" algn="l" defTabSz="914400" rtl="0" eaLnBrk="1" fontAlgn="base" latinLnBrk="0" hangingPunct="1">
                        <a:lnSpc>
                          <a:spcPct val="150000"/>
                        </a:lnSpc>
                      </a:pPr>
                      <a:r>
                        <a:rPr lang="en-US" sz="1800" b="1" kern="1200" dirty="0">
                          <a:solidFill>
                            <a:srgbClr val="7030A0"/>
                          </a:solidFill>
                          <a:latin typeface="Arial" pitchFamily="34" charset="0"/>
                          <a:ea typeface="+mn-ea"/>
                          <a:cs typeface="+mn-cs"/>
                        </a:rPr>
                        <a:t>6. Casing is absolutely necessary because the pressure at inlet of the turbine is much higher than the pressure at outlet. It is sealed from atmospheric pressure.</a:t>
                      </a:r>
                    </a:p>
                  </a:txBody>
                  <a:tcPr marL="5443" marR="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57347">
                <a:tc>
                  <a:txBody>
                    <a:bodyPr/>
                    <a:lstStyle/>
                    <a:p>
                      <a:pPr marL="457200" lvl="1" algn="l" defTabSz="914400" rtl="0" eaLnBrk="1" fontAlgn="base" latinLnBrk="0" hangingPunct="1">
                        <a:lnSpc>
                          <a:spcPct val="150000"/>
                        </a:lnSpc>
                      </a:pPr>
                      <a:r>
                        <a:rPr lang="en-US" sz="1800" b="1" kern="1200" dirty="0">
                          <a:solidFill>
                            <a:srgbClr val="0070C0"/>
                          </a:solidFill>
                          <a:latin typeface="Arial" pitchFamily="34" charset="0"/>
                          <a:ea typeface="+mn-ea"/>
                          <a:cs typeface="+mn-cs"/>
                        </a:rPr>
                        <a:t>7. This turbine is most suitable for large head and lower flow rate. </a:t>
                      </a:r>
                      <a:r>
                        <a:rPr lang="en-US" sz="1800" b="1" kern="1200" dirty="0" err="1">
                          <a:solidFill>
                            <a:srgbClr val="0070C0"/>
                          </a:solidFill>
                          <a:latin typeface="Arial" pitchFamily="34" charset="0"/>
                          <a:ea typeface="+mn-ea"/>
                          <a:cs typeface="+mn-cs"/>
                        </a:rPr>
                        <a:t>Pelton</a:t>
                      </a:r>
                      <a:r>
                        <a:rPr lang="en-US" sz="1800" b="1" kern="1200" dirty="0">
                          <a:solidFill>
                            <a:srgbClr val="0070C0"/>
                          </a:solidFill>
                          <a:latin typeface="Arial" pitchFamily="34" charset="0"/>
                          <a:ea typeface="+mn-ea"/>
                          <a:cs typeface="+mn-cs"/>
                        </a:rPr>
                        <a:t> wheel is the example of this turbine.</a:t>
                      </a:r>
                    </a:p>
                  </a:txBody>
                  <a:tcPr marL="5443" marR="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457200" lvl="1" algn="l" defTabSz="914400" rtl="0" eaLnBrk="1" fontAlgn="base" latinLnBrk="0" hangingPunct="1">
                        <a:lnSpc>
                          <a:spcPct val="150000"/>
                        </a:lnSpc>
                      </a:pPr>
                      <a:r>
                        <a:rPr lang="en-US" sz="1800" b="1" kern="1200" dirty="0">
                          <a:solidFill>
                            <a:srgbClr val="0070C0"/>
                          </a:solidFill>
                          <a:latin typeface="Arial" pitchFamily="34" charset="0"/>
                          <a:ea typeface="+mn-ea"/>
                          <a:cs typeface="+mn-cs"/>
                        </a:rPr>
                        <a:t>7. This turbine is best suited for higher flow rate and lower head situation.</a:t>
                      </a:r>
                    </a:p>
                  </a:txBody>
                  <a:tcPr marL="5443" marR="5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TextBox 2"/>
          <p:cNvSpPr txBox="1"/>
          <p:nvPr/>
        </p:nvSpPr>
        <p:spPr>
          <a:xfrm>
            <a:off x="533400" y="304800"/>
            <a:ext cx="8229600" cy="369332"/>
          </a:xfrm>
          <a:prstGeom prst="rect">
            <a:avLst/>
          </a:prstGeom>
          <a:noFill/>
        </p:spPr>
        <p:txBody>
          <a:bodyPr wrap="square" rtlCol="0">
            <a:spAutoFit/>
          </a:bodyPr>
          <a:lstStyle/>
          <a:p>
            <a:r>
              <a:rPr lang="en-US" dirty="0" smtClean="0"/>
              <a:t>                          </a:t>
            </a:r>
            <a:r>
              <a:rPr lang="en-US" dirty="0" smtClean="0">
                <a:solidFill>
                  <a:srgbClr val="00B050"/>
                </a:solidFill>
              </a:rPr>
              <a:t>IMPULSE                                                                      REACTION </a:t>
            </a:r>
            <a:endParaRPr lang="en-US" dirty="0">
              <a:solidFill>
                <a:srgbClr val="00B05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1" y="457200"/>
          <a:ext cx="8381998" cy="5564927"/>
        </p:xfrm>
        <a:graphic>
          <a:graphicData uri="http://schemas.openxmlformats.org/drawingml/2006/table">
            <a:tbl>
              <a:tblPr/>
              <a:tblGrid>
                <a:gridCol w="1066799"/>
                <a:gridCol w="304800"/>
                <a:gridCol w="3200400"/>
                <a:gridCol w="3809999"/>
              </a:tblGrid>
              <a:tr h="381000">
                <a:tc>
                  <a:txBody>
                    <a:bodyPr/>
                    <a:lstStyle/>
                    <a:p>
                      <a:pPr algn="l" fontAlgn="base"/>
                      <a:r>
                        <a:rPr lang="en-US" sz="1400" b="1" dirty="0">
                          <a:latin typeface="Arial" pitchFamily="34" charset="0"/>
                        </a:rPr>
                        <a:t/>
                      </a:r>
                      <a:br>
                        <a:rPr lang="en-US" sz="1400" b="1" dirty="0">
                          <a:latin typeface="Arial" pitchFamily="34" charset="0"/>
                        </a:rPr>
                      </a:br>
                      <a:r>
                        <a:rPr lang="en-US" sz="1400" b="1" dirty="0">
                          <a:latin typeface="Arial" pitchFamily="34" charset="0"/>
                        </a:rPr>
                        <a:t>    </a:t>
                      </a:r>
                    </a:p>
                  </a:txBody>
                  <a:tcPr marL="42653" marR="42653" marT="25592" marB="25592"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noFill/>
                  </a:tcPr>
                </a:tc>
                <a:tc>
                  <a:txBody>
                    <a:bodyPr/>
                    <a:lstStyle/>
                    <a:p>
                      <a:pPr algn="l" fontAlgn="base"/>
                      <a:r>
                        <a:rPr lang="en-US" sz="1400" b="1" dirty="0">
                          <a:latin typeface="Arial" pitchFamily="34" charset="0"/>
                        </a:rPr>
                        <a:t>       </a:t>
                      </a:r>
                    </a:p>
                  </a:txBody>
                  <a:tcPr marL="42653" marR="42653" marT="25592" marB="25592"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latin typeface="Arial" pitchFamily="34" charset="0"/>
                        </a:rPr>
                        <a:t> Francis turbine</a:t>
                      </a:r>
                    </a:p>
                    <a:p>
                      <a:pPr algn="ctr"/>
                      <a:endParaRPr lang="en-US" sz="1600" b="1" dirty="0">
                        <a:solidFill>
                          <a:srgbClr val="FF0000"/>
                        </a:solidFill>
                        <a:latin typeface="Arial" pitchFamily="34" charset="0"/>
                      </a:endParaRPr>
                    </a:p>
                  </a:txBody>
                  <a:tcPr marL="40947" marR="40947" marT="20474" marB="20474" anchor="b">
                    <a:lnL w="9525" cap="flat" cmpd="sng" algn="ctr">
                      <a:solidFill>
                        <a:srgbClr val="EAEAEA"/>
                      </a:solidFill>
                      <a:prstDash val="solid"/>
                      <a:round/>
                      <a:headEnd type="none" w="med" len="med"/>
                      <a:tailEnd type="none" w="med" len="med"/>
                    </a:lnL>
                    <a:lnB w="9525" cap="flat" cmpd="sng" algn="ctr">
                      <a:solidFill>
                        <a:srgbClr val="EAEAEA"/>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latin typeface="Arial" pitchFamily="34" charset="0"/>
                        </a:rPr>
                        <a:t> Kaplan turbine</a:t>
                      </a:r>
                    </a:p>
                    <a:p>
                      <a:pPr algn="ctr"/>
                      <a:endParaRPr lang="en-US" sz="1600" b="1" dirty="0">
                        <a:solidFill>
                          <a:srgbClr val="FF0000"/>
                        </a:solidFill>
                        <a:latin typeface="Arial" pitchFamily="34" charset="0"/>
                      </a:endParaRPr>
                    </a:p>
                  </a:txBody>
                  <a:tcPr marL="40947" marR="40947" marT="20474" marB="20474" anchor="b">
                    <a:lnB w="9525" cap="flat" cmpd="sng" algn="ctr">
                      <a:solidFill>
                        <a:srgbClr val="EAEAEA"/>
                      </a:solidFill>
                      <a:prstDash val="solid"/>
                      <a:round/>
                      <a:headEnd type="none" w="med" len="med"/>
                      <a:tailEnd type="none" w="med" len="med"/>
                    </a:lnB>
                  </a:tcPr>
                </a:tc>
              </a:tr>
              <a:tr h="2178340">
                <a:tc gridSpan="2">
                  <a:txBody>
                    <a:bodyPr/>
                    <a:lstStyle/>
                    <a:p>
                      <a:pPr algn="l" fontAlgn="base"/>
                      <a:endParaRPr lang="en-US" sz="1600" b="1" dirty="0" smtClean="0">
                        <a:latin typeface="Arial" pitchFamily="34" charset="0"/>
                      </a:endParaRPr>
                    </a:p>
                    <a:p>
                      <a:pPr algn="l" fontAlgn="base"/>
                      <a:endParaRPr lang="en-US" sz="1600" b="1" dirty="0" smtClean="0">
                        <a:latin typeface="Arial" pitchFamily="34" charset="0"/>
                      </a:endParaRPr>
                    </a:p>
                    <a:p>
                      <a:pPr algn="l" fontAlgn="base"/>
                      <a:r>
                        <a:rPr lang="en-US" sz="1600" b="1" dirty="0" smtClean="0">
                          <a:latin typeface="Arial" pitchFamily="34" charset="0"/>
                        </a:rPr>
                        <a:t>According to</a:t>
                      </a:r>
                    </a:p>
                    <a:p>
                      <a:pPr algn="l" fontAlgn="base"/>
                      <a:r>
                        <a:rPr lang="en-US" sz="1600" b="1" dirty="0" smtClean="0">
                          <a:latin typeface="Arial" pitchFamily="34" charset="0"/>
                        </a:rPr>
                        <a:t> </a:t>
                      </a:r>
                      <a:r>
                        <a:rPr lang="en-US" sz="1600" b="1" dirty="0">
                          <a:latin typeface="Arial" pitchFamily="34" charset="0"/>
                        </a:rPr>
                        <a:t>type of flow</a:t>
                      </a:r>
                    </a:p>
                  </a:txBody>
                  <a:tcPr marL="42653" marR="42653" marT="25592" marB="25592">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ase"/>
                      <a:r>
                        <a:rPr lang="en-US" sz="1800" b="1" dirty="0">
                          <a:solidFill>
                            <a:srgbClr val="7030A0"/>
                          </a:solidFill>
                          <a:latin typeface="Arial" pitchFamily="34" charset="0"/>
                        </a:rPr>
                        <a:t>Francis turbine is radial flow turbine but in case of modern Francis turbine water enters </a:t>
                      </a:r>
                      <a:r>
                        <a:rPr lang="en-US" sz="1800" b="1" dirty="0" err="1">
                          <a:solidFill>
                            <a:srgbClr val="7030A0"/>
                          </a:solidFill>
                          <a:latin typeface="Arial" pitchFamily="34" charset="0"/>
                        </a:rPr>
                        <a:t>radially</a:t>
                      </a:r>
                      <a:r>
                        <a:rPr lang="en-US" sz="1800" b="1" dirty="0">
                          <a:solidFill>
                            <a:srgbClr val="7030A0"/>
                          </a:solidFill>
                          <a:latin typeface="Arial" pitchFamily="34" charset="0"/>
                        </a:rPr>
                        <a:t> and leaves the turbine axially which is called as mixed flow turbine.</a:t>
                      </a:r>
                    </a:p>
                  </a:txBody>
                  <a:tcPr marL="42653" marR="42653" marT="25592" marB="25592">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algn="l" fontAlgn="base"/>
                      <a:r>
                        <a:rPr lang="en-US" sz="1800" b="1" dirty="0">
                          <a:solidFill>
                            <a:srgbClr val="7030A0"/>
                          </a:solidFill>
                          <a:latin typeface="Arial" pitchFamily="34" charset="0"/>
                        </a:rPr>
                        <a:t>Kaplan turbine is axial flow turbine i.e. water enters and leaves the turbine runner both in axial direction.</a:t>
                      </a:r>
                    </a:p>
                  </a:txBody>
                  <a:tcPr marL="42653" marR="42653" marT="25592" marB="25592">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r>
              <a:tr h="965892">
                <a:tc gridSpan="2">
                  <a:txBody>
                    <a:bodyPr/>
                    <a:lstStyle/>
                    <a:p>
                      <a:pPr algn="l" fontAlgn="base"/>
                      <a:r>
                        <a:rPr lang="en-US" sz="1600" b="1" dirty="0">
                          <a:latin typeface="Arial" pitchFamily="34" charset="0"/>
                        </a:rPr>
                        <a:t>Efficiency</a:t>
                      </a:r>
                    </a:p>
                  </a:txBody>
                  <a:tcPr marL="42653" marR="42653" marT="25592" marB="25592">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ase"/>
                      <a:r>
                        <a:rPr lang="en-US" sz="1800" b="1" dirty="0">
                          <a:solidFill>
                            <a:srgbClr val="0070C0"/>
                          </a:solidFill>
                          <a:latin typeface="Arial" pitchFamily="34" charset="0"/>
                        </a:rPr>
                        <a:t>Efficiency of Francis turbine is less as compare to Kaplan turbine</a:t>
                      </a:r>
                    </a:p>
                  </a:txBody>
                  <a:tcPr marL="42653" marR="42653" marT="25592" marB="25592">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algn="l" fontAlgn="base"/>
                      <a:r>
                        <a:rPr lang="en-US" sz="1800" b="1" dirty="0">
                          <a:solidFill>
                            <a:srgbClr val="0070C0"/>
                          </a:solidFill>
                          <a:latin typeface="Arial" pitchFamily="34" charset="0"/>
                        </a:rPr>
                        <a:t>Efficiency of Kaplan turbine is higher than Francis turbine</a:t>
                      </a:r>
                    </a:p>
                  </a:txBody>
                  <a:tcPr marL="42653" marR="42653" marT="25592" marB="25592">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r>
              <a:tr h="926175">
                <a:tc gridSpan="2">
                  <a:txBody>
                    <a:bodyPr/>
                    <a:lstStyle/>
                    <a:p>
                      <a:pPr algn="l" fontAlgn="base"/>
                      <a:r>
                        <a:rPr lang="en-US" sz="1600" b="1" dirty="0">
                          <a:latin typeface="Arial" pitchFamily="34" charset="0"/>
                        </a:rPr>
                        <a:t>Losses</a:t>
                      </a:r>
                    </a:p>
                  </a:txBody>
                  <a:tcPr marL="42653" marR="42653" marT="25592" marB="25592">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ase"/>
                      <a:r>
                        <a:rPr lang="en-US" sz="1800" b="1" dirty="0">
                          <a:solidFill>
                            <a:srgbClr val="0070C0"/>
                          </a:solidFill>
                          <a:latin typeface="Arial" pitchFamily="34" charset="0"/>
                        </a:rPr>
                        <a:t>Friction losses are higher</a:t>
                      </a:r>
                    </a:p>
                  </a:txBody>
                  <a:tcPr marL="42653" marR="42653" marT="25592" marB="25592">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algn="l" fontAlgn="base"/>
                      <a:r>
                        <a:rPr lang="en-US" sz="1800" b="1" dirty="0">
                          <a:solidFill>
                            <a:srgbClr val="0070C0"/>
                          </a:solidFill>
                          <a:latin typeface="Arial" pitchFamily="34" charset="0"/>
                        </a:rPr>
                        <a:t>Less friction losses as compare to Francis turbine</a:t>
                      </a:r>
                    </a:p>
                  </a:txBody>
                  <a:tcPr marL="42653" marR="42653" marT="25592" marB="25592">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r>
              <a:tr h="965892">
                <a:tc gridSpan="2">
                  <a:txBody>
                    <a:bodyPr/>
                    <a:lstStyle/>
                    <a:p>
                      <a:pPr algn="l" fontAlgn="base"/>
                      <a:r>
                        <a:rPr lang="en-US" sz="1600" b="1" dirty="0">
                          <a:latin typeface="Arial" pitchFamily="34" charset="0"/>
                        </a:rPr>
                        <a:t>Size</a:t>
                      </a:r>
                    </a:p>
                    <a:p>
                      <a:pPr algn="l" fontAlgn="base"/>
                      <a:r>
                        <a:rPr lang="en-US" sz="1600" b="1" dirty="0">
                          <a:latin typeface="Arial" pitchFamily="34" charset="0"/>
                        </a:rPr>
                        <a:t> </a:t>
                      </a:r>
                    </a:p>
                  </a:txBody>
                  <a:tcPr marL="42653" marR="42653" marT="25592" marB="25592">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ase"/>
                      <a:r>
                        <a:rPr lang="en-US" sz="1800" b="1" dirty="0">
                          <a:solidFill>
                            <a:srgbClr val="C00000"/>
                          </a:solidFill>
                          <a:latin typeface="Arial" pitchFamily="34" charset="0"/>
                        </a:rPr>
                        <a:t>The size of Francis turbine is quite large as compare to Kaplan turbine</a:t>
                      </a:r>
                    </a:p>
                  </a:txBody>
                  <a:tcPr marL="42653" marR="42653" marT="25592" marB="25592">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algn="l" fontAlgn="base"/>
                      <a:r>
                        <a:rPr lang="en-US" sz="1800" b="1" dirty="0">
                          <a:solidFill>
                            <a:srgbClr val="C00000"/>
                          </a:solidFill>
                          <a:latin typeface="Arial" pitchFamily="34" charset="0"/>
                        </a:rPr>
                        <a:t>Kaplan turbine compact in cross sectional area</a:t>
                      </a:r>
                    </a:p>
                  </a:txBody>
                  <a:tcPr marL="42653" marR="42653" marT="25592" marB="25592">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1" y="685800"/>
          <a:ext cx="8381999" cy="4953000"/>
        </p:xfrm>
        <a:graphic>
          <a:graphicData uri="http://schemas.openxmlformats.org/drawingml/2006/table">
            <a:tbl>
              <a:tblPr/>
              <a:tblGrid>
                <a:gridCol w="1752599"/>
                <a:gridCol w="3276600"/>
                <a:gridCol w="3352800"/>
              </a:tblGrid>
              <a:tr h="1320960">
                <a:tc>
                  <a:txBody>
                    <a:bodyPr/>
                    <a:lstStyle/>
                    <a:p>
                      <a:pPr algn="l" fontAlgn="base"/>
                      <a:r>
                        <a:rPr lang="en-US" sz="1800" b="1" dirty="0">
                          <a:latin typeface="Arial" pitchFamily="34" charset="0"/>
                        </a:rPr>
                        <a:t>Vanes</a:t>
                      </a:r>
                      <a:endParaRPr lang="en-US" sz="1800" dirty="0">
                        <a:latin typeface="Arial" pitchFamily="34" charset="0"/>
                      </a:endParaRPr>
                    </a:p>
                  </a:txBody>
                  <a:tcPr marL="27624" marR="27624" marT="16574" marB="16574"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algn="l" fontAlgn="base"/>
                      <a:r>
                        <a:rPr lang="en-US" sz="1800" dirty="0">
                          <a:solidFill>
                            <a:srgbClr val="7030A0"/>
                          </a:solidFill>
                          <a:latin typeface="Arial" pitchFamily="34" charset="0"/>
                        </a:rPr>
                        <a:t>Large number of vanes in runner, generally the number of vanes are 16 to 24</a:t>
                      </a:r>
                    </a:p>
                  </a:txBody>
                  <a:tcPr marL="27624" marR="27624" marT="16574" marB="16574"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algn="l" fontAlgn="base"/>
                      <a:r>
                        <a:rPr lang="en-US" sz="1800" dirty="0">
                          <a:solidFill>
                            <a:srgbClr val="7030A0"/>
                          </a:solidFill>
                          <a:latin typeface="Arial" pitchFamily="34" charset="0"/>
                        </a:rPr>
                        <a:t>Kaplan turbine is compact in size so the numbers of vanes are also less; generally the number of vanes is 4 to 8.</a:t>
                      </a:r>
                    </a:p>
                  </a:txBody>
                  <a:tcPr marL="27624" marR="27624" marT="16574" marB="16574"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r>
              <a:tr h="1247092">
                <a:tc>
                  <a:txBody>
                    <a:bodyPr/>
                    <a:lstStyle/>
                    <a:p>
                      <a:pPr algn="l" fontAlgn="base"/>
                      <a:r>
                        <a:rPr lang="en-US" sz="1800" b="1" dirty="0">
                          <a:latin typeface="Arial" pitchFamily="34" charset="0"/>
                        </a:rPr>
                        <a:t>Type of shaft</a:t>
                      </a:r>
                      <a:endParaRPr lang="en-US" sz="1800" dirty="0">
                        <a:latin typeface="Arial" pitchFamily="34" charset="0"/>
                      </a:endParaRPr>
                    </a:p>
                  </a:txBody>
                  <a:tcPr marL="27624" marR="27624" marT="16574" marB="16574"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algn="l" fontAlgn="base"/>
                      <a:r>
                        <a:rPr lang="en-US" sz="1800" dirty="0">
                          <a:solidFill>
                            <a:srgbClr val="00B0F0"/>
                          </a:solidFill>
                          <a:latin typeface="Arial" pitchFamily="34" charset="0"/>
                        </a:rPr>
                        <a:t>The direction of shaft is may be vertical or horizontal as per requirement.</a:t>
                      </a:r>
                    </a:p>
                  </a:txBody>
                  <a:tcPr marL="27624" marR="27624" marT="16574" marB="16574"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algn="l" fontAlgn="base"/>
                      <a:r>
                        <a:rPr lang="en-US" sz="1800" dirty="0">
                          <a:solidFill>
                            <a:srgbClr val="00B0F0"/>
                          </a:solidFill>
                          <a:latin typeface="Arial" pitchFamily="34" charset="0"/>
                        </a:rPr>
                        <a:t>The direction of shaft is always in vertical direction because it is axial flow turbine.</a:t>
                      </a:r>
                    </a:p>
                  </a:txBody>
                  <a:tcPr marL="27624" marR="27624" marT="16574" marB="16574"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r>
              <a:tr h="1356325">
                <a:tc>
                  <a:txBody>
                    <a:bodyPr/>
                    <a:lstStyle/>
                    <a:p>
                      <a:pPr algn="l" fontAlgn="base"/>
                      <a:r>
                        <a:rPr lang="en-US" sz="1800" b="1">
                          <a:latin typeface="Arial" pitchFamily="34" charset="0"/>
                        </a:rPr>
                        <a:t>Head available</a:t>
                      </a:r>
                      <a:endParaRPr lang="en-US" sz="1800">
                        <a:latin typeface="Arial" pitchFamily="34" charset="0"/>
                      </a:endParaRPr>
                    </a:p>
                  </a:txBody>
                  <a:tcPr marL="27624" marR="27624" marT="16574" marB="16574"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algn="l" fontAlgn="base"/>
                      <a:r>
                        <a:rPr lang="en-US" sz="1800" dirty="0">
                          <a:solidFill>
                            <a:srgbClr val="FF0000"/>
                          </a:solidFill>
                          <a:latin typeface="Arial" pitchFamily="34" charset="0"/>
                        </a:rPr>
                        <a:t>Francis turbine requires medium range of water head i.e. it generally varies from 100-600 meters</a:t>
                      </a:r>
                    </a:p>
                  </a:txBody>
                  <a:tcPr marL="27624" marR="27624" marT="16574" marB="16574"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algn="l" fontAlgn="base"/>
                      <a:r>
                        <a:rPr lang="en-US" sz="1800" dirty="0">
                          <a:solidFill>
                            <a:srgbClr val="FF0000"/>
                          </a:solidFill>
                          <a:latin typeface="Arial" pitchFamily="34" charset="0"/>
                        </a:rPr>
                        <a:t>Kaplan turbine works on very low head, the requirement of head is generally 100 meters.</a:t>
                      </a:r>
                    </a:p>
                  </a:txBody>
                  <a:tcPr marL="27624" marR="27624" marT="16574" marB="16574"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r>
              <a:tr h="1028623">
                <a:tc>
                  <a:txBody>
                    <a:bodyPr/>
                    <a:lstStyle/>
                    <a:p>
                      <a:pPr algn="l" fontAlgn="base"/>
                      <a:r>
                        <a:rPr lang="en-US" sz="1800" b="1">
                          <a:latin typeface="Arial" pitchFamily="34" charset="0"/>
                        </a:rPr>
                        <a:t>Flow rate</a:t>
                      </a:r>
                      <a:endParaRPr lang="en-US" sz="1800">
                        <a:latin typeface="Arial" pitchFamily="34" charset="0"/>
                      </a:endParaRPr>
                    </a:p>
                  </a:txBody>
                  <a:tcPr marL="27624" marR="27624" marT="16574" marB="16574"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algn="l" fontAlgn="base"/>
                      <a:r>
                        <a:rPr lang="en-US" sz="1800" dirty="0">
                          <a:latin typeface="Arial" pitchFamily="34" charset="0"/>
                        </a:rPr>
                        <a:t>As it is works in medium head therefore it requires medium flow rate.</a:t>
                      </a:r>
                    </a:p>
                  </a:txBody>
                  <a:tcPr marL="27624" marR="27624" marT="16574" marB="16574"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algn="l" fontAlgn="base"/>
                      <a:r>
                        <a:rPr lang="en-US" sz="1800" dirty="0">
                          <a:latin typeface="Arial" pitchFamily="34" charset="0"/>
                        </a:rPr>
                        <a:t>Kaplan turbine requires high flow rate of water.</a:t>
                      </a:r>
                    </a:p>
                  </a:txBody>
                  <a:tcPr marL="27624" marR="27624" marT="16574" marB="16574"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r>
            </a:tbl>
          </a:graphicData>
        </a:graphic>
      </p:graphicFrame>
      <p:sp>
        <p:nvSpPr>
          <p:cNvPr id="3" name="TextBox 2"/>
          <p:cNvSpPr txBox="1"/>
          <p:nvPr/>
        </p:nvSpPr>
        <p:spPr>
          <a:xfrm>
            <a:off x="2209800" y="304800"/>
            <a:ext cx="6324600" cy="369332"/>
          </a:xfrm>
          <a:prstGeom prst="rect">
            <a:avLst/>
          </a:prstGeom>
          <a:noFill/>
        </p:spPr>
        <p:txBody>
          <a:bodyPr wrap="square" rtlCol="0">
            <a:spAutoFit/>
          </a:bodyPr>
          <a:lstStyle/>
          <a:p>
            <a:r>
              <a:rPr lang="en-US" b="1" dirty="0" smtClean="0">
                <a:solidFill>
                  <a:srgbClr val="C00000"/>
                </a:solidFill>
              </a:rPr>
              <a:t>FRANCIS 					KAPLAN</a:t>
            </a:r>
            <a:endParaRPr lang="en-US" b="1" dirty="0">
              <a:solidFill>
                <a:srgbClr val="C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38200"/>
          <a:ext cx="8458200" cy="4800600"/>
        </p:xfrm>
        <a:graphic>
          <a:graphicData uri="http://schemas.openxmlformats.org/drawingml/2006/table">
            <a:tbl>
              <a:tblPr/>
              <a:tblGrid>
                <a:gridCol w="1153391"/>
                <a:gridCol w="309305"/>
                <a:gridCol w="2997083"/>
                <a:gridCol w="3998421"/>
              </a:tblGrid>
              <a:tr h="1761702">
                <a:tc>
                  <a:txBody>
                    <a:bodyPr/>
                    <a:lstStyle/>
                    <a:p>
                      <a:pPr algn="l" fontAlgn="base"/>
                      <a:r>
                        <a:rPr lang="en-US" sz="1800" b="1" dirty="0">
                          <a:latin typeface="Arial" pitchFamily="34" charset="0"/>
                        </a:rPr>
                        <a:t>Specific speed</a:t>
                      </a:r>
                    </a:p>
                  </a:txBody>
                  <a:tcPr marL="27624" marR="27624" marT="16574" marB="16574"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endParaRPr lang="en-US" dirty="0"/>
                    </a:p>
                  </a:txBody>
                  <a:tcPr marL="27624" marR="27624" marT="16574" marB="16574"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algn="l" fontAlgn="base"/>
                      <a:r>
                        <a:rPr lang="en-US" sz="1800" b="1" dirty="0">
                          <a:solidFill>
                            <a:srgbClr val="FF0000"/>
                          </a:solidFill>
                          <a:latin typeface="Arial" pitchFamily="34" charset="0"/>
                        </a:rPr>
                        <a:t>Francis turbine works on medium range of specific speed i.e. the specific speed varies from 60 to 300.</a:t>
                      </a:r>
                    </a:p>
                  </a:txBody>
                  <a:tcPr marL="27624" marR="27624" marT="16574" marB="16574"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algn="l" fontAlgn="base"/>
                      <a:r>
                        <a:rPr lang="en-US" sz="1800" b="1" dirty="0">
                          <a:solidFill>
                            <a:srgbClr val="FF0000"/>
                          </a:solidFill>
                          <a:latin typeface="Arial" pitchFamily="34" charset="0"/>
                        </a:rPr>
                        <a:t>Kaplan turbine requires high value of specific speed because it is works on low head. Generally the range of specific speed varies from 600-1000.</a:t>
                      </a:r>
                    </a:p>
                  </a:txBody>
                  <a:tcPr marL="27624" marR="27624" marT="16574" marB="16574"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r>
              <a:tr h="1519449">
                <a:tc gridSpan="2">
                  <a:txBody>
                    <a:bodyPr/>
                    <a:lstStyle/>
                    <a:p>
                      <a:pPr algn="l" fontAlgn="base"/>
                      <a:r>
                        <a:rPr lang="en-US" b="1" dirty="0">
                          <a:latin typeface="Arial" pitchFamily="34" charset="0"/>
                        </a:rPr>
                        <a:t>Governing mechanism</a:t>
                      </a:r>
                    </a:p>
                  </a:txBody>
                  <a:tcPr marL="95250" marR="95250" marT="57150" marB="57150"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algn="l" defTabSz="914400" rtl="0" eaLnBrk="1" fontAlgn="base" latinLnBrk="0" hangingPunct="1"/>
                      <a:r>
                        <a:rPr lang="en-US" sz="1800" b="1" kern="1200" dirty="0">
                          <a:solidFill>
                            <a:srgbClr val="00B0F0"/>
                          </a:solidFill>
                          <a:latin typeface="Arial" pitchFamily="34" charset="0"/>
                          <a:ea typeface="+mn-ea"/>
                          <a:cs typeface="+mn-cs"/>
                        </a:rPr>
                        <a:t>Fancies turbine has simple governing mechanism.</a:t>
                      </a:r>
                    </a:p>
                  </a:txBody>
                  <a:tcPr marL="95250" marR="95250" marT="57150" marB="57150"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marL="0" algn="l" defTabSz="914400" rtl="0" eaLnBrk="1" fontAlgn="base" latinLnBrk="0" hangingPunct="1"/>
                      <a:r>
                        <a:rPr lang="en-US" sz="1800" b="1" kern="1200" dirty="0">
                          <a:solidFill>
                            <a:srgbClr val="00B0F0"/>
                          </a:solidFill>
                          <a:latin typeface="Arial" pitchFamily="34" charset="0"/>
                          <a:ea typeface="+mn-ea"/>
                          <a:cs typeface="+mn-cs"/>
                        </a:rPr>
                        <a:t>The governing mechanism of Kaplan turbine is quite complicated in construction and working.</a:t>
                      </a:r>
                    </a:p>
                  </a:txBody>
                  <a:tcPr marL="95250" marR="95250" marT="57150" marB="57150"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r>
              <a:tr h="1519449">
                <a:tc gridSpan="2">
                  <a:txBody>
                    <a:bodyPr/>
                    <a:lstStyle/>
                    <a:p>
                      <a:pPr algn="l" fontAlgn="base"/>
                      <a:r>
                        <a:rPr lang="en-US" b="1" dirty="0">
                          <a:latin typeface="Arial" pitchFamily="34" charset="0"/>
                        </a:rPr>
                        <a:t>Runner vanes</a:t>
                      </a:r>
                    </a:p>
                  </a:txBody>
                  <a:tcPr marL="95250" marR="95250" marT="57150" marB="57150"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algn="l" defTabSz="914400" rtl="0" eaLnBrk="1" fontAlgn="base" latinLnBrk="0" hangingPunct="1"/>
                      <a:r>
                        <a:rPr lang="en-US" sz="1800" b="1" kern="1200" dirty="0">
                          <a:solidFill>
                            <a:srgbClr val="7030A0"/>
                          </a:solidFill>
                          <a:latin typeface="Arial" pitchFamily="34" charset="0"/>
                          <a:ea typeface="+mn-ea"/>
                          <a:cs typeface="+mn-cs"/>
                        </a:rPr>
                        <a:t>Francis turbine has fixed runner vanes on the shaft</a:t>
                      </a:r>
                    </a:p>
                  </a:txBody>
                  <a:tcPr marL="95250" marR="95250" marT="57150" marB="57150"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c>
                  <a:txBody>
                    <a:bodyPr/>
                    <a:lstStyle/>
                    <a:p>
                      <a:pPr marL="0" algn="l" defTabSz="914400" rtl="0" eaLnBrk="1" fontAlgn="base" latinLnBrk="0" hangingPunct="1"/>
                      <a:r>
                        <a:rPr lang="en-US" sz="1800" b="1" kern="1200" dirty="0">
                          <a:solidFill>
                            <a:srgbClr val="7030A0"/>
                          </a:solidFill>
                          <a:latin typeface="Arial" pitchFamily="34" charset="0"/>
                          <a:ea typeface="+mn-ea"/>
                          <a:cs typeface="+mn-cs"/>
                        </a:rPr>
                        <a:t>Kaplan turbines vanes are adjustable i.e. we can easily adjust the runner vanes as per our requirements.</a:t>
                      </a:r>
                    </a:p>
                  </a:txBody>
                  <a:tcPr marL="95250" marR="95250" marT="57150" marB="57150" anchor="ctr">
                    <a:lnL w="9525" cap="flat" cmpd="sng" algn="ctr">
                      <a:solidFill>
                        <a:srgbClr val="EAEAEA"/>
                      </a:solidFill>
                      <a:prstDash val="solid"/>
                      <a:round/>
                      <a:headEnd type="none" w="med" len="med"/>
                      <a:tailEnd type="none" w="med" len="med"/>
                    </a:lnL>
                    <a:lnR w="9525" cap="flat" cmpd="sng" algn="ctr">
                      <a:solidFill>
                        <a:srgbClr val="EAEAEA"/>
                      </a:solidFill>
                      <a:prstDash val="solid"/>
                      <a:round/>
                      <a:headEnd type="none" w="med" len="med"/>
                      <a:tailEnd type="none" w="med" len="med"/>
                    </a:lnR>
                    <a:lnT w="9525" cap="flat" cmpd="sng" algn="ctr">
                      <a:solidFill>
                        <a:srgbClr val="EAEAEA"/>
                      </a:solidFill>
                      <a:prstDash val="solid"/>
                      <a:round/>
                      <a:headEnd type="none" w="med" len="med"/>
                      <a:tailEnd type="none" w="med" len="med"/>
                    </a:lnT>
                    <a:lnB w="9525" cap="flat" cmpd="sng" algn="ctr">
                      <a:solidFill>
                        <a:srgbClr val="EAEAEA"/>
                      </a:solidFill>
                      <a:prstDash val="solid"/>
                      <a:round/>
                      <a:headEnd type="none" w="med" len="med"/>
                      <a:tailEnd type="none" w="med" len="med"/>
                    </a:lnB>
                    <a:solidFill>
                      <a:srgbClr val="FFFFFF"/>
                    </a:solidFill>
                  </a:tcPr>
                </a:tc>
              </a:tr>
            </a:tbl>
          </a:graphicData>
        </a:graphic>
      </p:graphicFrame>
      <p:sp>
        <p:nvSpPr>
          <p:cNvPr id="3" name="TextBox 2"/>
          <p:cNvSpPr txBox="1"/>
          <p:nvPr/>
        </p:nvSpPr>
        <p:spPr>
          <a:xfrm>
            <a:off x="2209800" y="304800"/>
            <a:ext cx="6324600" cy="369332"/>
          </a:xfrm>
          <a:prstGeom prst="rect">
            <a:avLst/>
          </a:prstGeom>
          <a:noFill/>
        </p:spPr>
        <p:txBody>
          <a:bodyPr wrap="square" rtlCol="0">
            <a:spAutoFit/>
          </a:bodyPr>
          <a:lstStyle/>
          <a:p>
            <a:r>
              <a:rPr lang="en-US" b="1" dirty="0" smtClean="0">
                <a:solidFill>
                  <a:srgbClr val="C00000"/>
                </a:solidFill>
              </a:rPr>
              <a:t>FRANCIS 	 			KAPLAN</a:t>
            </a:r>
            <a:endParaRPr lang="en-US" b="1" dirty="0">
              <a:solidFill>
                <a:srgbClr val="C0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286000"/>
            <a:ext cx="337759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THANKS !!!</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305800" cy="5878532"/>
          </a:xfrm>
          <a:prstGeom prst="rect">
            <a:avLst/>
          </a:prstGeom>
        </p:spPr>
        <p:txBody>
          <a:bodyPr wrap="square">
            <a:spAutoFit/>
          </a:bodyPr>
          <a:lstStyle/>
          <a:p>
            <a:r>
              <a:rPr lang="en-US" sz="2000" b="1" dirty="0" smtClean="0">
                <a:solidFill>
                  <a:srgbClr val="FF0000"/>
                </a:solidFill>
              </a:rPr>
              <a:t>IMPULSE TURBINE          e.g. </a:t>
            </a:r>
            <a:r>
              <a:rPr lang="en-US" sz="2000" b="1" dirty="0" err="1" smtClean="0">
                <a:solidFill>
                  <a:srgbClr val="FF0000"/>
                </a:solidFill>
              </a:rPr>
              <a:t>Pelton</a:t>
            </a:r>
            <a:r>
              <a:rPr lang="en-US" sz="2000" b="1" dirty="0" smtClean="0">
                <a:solidFill>
                  <a:srgbClr val="FF0000"/>
                </a:solidFill>
              </a:rPr>
              <a:t> wheel</a:t>
            </a:r>
          </a:p>
          <a:p>
            <a:endParaRPr lang="en-US" sz="2000" b="1" dirty="0" smtClean="0">
              <a:solidFill>
                <a:srgbClr val="FF0000"/>
              </a:solidFill>
            </a:endParaRPr>
          </a:p>
          <a:p>
            <a:pPr>
              <a:buFont typeface="Wingdings" pitchFamily="2" charset="2"/>
              <a:buChar char="v"/>
            </a:pPr>
            <a:r>
              <a:rPr lang="en-US" dirty="0" smtClean="0"/>
              <a:t> </a:t>
            </a:r>
            <a:r>
              <a:rPr lang="en-US" sz="2400" b="1" dirty="0" smtClean="0"/>
              <a:t>THE FLOW ENERGY TO THE IMPULSE TURBINES IS   </a:t>
            </a:r>
          </a:p>
          <a:p>
            <a:r>
              <a:rPr lang="en-US" sz="2400" b="1" dirty="0" smtClean="0"/>
              <a:t>    COMPLETELY CONVERTED TO </a:t>
            </a:r>
            <a:r>
              <a:rPr lang="en-US" sz="2400" b="1" dirty="0" smtClean="0">
                <a:solidFill>
                  <a:srgbClr val="7030A0"/>
                </a:solidFill>
              </a:rPr>
              <a:t>KINETIC ENERGY </a:t>
            </a:r>
            <a:r>
              <a:rPr lang="en-US" sz="2400" b="1" dirty="0" smtClean="0"/>
              <a:t>BEFORE  </a:t>
            </a:r>
          </a:p>
          <a:p>
            <a:r>
              <a:rPr lang="en-US" sz="2400" b="1" dirty="0" smtClean="0"/>
              <a:t>     TRANSFORMATION IN THE RUNNER.</a:t>
            </a:r>
          </a:p>
          <a:p>
            <a:endParaRPr lang="en-US" sz="2400" b="1" dirty="0" smtClean="0"/>
          </a:p>
          <a:p>
            <a:pPr>
              <a:buFont typeface="Wingdings" pitchFamily="2" charset="2"/>
              <a:buChar char="v"/>
            </a:pPr>
            <a:r>
              <a:rPr lang="en-US" sz="2400" b="1" dirty="0" smtClean="0"/>
              <a:t> </a:t>
            </a:r>
            <a:r>
              <a:rPr lang="en-US" sz="2400" b="1" dirty="0" smtClean="0">
                <a:solidFill>
                  <a:srgbClr val="0070C0"/>
                </a:solidFill>
              </a:rPr>
              <a:t>THE IMPULSE FORCES BEING TRANSFERRED BY THE  </a:t>
            </a:r>
          </a:p>
          <a:p>
            <a:r>
              <a:rPr lang="en-US" sz="2400" b="1" dirty="0" smtClean="0">
                <a:solidFill>
                  <a:srgbClr val="0070C0"/>
                </a:solidFill>
              </a:rPr>
              <a:t>     DIRECTION CHANGES OF THE FLOW VELOCITY VECTORS  </a:t>
            </a:r>
          </a:p>
          <a:p>
            <a:r>
              <a:rPr lang="en-US" sz="2400" b="1" dirty="0" smtClean="0">
                <a:solidFill>
                  <a:srgbClr val="0070C0"/>
                </a:solidFill>
              </a:rPr>
              <a:t>     WHEN PASSING THE BUCKETS CREATE THE ENERGY  </a:t>
            </a:r>
          </a:p>
          <a:p>
            <a:r>
              <a:rPr lang="en-US" sz="2400" b="1" dirty="0" smtClean="0">
                <a:solidFill>
                  <a:srgbClr val="0070C0"/>
                </a:solidFill>
              </a:rPr>
              <a:t>    CONVERTED TO MECHANICAL ENERGY ON THE TURBINE   </a:t>
            </a:r>
          </a:p>
          <a:p>
            <a:r>
              <a:rPr lang="en-US" sz="2400" b="1" dirty="0" smtClean="0">
                <a:solidFill>
                  <a:srgbClr val="0070C0"/>
                </a:solidFill>
              </a:rPr>
              <a:t>     SHAFT.</a:t>
            </a:r>
          </a:p>
          <a:p>
            <a:endParaRPr lang="en-US" sz="2400" b="1" dirty="0" smtClean="0"/>
          </a:p>
          <a:p>
            <a:pPr>
              <a:buFont typeface="Wingdings" pitchFamily="2" charset="2"/>
              <a:buChar char="v"/>
            </a:pPr>
            <a:r>
              <a:rPr lang="en-US" sz="2400" b="1" dirty="0" smtClean="0"/>
              <a:t> </a:t>
            </a:r>
            <a:r>
              <a:rPr lang="en-US" sz="2400" b="1" dirty="0" smtClean="0">
                <a:solidFill>
                  <a:srgbClr val="C00000"/>
                </a:solidFill>
              </a:rPr>
              <a:t>THE FLOW ENTERS THE RUNNER FROM JETS SPACED AROUND </a:t>
            </a:r>
          </a:p>
          <a:p>
            <a:r>
              <a:rPr lang="en-US" sz="2400" b="1" dirty="0" smtClean="0">
                <a:solidFill>
                  <a:srgbClr val="C00000"/>
                </a:solidFill>
              </a:rPr>
              <a:t>     THE RIM OF THE RUNNERS.</a:t>
            </a:r>
          </a:p>
          <a:p>
            <a:r>
              <a:rPr lang="en-US" sz="2400" b="1" dirty="0" smtClean="0">
                <a:solidFill>
                  <a:srgbClr val="C00000"/>
                </a:solidFill>
              </a:rPr>
              <a:t>     THE JET HITS MOMENTARILY ONLY A PART OF THE   </a:t>
            </a:r>
          </a:p>
          <a:p>
            <a:r>
              <a:rPr lang="en-US" sz="2400" b="1" dirty="0" smtClean="0">
                <a:solidFill>
                  <a:srgbClr val="C00000"/>
                </a:solidFill>
              </a:rPr>
              <a:t>     CIRCUMFERENCE OF THE RUNNER.</a:t>
            </a:r>
            <a:endParaRPr lang="en-US" sz="2400" b="1"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1"/>
            <a:ext cx="8305800" cy="4955203"/>
          </a:xfrm>
          <a:prstGeom prst="rect">
            <a:avLst/>
          </a:prstGeom>
        </p:spPr>
        <p:txBody>
          <a:bodyPr wrap="square">
            <a:spAutoFit/>
          </a:bodyPr>
          <a:lstStyle/>
          <a:p>
            <a:r>
              <a:rPr lang="en-US" b="1" dirty="0" smtClean="0">
                <a:solidFill>
                  <a:srgbClr val="FF0000"/>
                </a:solidFill>
              </a:rPr>
              <a:t>REACTION TURBINE:      e.g.   Francis turbine</a:t>
            </a:r>
          </a:p>
          <a:p>
            <a:endParaRPr lang="en-US" b="1" dirty="0" smtClean="0">
              <a:solidFill>
                <a:srgbClr val="FF0000"/>
              </a:solidFill>
            </a:endParaRPr>
          </a:p>
          <a:p>
            <a:r>
              <a:rPr lang="en-US" sz="2000" b="1" dirty="0" smtClean="0">
                <a:solidFill>
                  <a:srgbClr val="00B0F0"/>
                </a:solidFill>
              </a:rPr>
              <a:t>IN THE REACTION TURBINES TWO EFFECTS CAUSE THE ENERGY TRANSFER FROM THE FLOW TO THE MECHANICAL ENERGY ON THE TURBINE SHAFT:</a:t>
            </a:r>
          </a:p>
          <a:p>
            <a:endParaRPr lang="en-US" sz="2000" b="1" dirty="0" smtClean="0"/>
          </a:p>
          <a:p>
            <a:pPr>
              <a:buFont typeface="Wingdings" pitchFamily="2" charset="2"/>
              <a:buChar char="Ø"/>
            </a:pPr>
            <a:r>
              <a:rPr lang="en-US" sz="2000" b="1" dirty="0" smtClean="0"/>
              <a:t> </a:t>
            </a:r>
            <a:r>
              <a:rPr lang="en-US" sz="2000" b="1" dirty="0" smtClean="0">
                <a:solidFill>
                  <a:srgbClr val="7030A0"/>
                </a:solidFill>
              </a:rPr>
              <a:t>FIRSTLY, IT FOLLOWS FROM A DROP IN PRESSURE FROM INLET TO OUTLET  </a:t>
            </a:r>
          </a:p>
          <a:p>
            <a:r>
              <a:rPr lang="en-US" sz="2000" b="1" dirty="0" smtClean="0">
                <a:solidFill>
                  <a:srgbClr val="7030A0"/>
                </a:solidFill>
              </a:rPr>
              <a:t>   OF THE RUNNER. THIS IS DENOTED AS THE </a:t>
            </a:r>
            <a:r>
              <a:rPr lang="en-US" sz="2000" b="1" i="1" dirty="0" smtClean="0">
                <a:solidFill>
                  <a:srgbClr val="7030A0"/>
                </a:solidFill>
              </a:rPr>
              <a:t>REACTION PART OF THE ENERGY  </a:t>
            </a:r>
          </a:p>
          <a:p>
            <a:r>
              <a:rPr lang="en-US" sz="2000" b="1" i="1" dirty="0" smtClean="0">
                <a:solidFill>
                  <a:srgbClr val="7030A0"/>
                </a:solidFill>
              </a:rPr>
              <a:t>   CONVERSION.</a:t>
            </a:r>
          </a:p>
          <a:p>
            <a:endParaRPr lang="en-US" sz="2000" b="1" i="1" dirty="0" smtClean="0"/>
          </a:p>
          <a:p>
            <a:pPr>
              <a:buFont typeface="Wingdings" pitchFamily="2" charset="2"/>
              <a:buChar char="Ø"/>
            </a:pPr>
            <a:r>
              <a:rPr lang="en-US" sz="2000" b="1" dirty="0" smtClean="0"/>
              <a:t> </a:t>
            </a:r>
            <a:r>
              <a:rPr lang="en-US" sz="2000" b="1" dirty="0" smtClean="0">
                <a:solidFill>
                  <a:srgbClr val="0070C0"/>
                </a:solidFill>
              </a:rPr>
              <a:t>SECONDLY, THE CHANGES IN THE DIRECTIONS OF THE FLOW VELOCITY  </a:t>
            </a:r>
          </a:p>
          <a:p>
            <a:r>
              <a:rPr lang="en-US" sz="2000" b="1" dirty="0" smtClean="0">
                <a:solidFill>
                  <a:srgbClr val="0070C0"/>
                </a:solidFill>
              </a:rPr>
              <a:t>    VECTORS THROUGH THE RUNNER BLADE CHANNELS TRANSFER IMPULSE  </a:t>
            </a:r>
          </a:p>
          <a:p>
            <a:r>
              <a:rPr lang="en-US" sz="2000" b="1" dirty="0" smtClean="0">
                <a:solidFill>
                  <a:srgbClr val="0070C0"/>
                </a:solidFill>
              </a:rPr>
              <a:t>    FORCES. THIS IS DENOTED AS THE </a:t>
            </a:r>
            <a:r>
              <a:rPr lang="en-US" sz="2000" b="1" i="1" dirty="0" smtClean="0">
                <a:solidFill>
                  <a:srgbClr val="0070C0"/>
                </a:solidFill>
              </a:rPr>
              <a:t>IMPULSE PART OF THE ENERGY  </a:t>
            </a:r>
          </a:p>
          <a:p>
            <a:r>
              <a:rPr lang="en-US" sz="2000" b="1" i="1" dirty="0" smtClean="0">
                <a:solidFill>
                  <a:srgbClr val="0070C0"/>
                </a:solidFill>
              </a:rPr>
              <a:t>   CONVERSION.</a:t>
            </a:r>
          </a:p>
          <a:p>
            <a:endParaRPr lang="en-US" sz="2000" b="1" i="1" dirty="0" smtClean="0"/>
          </a:p>
          <a:p>
            <a:pPr>
              <a:buFont typeface="Wingdings" pitchFamily="2" charset="2"/>
              <a:buChar char="Ø"/>
            </a:pPr>
            <a:r>
              <a:rPr lang="en-US" sz="2000" b="1" dirty="0" smtClean="0"/>
              <a:t> </a:t>
            </a:r>
            <a:r>
              <a:rPr lang="en-US" sz="2000" b="1" dirty="0" smtClean="0">
                <a:solidFill>
                  <a:srgbClr val="C00000"/>
                </a:solidFill>
              </a:rPr>
              <a:t>THE PRESSURE FROM INLET TO OUTLET OF THE RUNNERS IS OBTAINED </a:t>
            </a:r>
          </a:p>
          <a:p>
            <a:r>
              <a:rPr lang="en-US" sz="2000" b="1" dirty="0" smtClean="0">
                <a:solidFill>
                  <a:srgbClr val="C00000"/>
                </a:solidFill>
              </a:rPr>
              <a:t>    BECAUSE THE RUNNERS ARE COMPLETELY FILLED WITH WATER.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458200" cy="4647426"/>
          </a:xfrm>
          <a:prstGeom prst="rect">
            <a:avLst/>
          </a:prstGeom>
        </p:spPr>
        <p:txBody>
          <a:bodyPr wrap="square">
            <a:spAutoFit/>
          </a:bodyPr>
          <a:lstStyle/>
          <a:p>
            <a:r>
              <a:rPr lang="en-US" b="1" dirty="0" smtClean="0">
                <a:solidFill>
                  <a:srgbClr val="FF0000"/>
                </a:solidFill>
              </a:rPr>
              <a:t>PELTON WHEEL</a:t>
            </a:r>
            <a:endParaRPr lang="en-US" dirty="0" smtClean="0"/>
          </a:p>
          <a:p>
            <a:endParaRPr lang="en-US" dirty="0" smtClean="0"/>
          </a:p>
          <a:p>
            <a:pPr>
              <a:buFont typeface="Wingdings" pitchFamily="2" charset="2"/>
              <a:buChar char="ü"/>
            </a:pPr>
            <a:r>
              <a:rPr lang="en-US" sz="2000" b="1" dirty="0" smtClean="0"/>
              <a:t>INVENTED BY PELTON IN 1890.</a:t>
            </a:r>
          </a:p>
          <a:p>
            <a:pPr>
              <a:buFont typeface="Wingdings" pitchFamily="2" charset="2"/>
              <a:buChar char="ü"/>
            </a:pPr>
            <a:r>
              <a:rPr lang="en-US" sz="2000" b="1" dirty="0" smtClean="0"/>
              <a:t>THE PELTON TURBINE IS A </a:t>
            </a:r>
            <a:r>
              <a:rPr lang="en-US" sz="2000" b="1" dirty="0" smtClean="0">
                <a:solidFill>
                  <a:srgbClr val="7030A0"/>
                </a:solidFill>
              </a:rPr>
              <a:t>TANGENTIAL FLOW IMPULSE TURBINE.</a:t>
            </a:r>
          </a:p>
          <a:p>
            <a:pPr>
              <a:buFont typeface="Wingdings" pitchFamily="2" charset="2"/>
              <a:buChar char="ü"/>
            </a:pPr>
            <a:r>
              <a:rPr lang="en-US" sz="2000" b="1" dirty="0" smtClean="0"/>
              <a:t>THE PELTON WHEEL IS MOST EFFICIENT IN HIGH HEAD APPLICATIONS.</a:t>
            </a:r>
          </a:p>
          <a:p>
            <a:pPr>
              <a:buFont typeface="Wingdings" pitchFamily="2" charset="2"/>
              <a:buChar char="ü"/>
            </a:pPr>
            <a:endParaRPr lang="en-US" sz="2000" b="1" dirty="0" smtClean="0"/>
          </a:p>
          <a:p>
            <a:pPr>
              <a:buFont typeface="Wingdings" pitchFamily="2" charset="2"/>
              <a:buChar char="ü"/>
            </a:pPr>
            <a:r>
              <a:rPr lang="en-US" sz="2000" b="1" dirty="0" smtClean="0"/>
              <a:t> </a:t>
            </a:r>
            <a:r>
              <a:rPr lang="en-US" sz="2000" b="1" dirty="0" smtClean="0">
                <a:solidFill>
                  <a:srgbClr val="FF0000"/>
                </a:solidFill>
              </a:rPr>
              <a:t>POWER PLANTS WITH NET HEADS RANGING FROM 200 TO 1,500 M.</a:t>
            </a:r>
          </a:p>
          <a:p>
            <a:pPr>
              <a:buFont typeface="Wingdings" pitchFamily="2" charset="2"/>
              <a:buChar char="ü"/>
            </a:pPr>
            <a:r>
              <a:rPr lang="en-US" sz="2000" b="1" dirty="0" smtClean="0"/>
              <a:t> </a:t>
            </a:r>
            <a:r>
              <a:rPr lang="en-US" sz="2000" b="1" dirty="0" smtClean="0">
                <a:solidFill>
                  <a:srgbClr val="7030A0"/>
                </a:solidFill>
              </a:rPr>
              <a:t>THE LARGEST UNITS CAN BE UP TO 200 MEGAWATTS.</a:t>
            </a:r>
          </a:p>
          <a:p>
            <a:pPr>
              <a:buFont typeface="Wingdings" pitchFamily="2" charset="2"/>
              <a:buChar char="ü"/>
            </a:pPr>
            <a:r>
              <a:rPr lang="en-US" sz="2000" b="1" dirty="0" smtClean="0"/>
              <a:t> PELTON TURBINES ARE </a:t>
            </a:r>
            <a:r>
              <a:rPr lang="en-US" sz="2000" b="1" dirty="0" smtClean="0">
                <a:solidFill>
                  <a:srgbClr val="0070C0"/>
                </a:solidFill>
              </a:rPr>
              <a:t>BEST SUITED FOR HIGH HEAD AND LOW FLOW SITES</a:t>
            </a:r>
            <a:r>
              <a:rPr lang="en-US" sz="2000" b="1" dirty="0" smtClean="0"/>
              <a:t>.</a:t>
            </a:r>
          </a:p>
          <a:p>
            <a:pPr>
              <a:buFont typeface="Wingdings" pitchFamily="2" charset="2"/>
              <a:buChar char="ü"/>
            </a:pPr>
            <a:endParaRPr lang="en-US" sz="2000" b="1" dirty="0" smtClean="0"/>
          </a:p>
          <a:p>
            <a:pPr>
              <a:buFont typeface="Wingdings" pitchFamily="2" charset="2"/>
              <a:buChar char="ü"/>
            </a:pPr>
            <a:r>
              <a:rPr lang="en-US" sz="2000" b="1" dirty="0" smtClean="0"/>
              <a:t> DEPENDING ON WATER FLOW AND DESIGN, </a:t>
            </a:r>
            <a:r>
              <a:rPr lang="en-US" sz="2000" b="1" dirty="0" smtClean="0">
                <a:solidFill>
                  <a:srgbClr val="00B0F0"/>
                </a:solidFill>
              </a:rPr>
              <a:t>PELTON WHEELS CAN OPERATE WITH HEADS AS SMALL AS 15 METERS AND AS HIGH AS 1800 METERS.</a:t>
            </a:r>
          </a:p>
          <a:p>
            <a:pPr>
              <a:buFont typeface="Wingdings" pitchFamily="2" charset="2"/>
              <a:buChar char="ü"/>
            </a:pPr>
            <a:endParaRPr lang="en-US" sz="2000" b="1" dirty="0" smtClean="0">
              <a:solidFill>
                <a:srgbClr val="00B0F0"/>
              </a:solidFill>
            </a:endParaRPr>
          </a:p>
          <a:p>
            <a:pPr>
              <a:buFont typeface="Wingdings" pitchFamily="2" charset="2"/>
              <a:buChar char="ü"/>
            </a:pPr>
            <a:r>
              <a:rPr lang="en-US" sz="2000" b="1" dirty="0" smtClean="0"/>
              <a:t> AS THE HEIGHT OF FALL INCREASES, LESS VOLUME OF WATER CAN GENERATE SAME POWER.</a:t>
            </a:r>
            <a:endParaRPr lang="en-US"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1"/>
            <a:ext cx="8382000" cy="3970318"/>
          </a:xfrm>
          <a:prstGeom prst="rect">
            <a:avLst/>
          </a:prstGeom>
        </p:spPr>
        <p:txBody>
          <a:bodyPr wrap="square">
            <a:spAutoFit/>
          </a:bodyPr>
          <a:lstStyle/>
          <a:p>
            <a:r>
              <a:rPr lang="en-US" b="1" dirty="0" smtClean="0">
                <a:solidFill>
                  <a:srgbClr val="FF0000"/>
                </a:solidFill>
              </a:rPr>
              <a:t>MATERIAL OF PELTON TURBINE :</a:t>
            </a:r>
          </a:p>
          <a:p>
            <a:endParaRPr lang="en-US" b="1" dirty="0" smtClean="0">
              <a:solidFill>
                <a:srgbClr val="FF0000"/>
              </a:solidFill>
            </a:endParaRPr>
          </a:p>
          <a:p>
            <a:r>
              <a:rPr lang="en-US" b="1" dirty="0" smtClean="0">
                <a:solidFill>
                  <a:srgbClr val="7030A0"/>
                </a:solidFill>
              </a:rPr>
              <a:t>CASE</a:t>
            </a:r>
            <a:r>
              <a:rPr lang="en-US" b="1" dirty="0" smtClean="0"/>
              <a:t> :	        FABRICATED CARBON STEEL TO BS EN 10025:1993 S275JR</a:t>
            </a:r>
          </a:p>
          <a:p>
            <a:r>
              <a:rPr lang="en-US" b="1" dirty="0" smtClean="0">
                <a:solidFill>
                  <a:srgbClr val="7030A0"/>
                </a:solidFill>
              </a:rPr>
              <a:t>RUNNER</a:t>
            </a:r>
            <a:r>
              <a:rPr lang="en-US" b="1" dirty="0" smtClean="0"/>
              <a:t>:        CAST STAINLESS BS3100 GRADE 425 C11</a:t>
            </a:r>
          </a:p>
          <a:p>
            <a:r>
              <a:rPr lang="en-US" b="1" dirty="0" smtClean="0">
                <a:solidFill>
                  <a:srgbClr val="7030A0"/>
                </a:solidFill>
              </a:rPr>
              <a:t>SHAFT SEAL:  </a:t>
            </a:r>
            <a:r>
              <a:rPr lang="en-US" b="1" dirty="0" smtClean="0"/>
              <a:t>CAST GUNMETAL LABYRINTH TYPE SEAL</a:t>
            </a:r>
          </a:p>
          <a:p>
            <a:r>
              <a:rPr lang="en-US" b="1" dirty="0" smtClean="0">
                <a:solidFill>
                  <a:srgbClr val="7030A0"/>
                </a:solidFill>
              </a:rPr>
              <a:t>BEARINGS</a:t>
            </a:r>
            <a:r>
              <a:rPr lang="en-US" b="1" dirty="0" smtClean="0"/>
              <a:t>:     ROLLING ELEMENT OR SLEEVE TYPE</a:t>
            </a:r>
          </a:p>
          <a:p>
            <a:r>
              <a:rPr lang="en-US" b="1" dirty="0" smtClean="0">
                <a:solidFill>
                  <a:srgbClr val="7030A0"/>
                </a:solidFill>
              </a:rPr>
              <a:t>SPEAR</a:t>
            </a:r>
            <a:r>
              <a:rPr lang="en-US" b="1" dirty="0" smtClean="0"/>
              <a:t> / :        STAINLESS STEEL INTERNAL COMPONENTS HOUSED IN A CARBON</a:t>
            </a:r>
          </a:p>
          <a:p>
            <a:r>
              <a:rPr lang="en-US" b="1" dirty="0" smtClean="0"/>
              <a:t>                         NEEDLE VALVE STEEL FABRICATED OR CAST BRANCH PIPE</a:t>
            </a:r>
          </a:p>
          <a:p>
            <a:r>
              <a:rPr lang="en-US" b="1" dirty="0" smtClean="0">
                <a:solidFill>
                  <a:srgbClr val="7030A0"/>
                </a:solidFill>
              </a:rPr>
              <a:t>DEFLECTOR</a:t>
            </a:r>
            <a:r>
              <a:rPr lang="en-US" b="1" dirty="0" smtClean="0"/>
              <a:t> :   STAINLESS STEEL PLATE</a:t>
            </a:r>
          </a:p>
          <a:p>
            <a:endParaRPr lang="en-US" b="1" dirty="0" smtClean="0"/>
          </a:p>
          <a:p>
            <a:r>
              <a:rPr lang="en-US" b="1" dirty="0" smtClean="0"/>
              <a:t>THE MATERIAL OF THE RUNNER AND BUCKETS ARE CHOSEN ACCORDING TO THE HEAD, STRESSES, CONTENT OF SAND IN THE WATER AND OTHER STRAIN FACTORS. FOR THE LARGE  TURBINES THE MAIN STRAIN FACTORS ARE CAVITATIONS, SAND EROSION AND CYCLE FATIGUE</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09601"/>
            <a:ext cx="7772400" cy="4401205"/>
          </a:xfrm>
          <a:prstGeom prst="rect">
            <a:avLst/>
          </a:prstGeom>
        </p:spPr>
        <p:txBody>
          <a:bodyPr wrap="square">
            <a:spAutoFit/>
          </a:bodyPr>
          <a:lstStyle/>
          <a:p>
            <a:r>
              <a:rPr lang="en-US" sz="2800" b="1" dirty="0" smtClean="0">
                <a:solidFill>
                  <a:srgbClr val="FF0000"/>
                </a:solidFill>
              </a:rPr>
              <a:t>PELTON TURBINE SPECIFICATIONS :</a:t>
            </a:r>
          </a:p>
          <a:p>
            <a:r>
              <a:rPr lang="en-US" sz="2800" b="1" dirty="0" smtClean="0">
                <a:solidFill>
                  <a:srgbClr val="FF0000"/>
                </a:solidFill>
              </a:rPr>
              <a:t> </a:t>
            </a:r>
          </a:p>
          <a:p>
            <a:r>
              <a:rPr lang="en-US" sz="2800" b="1" dirty="0" smtClean="0">
                <a:solidFill>
                  <a:srgbClr val="0070C0"/>
                </a:solidFill>
              </a:rPr>
              <a:t>GROSS HEAD   :        1748 M</a:t>
            </a:r>
          </a:p>
          <a:p>
            <a:r>
              <a:rPr lang="en-US" sz="2800" b="1" dirty="0" smtClean="0">
                <a:solidFill>
                  <a:srgbClr val="0070C0"/>
                </a:solidFill>
              </a:rPr>
              <a:t>NET HEAD        :        1625 M</a:t>
            </a:r>
          </a:p>
          <a:p>
            <a:r>
              <a:rPr lang="en-US" sz="2800" b="1" dirty="0" smtClean="0">
                <a:solidFill>
                  <a:srgbClr val="0070C0"/>
                </a:solidFill>
              </a:rPr>
              <a:t>JET VELOCITY  :        177 M/S</a:t>
            </a:r>
          </a:p>
          <a:p>
            <a:r>
              <a:rPr lang="en-US" sz="2800" b="1" dirty="0" smtClean="0">
                <a:solidFill>
                  <a:srgbClr val="0070C0"/>
                </a:solidFill>
              </a:rPr>
              <a:t>POWER            :        18.6 MW</a:t>
            </a:r>
          </a:p>
          <a:p>
            <a:r>
              <a:rPr lang="en-US" sz="2800" b="1" dirty="0" smtClean="0">
                <a:solidFill>
                  <a:srgbClr val="0070C0"/>
                </a:solidFill>
              </a:rPr>
              <a:t>SPEED                :       500</a:t>
            </a:r>
          </a:p>
          <a:p>
            <a:r>
              <a:rPr lang="en-US" sz="2800" b="1" dirty="0" smtClean="0">
                <a:solidFill>
                  <a:srgbClr val="0070C0"/>
                </a:solidFill>
              </a:rPr>
              <a:t>JET DIAMETER :       94.2 MM</a:t>
            </a:r>
          </a:p>
          <a:p>
            <a:r>
              <a:rPr lang="en-US" sz="2800" b="1" dirty="0" smtClean="0">
                <a:solidFill>
                  <a:srgbClr val="0070C0"/>
                </a:solidFill>
              </a:rPr>
              <a:t>PITCH DIAMETER</a:t>
            </a:r>
          </a:p>
          <a:p>
            <a:r>
              <a:rPr lang="en-US" sz="2800" b="1" dirty="0" smtClean="0">
                <a:solidFill>
                  <a:srgbClr val="0070C0"/>
                </a:solidFill>
              </a:rPr>
              <a:t>  OF THE WHEEL  :   3.319M</a:t>
            </a:r>
            <a:endParaRPr lang="en-US" sz="2800" b="1" dirty="0">
              <a:solidFill>
                <a:srgbClr val="0070C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2130</Words>
  <Application>Microsoft Office PowerPoint</Application>
  <PresentationFormat>On-screen Show (4:3)</PresentationFormat>
  <Paragraphs>318</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sma</dc:creator>
  <cp:lastModifiedBy>sma</cp:lastModifiedBy>
  <cp:revision>71</cp:revision>
  <dcterms:created xsi:type="dcterms:W3CDTF">2006-08-16T00:00:00Z</dcterms:created>
  <dcterms:modified xsi:type="dcterms:W3CDTF">2019-08-02T08:53:09Z</dcterms:modified>
</cp:coreProperties>
</file>