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7" r:id="rId2"/>
    <p:sldId id="256" r:id="rId3"/>
    <p:sldId id="378" r:id="rId4"/>
    <p:sldId id="276" r:id="rId5"/>
    <p:sldId id="284" r:id="rId6"/>
    <p:sldId id="283" r:id="rId7"/>
    <p:sldId id="258" r:id="rId8"/>
    <p:sldId id="277" r:id="rId9"/>
    <p:sldId id="278" r:id="rId10"/>
    <p:sldId id="259" r:id="rId11"/>
    <p:sldId id="260" r:id="rId12"/>
    <p:sldId id="261" r:id="rId13"/>
    <p:sldId id="285" r:id="rId14"/>
    <p:sldId id="263" r:id="rId15"/>
    <p:sldId id="264" r:id="rId16"/>
    <p:sldId id="265" r:id="rId17"/>
    <p:sldId id="262" r:id="rId18"/>
    <p:sldId id="266" r:id="rId19"/>
    <p:sldId id="286" r:id="rId20"/>
    <p:sldId id="287" r:id="rId21"/>
    <p:sldId id="280" r:id="rId22"/>
    <p:sldId id="288" r:id="rId23"/>
    <p:sldId id="289" r:id="rId24"/>
    <p:sldId id="386" r:id="rId25"/>
    <p:sldId id="290" r:id="rId26"/>
    <p:sldId id="291" r:id="rId27"/>
    <p:sldId id="292" r:id="rId28"/>
    <p:sldId id="363" r:id="rId29"/>
    <p:sldId id="364" r:id="rId30"/>
    <p:sldId id="267" r:id="rId31"/>
    <p:sldId id="358" r:id="rId32"/>
    <p:sldId id="279" r:id="rId33"/>
    <p:sldId id="268" r:id="rId34"/>
    <p:sldId id="269" r:id="rId35"/>
    <p:sldId id="281" r:id="rId36"/>
    <p:sldId id="357" r:id="rId37"/>
    <p:sldId id="359" r:id="rId38"/>
    <p:sldId id="282" r:id="rId39"/>
    <p:sldId id="361" r:id="rId40"/>
    <p:sldId id="362" r:id="rId41"/>
    <p:sldId id="270" r:id="rId42"/>
    <p:sldId id="360" r:id="rId43"/>
    <p:sldId id="271" r:id="rId44"/>
    <p:sldId id="365" r:id="rId45"/>
    <p:sldId id="272" r:id="rId46"/>
    <p:sldId id="366" r:id="rId47"/>
    <p:sldId id="367" r:id="rId48"/>
    <p:sldId id="368" r:id="rId49"/>
    <p:sldId id="369" r:id="rId50"/>
    <p:sldId id="273" r:id="rId51"/>
    <p:sldId id="316" r:id="rId52"/>
    <p:sldId id="317" r:id="rId53"/>
    <p:sldId id="318" r:id="rId54"/>
    <p:sldId id="319" r:id="rId55"/>
    <p:sldId id="320" r:id="rId56"/>
    <p:sldId id="293" r:id="rId57"/>
    <p:sldId id="314" r:id="rId58"/>
    <p:sldId id="315" r:id="rId59"/>
    <p:sldId id="379" r:id="rId60"/>
    <p:sldId id="294" r:id="rId61"/>
    <p:sldId id="295" r:id="rId62"/>
    <p:sldId id="296" r:id="rId63"/>
    <p:sldId id="348" r:id="rId64"/>
    <p:sldId id="297" r:id="rId65"/>
    <p:sldId id="298" r:id="rId66"/>
    <p:sldId id="299" r:id="rId67"/>
    <p:sldId id="300" r:id="rId68"/>
    <p:sldId id="301" r:id="rId69"/>
    <p:sldId id="302" r:id="rId70"/>
    <p:sldId id="303" r:id="rId71"/>
    <p:sldId id="313" r:id="rId72"/>
    <p:sldId id="304" r:id="rId73"/>
    <p:sldId id="305" r:id="rId74"/>
    <p:sldId id="306" r:id="rId75"/>
    <p:sldId id="307" r:id="rId76"/>
    <p:sldId id="308" r:id="rId77"/>
    <p:sldId id="309" r:id="rId78"/>
    <p:sldId id="310" r:id="rId79"/>
    <p:sldId id="380" r:id="rId80"/>
    <p:sldId id="321" r:id="rId81"/>
    <p:sldId id="327" r:id="rId82"/>
    <p:sldId id="326" r:id="rId83"/>
    <p:sldId id="328" r:id="rId84"/>
    <p:sldId id="311" r:id="rId85"/>
    <p:sldId id="322" r:id="rId86"/>
    <p:sldId id="323" r:id="rId87"/>
    <p:sldId id="324" r:id="rId88"/>
    <p:sldId id="325" r:id="rId89"/>
    <p:sldId id="312" r:id="rId90"/>
    <p:sldId id="274" r:id="rId91"/>
    <p:sldId id="329" r:id="rId92"/>
    <p:sldId id="330" r:id="rId93"/>
    <p:sldId id="355" r:id="rId94"/>
    <p:sldId id="370" r:id="rId95"/>
    <p:sldId id="356" r:id="rId96"/>
    <p:sldId id="371" r:id="rId97"/>
    <p:sldId id="381" r:id="rId98"/>
    <p:sldId id="351" r:id="rId99"/>
    <p:sldId id="331" r:id="rId100"/>
    <p:sldId id="332" r:id="rId101"/>
    <p:sldId id="333" r:id="rId102"/>
    <p:sldId id="352" r:id="rId103"/>
    <p:sldId id="372" r:id="rId104"/>
    <p:sldId id="353" r:id="rId105"/>
    <p:sldId id="373" r:id="rId106"/>
    <p:sldId id="334" r:id="rId107"/>
    <p:sldId id="335" r:id="rId108"/>
    <p:sldId id="374" r:id="rId109"/>
    <p:sldId id="375" r:id="rId110"/>
    <p:sldId id="376" r:id="rId111"/>
    <p:sldId id="354" r:id="rId112"/>
    <p:sldId id="377" r:id="rId113"/>
    <p:sldId id="383" r:id="rId114"/>
    <p:sldId id="384" r:id="rId115"/>
    <p:sldId id="385" r:id="rId116"/>
    <p:sldId id="349" r:id="rId117"/>
    <p:sldId id="382" r:id="rId118"/>
    <p:sldId id="275" r:id="rId119"/>
    <p:sldId id="336" r:id="rId120"/>
    <p:sldId id="337" r:id="rId121"/>
    <p:sldId id="350" r:id="rId122"/>
    <p:sldId id="338" r:id="rId123"/>
    <p:sldId id="339" r:id="rId124"/>
    <p:sldId id="340" r:id="rId125"/>
    <p:sldId id="341" r:id="rId126"/>
    <p:sldId id="342" r:id="rId127"/>
    <p:sldId id="343" r:id="rId128"/>
    <p:sldId id="344" r:id="rId129"/>
    <p:sldId id="346"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F02"/>
    <a:srgbClr val="0000FF"/>
    <a:srgbClr val="AE1290"/>
    <a:srgbClr val="6600CC"/>
    <a:srgbClr val="3366FF"/>
    <a:srgbClr val="24E244"/>
    <a:srgbClr val="7B07A9"/>
    <a:srgbClr val="1F3D91"/>
    <a:srgbClr val="3D2C8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45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7A1C7-D2E3-42AA-8FEC-B439F63A70C0}" type="datetimeFigureOut">
              <a:rPr lang="en-US" smtClean="0"/>
              <a:pPr/>
              <a:t>24-Dec-13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D8B37-9B5C-4344-9815-1ADDE66550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FD8B37-9B5C-4344-9815-1ADDE66550A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FD8B37-9B5C-4344-9815-1ADDE66550AB}" type="slidenum">
              <a:rPr lang="en-US" smtClean="0"/>
              <a:pPr/>
              <a:t>118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344FA-1633-4BC3-B97D-83B2048CA651}" type="datetime1">
              <a:rPr lang="en-US" smtClean="0"/>
              <a:pPr/>
              <a:t>24-Dec-13</a:t>
            </a:fld>
            <a:endParaRPr lang="en-US"/>
          </a:p>
        </p:txBody>
      </p:sp>
      <p:sp>
        <p:nvSpPr>
          <p:cNvPr id="5" name="Footer Placeholder 4"/>
          <p:cNvSpPr>
            <a:spLocks noGrp="1"/>
          </p:cNvSpPr>
          <p:nvPr>
            <p:ph type="ftr" sz="quarter" idx="11"/>
          </p:nvPr>
        </p:nvSpPr>
        <p:spPr/>
        <p:txBody>
          <a:bodyPr/>
          <a:lstStyle/>
          <a:p>
            <a:r>
              <a:rPr lang="en-US" smtClean="0"/>
              <a:t>IFP/PNEUMATIC COMPONENTS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5AFD3-5EEF-4FAC-B01B-806D300CA525}" type="datetime1">
              <a:rPr lang="en-US" smtClean="0"/>
              <a:pPr/>
              <a:t>24-Dec-13</a:t>
            </a:fld>
            <a:endParaRPr lang="en-US"/>
          </a:p>
        </p:txBody>
      </p:sp>
      <p:sp>
        <p:nvSpPr>
          <p:cNvPr id="5" name="Footer Placeholder 4"/>
          <p:cNvSpPr>
            <a:spLocks noGrp="1"/>
          </p:cNvSpPr>
          <p:nvPr>
            <p:ph type="ftr" sz="quarter" idx="11"/>
          </p:nvPr>
        </p:nvSpPr>
        <p:spPr/>
        <p:txBody>
          <a:bodyPr/>
          <a:lstStyle/>
          <a:p>
            <a:r>
              <a:rPr lang="en-US" smtClean="0"/>
              <a:t>IFP/PNEUMATIC COMPONENTS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521C3-069C-4720-AD6C-F8EABF8421FA}" type="datetime1">
              <a:rPr lang="en-US" smtClean="0"/>
              <a:pPr/>
              <a:t>24-Dec-13</a:t>
            </a:fld>
            <a:endParaRPr lang="en-US"/>
          </a:p>
        </p:txBody>
      </p:sp>
      <p:sp>
        <p:nvSpPr>
          <p:cNvPr id="5" name="Footer Placeholder 4"/>
          <p:cNvSpPr>
            <a:spLocks noGrp="1"/>
          </p:cNvSpPr>
          <p:nvPr>
            <p:ph type="ftr" sz="quarter" idx="11"/>
          </p:nvPr>
        </p:nvSpPr>
        <p:spPr/>
        <p:txBody>
          <a:bodyPr/>
          <a:lstStyle/>
          <a:p>
            <a:r>
              <a:rPr lang="en-US" smtClean="0"/>
              <a:t>IFP/PNEUMATIC COMPONENTS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67157-39ED-40B5-842B-1B238395FE95}" type="datetime1">
              <a:rPr lang="en-US" smtClean="0"/>
              <a:pPr/>
              <a:t>24-Dec-13</a:t>
            </a:fld>
            <a:endParaRPr lang="en-US"/>
          </a:p>
        </p:txBody>
      </p:sp>
      <p:sp>
        <p:nvSpPr>
          <p:cNvPr id="5" name="Footer Placeholder 4"/>
          <p:cNvSpPr>
            <a:spLocks noGrp="1"/>
          </p:cNvSpPr>
          <p:nvPr>
            <p:ph type="ftr" sz="quarter" idx="11"/>
          </p:nvPr>
        </p:nvSpPr>
        <p:spPr/>
        <p:txBody>
          <a:bodyPr/>
          <a:lstStyle/>
          <a:p>
            <a:r>
              <a:rPr lang="en-US" smtClean="0"/>
              <a:t>IFP/PNEUMATIC COMPONENTS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CE2CA7-4BB1-40AC-A65F-2A1C4BA7BDFF}" type="datetime1">
              <a:rPr lang="en-US" smtClean="0"/>
              <a:pPr/>
              <a:t>24-Dec-13</a:t>
            </a:fld>
            <a:endParaRPr lang="en-US"/>
          </a:p>
        </p:txBody>
      </p:sp>
      <p:sp>
        <p:nvSpPr>
          <p:cNvPr id="5" name="Footer Placeholder 4"/>
          <p:cNvSpPr>
            <a:spLocks noGrp="1"/>
          </p:cNvSpPr>
          <p:nvPr>
            <p:ph type="ftr" sz="quarter" idx="11"/>
          </p:nvPr>
        </p:nvSpPr>
        <p:spPr/>
        <p:txBody>
          <a:bodyPr/>
          <a:lstStyle/>
          <a:p>
            <a:r>
              <a:rPr lang="en-US" smtClean="0"/>
              <a:t>IFP/PNEUMATIC COMPONENTS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4EDE1-1D49-4554-8BA4-AA4A251EF598}" type="datetime1">
              <a:rPr lang="en-US" smtClean="0"/>
              <a:pPr/>
              <a:t>24-Dec-13</a:t>
            </a:fld>
            <a:endParaRPr lang="en-US"/>
          </a:p>
        </p:txBody>
      </p:sp>
      <p:sp>
        <p:nvSpPr>
          <p:cNvPr id="6" name="Footer Placeholder 5"/>
          <p:cNvSpPr>
            <a:spLocks noGrp="1"/>
          </p:cNvSpPr>
          <p:nvPr>
            <p:ph type="ftr" sz="quarter" idx="11"/>
          </p:nvPr>
        </p:nvSpPr>
        <p:spPr/>
        <p:txBody>
          <a:bodyPr/>
          <a:lstStyle/>
          <a:p>
            <a:r>
              <a:rPr lang="en-US" smtClean="0"/>
              <a:t>IFP/PNEUMATIC COMPONENTS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7EF915-CE45-4E36-85D9-C51DF1ADFD8B}" type="datetime1">
              <a:rPr lang="en-US" smtClean="0"/>
              <a:pPr/>
              <a:t>24-Dec-13</a:t>
            </a:fld>
            <a:endParaRPr lang="en-US"/>
          </a:p>
        </p:txBody>
      </p:sp>
      <p:sp>
        <p:nvSpPr>
          <p:cNvPr id="8" name="Footer Placeholder 7"/>
          <p:cNvSpPr>
            <a:spLocks noGrp="1"/>
          </p:cNvSpPr>
          <p:nvPr>
            <p:ph type="ftr" sz="quarter" idx="11"/>
          </p:nvPr>
        </p:nvSpPr>
        <p:spPr/>
        <p:txBody>
          <a:bodyPr/>
          <a:lstStyle/>
          <a:p>
            <a:r>
              <a:rPr lang="en-US" smtClean="0"/>
              <a:t>IFP/PNEUMATIC COMPONENTS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AF405-4933-4BCD-88EC-844D53C2B24E}" type="datetime1">
              <a:rPr lang="en-US" smtClean="0"/>
              <a:pPr/>
              <a:t>24-Dec-13</a:t>
            </a:fld>
            <a:endParaRPr lang="en-US"/>
          </a:p>
        </p:txBody>
      </p:sp>
      <p:sp>
        <p:nvSpPr>
          <p:cNvPr id="4" name="Footer Placeholder 3"/>
          <p:cNvSpPr>
            <a:spLocks noGrp="1"/>
          </p:cNvSpPr>
          <p:nvPr>
            <p:ph type="ftr" sz="quarter" idx="11"/>
          </p:nvPr>
        </p:nvSpPr>
        <p:spPr/>
        <p:txBody>
          <a:bodyPr/>
          <a:lstStyle/>
          <a:p>
            <a:r>
              <a:rPr lang="en-US" smtClean="0"/>
              <a:t>IFP/PNEUMATIC COMPONENTS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1741C-881E-45D4-B220-6094B68D3F95}" type="datetime1">
              <a:rPr lang="en-US" smtClean="0"/>
              <a:pPr/>
              <a:t>24-Dec-13</a:t>
            </a:fld>
            <a:endParaRPr lang="en-US"/>
          </a:p>
        </p:txBody>
      </p:sp>
      <p:sp>
        <p:nvSpPr>
          <p:cNvPr id="3" name="Footer Placeholder 2"/>
          <p:cNvSpPr>
            <a:spLocks noGrp="1"/>
          </p:cNvSpPr>
          <p:nvPr>
            <p:ph type="ftr" sz="quarter" idx="11"/>
          </p:nvPr>
        </p:nvSpPr>
        <p:spPr/>
        <p:txBody>
          <a:bodyPr/>
          <a:lstStyle/>
          <a:p>
            <a:r>
              <a:rPr lang="en-US" smtClean="0"/>
              <a:t>IFP/PNEUMATIC COMPONENTS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CF6330-6B39-437F-8085-1322BE244481}" type="datetime1">
              <a:rPr lang="en-US" smtClean="0"/>
              <a:pPr/>
              <a:t>24-Dec-13</a:t>
            </a:fld>
            <a:endParaRPr lang="en-US"/>
          </a:p>
        </p:txBody>
      </p:sp>
      <p:sp>
        <p:nvSpPr>
          <p:cNvPr id="6" name="Footer Placeholder 5"/>
          <p:cNvSpPr>
            <a:spLocks noGrp="1"/>
          </p:cNvSpPr>
          <p:nvPr>
            <p:ph type="ftr" sz="quarter" idx="11"/>
          </p:nvPr>
        </p:nvSpPr>
        <p:spPr/>
        <p:txBody>
          <a:bodyPr/>
          <a:lstStyle/>
          <a:p>
            <a:r>
              <a:rPr lang="en-US" smtClean="0"/>
              <a:t>IFP/PNEUMATIC COMPONENTS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15BD5-3765-4615-82AF-B9E1AB7CC2FF}" type="datetime1">
              <a:rPr lang="en-US" smtClean="0"/>
              <a:pPr/>
              <a:t>24-Dec-13</a:t>
            </a:fld>
            <a:endParaRPr lang="en-US"/>
          </a:p>
        </p:txBody>
      </p:sp>
      <p:sp>
        <p:nvSpPr>
          <p:cNvPr id="6" name="Footer Placeholder 5"/>
          <p:cNvSpPr>
            <a:spLocks noGrp="1"/>
          </p:cNvSpPr>
          <p:nvPr>
            <p:ph type="ftr" sz="quarter" idx="11"/>
          </p:nvPr>
        </p:nvSpPr>
        <p:spPr/>
        <p:txBody>
          <a:bodyPr/>
          <a:lstStyle/>
          <a:p>
            <a:r>
              <a:rPr lang="en-US" smtClean="0"/>
              <a:t>IFP/PNEUMATIC COMPONENTS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2F9C9-A381-4506-BF66-176C3FD8FBA3}" type="datetime1">
              <a:rPr lang="en-US" smtClean="0"/>
              <a:pPr/>
              <a:t>24-Dec-13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IFP/PNEUMATIC COMPONENTS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8" Type="http://schemas.openxmlformats.org/officeDocument/2006/relationships/hyperlink" Target="http://en.wikipedia.org/wiki/Cold_working" TargetMode="External"/><Relationship Id="rId3" Type="http://schemas.openxmlformats.org/officeDocument/2006/relationships/hyperlink" Target="http://www.google.co.in/imgres?q=FLARE+FITTING&amp;hl=en&amp;sa=X&amp;biw=1280&amp;bih=587&amp;tbm=isch&amp;prmd=imvns&amp;tbnid=K43XT8pvKwMcrM:&amp;imgrefurl=http://www.plumbingsupply.com/flarefittings.html&amp;docid=cLF4mTAO9E_NaM&amp;imgurl=http://www.plumbingsupply.com/images/flare-fitting-flarexflare90.jpg&amp;w=200&amp;h=200&amp;ei=3xIdT8WMD4bprQeLyZHiDQ&amp;zoom=1" TargetMode="External"/><Relationship Id="rId7" Type="http://schemas.openxmlformats.org/officeDocument/2006/relationships/hyperlink" Target="http://en.wikipedia.org/wiki/Flare_fitt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en.wikipedia.org/wiki/Forging" TargetMode="External"/><Relationship Id="rId5" Type="http://schemas.openxmlformats.org/officeDocument/2006/relationships/hyperlink" Target="http://en.wikipedia.org/wiki/Compression_fitting" TargetMode="External"/><Relationship Id="rId10" Type="http://schemas.openxmlformats.org/officeDocument/2006/relationships/image" Target="../media/image63.jpeg"/><Relationship Id="rId4" Type="http://schemas.openxmlformats.org/officeDocument/2006/relationships/image" Target="../media/image65.jpeg"/><Relationship Id="rId9"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google.co.in/imgres?q=FLARE+FITTING&amp;hl=en&amp;sa=X&amp;biw=1280&amp;bih=587&amp;tbm=isch&amp;prmd=imvns&amp;tbnid=ZzOFS8zOo4uMPM:&amp;imgrefurl=http://www.hydraulicspneumatics.com/200/Issue/Article/False/43095/Issue&amp;docid=OyYIk2caWwcOqM&amp;imgurl=http://www.hydraulicspneumatics.com/Content/Site200/Articles/11_01_2006/43095Right3jpg_00000019380.jpg&amp;w=294&amp;h=198&amp;ei=3xIdT8WMD4bprQeLyZHiDQ&amp;zoom=1" TargetMode="Externa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hyperlink" Target="http://www.google.co.in/imgres?q=FLARE+FITTING&amp;hl=en&amp;sa=X&amp;biw=1280&amp;bih=587&amp;tbm=isch&amp;prmd=imvns&amp;tbnid=kPukBQj9i2y2bM:&amp;imgrefurl=http://www.motioncontrol.co.za/article.aspx?pklarticleid=3856&amp;docid=HmKMDSqIijwz2M&amp;imgurl=http://www.motioncontrol.co.za/articles/Motion%20Control%20in%20SA/16mc374c.gif&amp;w=155&amp;h=100&amp;ei=3xIdT8WMD4bprQeLyZHiDQ&amp;zoom=1" TargetMode="External"/><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4" Type="http://schemas.openxmlformats.org/officeDocument/2006/relationships/image" Target="../media/image68.jpeg"/></Relationships>
</file>

<file path=ppt/slides/_rels/slide121.xml.rels><?xml version="1.0" encoding="UTF-8" standalone="yes"?>
<Relationships xmlns="http://schemas.openxmlformats.org/package/2006/relationships"><Relationship Id="rId3"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22.xml.rels><?xml version="1.0" encoding="UTF-8" standalone="yes"?>
<Relationships xmlns="http://schemas.openxmlformats.org/package/2006/relationships"><Relationship Id="rId3"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23.xml.rels><?xml version="1.0" encoding="UTF-8" standalone="yes"?>
<Relationships xmlns="http://schemas.openxmlformats.org/package/2006/relationships"><Relationship Id="rId8" Type="http://schemas.openxmlformats.org/officeDocument/2006/relationships/hyperlink" Target="http://www.google.co.in/imgres?q=FLARE+FITTING&amp;hl=en&amp;sa=X&amp;biw=1280&amp;bih=587&amp;tbm=isch&amp;prmd=imvns&amp;tbnid=XHYpT9z8fJrUXM:&amp;imgrefurl=http://www.mercstuff.com/trimmanifolds.htm&amp;docid=P_M747Zln8UssM&amp;imgurl=http://www.mercstuff.com/images/trimconnector3.jpg&amp;w=456&amp;h=279&amp;ei=3xIdT8WMD4bprQeLyZHiDQ&amp;zoom=1" TargetMode="External"/><Relationship Id="rId13" Type="http://schemas.openxmlformats.org/officeDocument/2006/relationships/image" Target="../media/image63.jpeg"/><Relationship Id="rId3" Type="http://schemas.openxmlformats.org/officeDocument/2006/relationships/image" Target="../media/image71.jpeg"/><Relationship Id="rId7" Type="http://schemas.openxmlformats.org/officeDocument/2006/relationships/image" Target="../media/image73.jpeg"/><Relationship Id="rId12"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2" Type="http://schemas.openxmlformats.org/officeDocument/2006/relationships/hyperlink" Target="http://www.google.co.in/imgres?q=FLARE+FITTING&amp;hl=en&amp;sa=X&amp;biw=1280&amp;bih=587&amp;tbm=isch&amp;prmd=imvns&amp;tbnid=MwRdJx_vCLR4eM:&amp;imgrefurl=http://www.buyautotruckaccessories.com/product.cfm/cf-bin/pn.derale-radiator-adapter-kits/&amp;docid=fKcemNtykdMpnM&amp;imgurl=http://images.buyautotruckaccessories.com/products/apps/app_DE_13030.jpg&amp;w=432&amp;h=288&amp;ei=3xIdT8WMD4bprQeLyZHiDQ&amp;zoom=1" TargetMode="External"/><Relationship Id="rId1" Type="http://schemas.openxmlformats.org/officeDocument/2006/relationships/slideLayout" Target="../slideLayouts/slideLayout7.xml"/><Relationship Id="rId6" Type="http://schemas.openxmlformats.org/officeDocument/2006/relationships/hyperlink" Target="http://www.google.co.in/imgres?q=FLARE+FITTING&amp;hl=en&amp;sa=X&amp;biw=1280&amp;bih=587&amp;tbm=isch&amp;prmd=imvns&amp;tbnid=24Aus6arOANqmM:&amp;imgrefurl=http://www.acpartsguys.com/hose_fittings__ports&amp;docid=S59eGnEp6lCP_M&amp;imgurl=http://acpartsguys.com/yahoo_site_admin/assets/images/FLARE_FITTINGS1.33833736.jpg&amp;w=401&amp;h=299&amp;ei=3xIdT8WMD4bprQeLyZHiDQ&amp;zoom=1" TargetMode="External"/><Relationship Id="rId11" Type="http://schemas.openxmlformats.org/officeDocument/2006/relationships/image" Target="../media/image75.jpeg"/><Relationship Id="rId5" Type="http://schemas.openxmlformats.org/officeDocument/2006/relationships/image" Target="../media/image72.jpeg"/><Relationship Id="rId10" Type="http://schemas.openxmlformats.org/officeDocument/2006/relationships/hyperlink" Target="http://www.google.co.in/imgres?q=FLARE+FITTING&amp;hl=en&amp;sa=X&amp;biw=1280&amp;bih=587&amp;tbm=isch&amp;prmd=imvns&amp;tbnid=QF3tTNGhXdggaM:&amp;imgrefurl=http://www.mathershydraulics.com.au/mathers/Default.aspx?tabid=54&amp;docid=NIFchnBk107OLM&amp;imgurl=http://www.mathershydraulics.com.au/mathers/Portals/0/flaretite_jic_example.jpg&amp;w=1181&amp;h=827&amp;ei=3xIdT8WMD4bprQeLyZHiDQ&amp;zoom=1" TargetMode="External"/><Relationship Id="rId4" Type="http://schemas.openxmlformats.org/officeDocument/2006/relationships/hyperlink" Target="http://www.google.co.in/imgres?q=FLARE+FITTING&amp;hl=en&amp;sa=X&amp;biw=1280&amp;bih=587&amp;tbm=isch&amp;prmd=imvns&amp;tbnid=7U972lePfmO-eM:&amp;imgrefurl=http://www.made-from-india.com/showroom/anant-vijay/gallery.html&amp;docid=xPr_h5EnQjnpYM&amp;imgurl=http://www.made-from-india.com/gallery/b963fb23dba9908d7b66a6e11723da68.jpg&amp;w=250&amp;h=179&amp;ei=3xIdT8WMD4bprQeLyZHiDQ&amp;zoom=1" TargetMode="External"/><Relationship Id="rId9" Type="http://schemas.openxmlformats.org/officeDocument/2006/relationships/image" Target="../media/image74.jpeg"/></Relationships>
</file>

<file path=ppt/slides/_rels/slide124.xml.rels><?xml version="1.0" encoding="UTF-8" standalone="yes"?>
<Relationships xmlns="http://schemas.openxmlformats.org/package/2006/relationships"><Relationship Id="rId8" Type="http://schemas.openxmlformats.org/officeDocument/2006/relationships/hyperlink" Target="http://www.google.co.in/imgres?q=FLARE+FITTING&amp;hl=en&amp;sa=X&amp;biw=1280&amp;bih=587&amp;tbm=isch&amp;prmd=imvns&amp;tbnid=Wx37bW_0B8DJRM:&amp;imgrefurl=http://www.propanewest.ca/BBQ_Hoses.htm&amp;docid=NWOE9ZKx1Nj2_M&amp;imgurl=http://www.propanewest.ca/QCC_Reg_and_Hose_Assbly.jpg&amp;w=371&amp;h=327&amp;ei=3xIdT8WMD4bprQeLyZHiDQ&amp;zoom=1" TargetMode="External"/><Relationship Id="rId3" Type="http://schemas.openxmlformats.org/officeDocument/2006/relationships/image" Target="../media/image76.jpeg"/><Relationship Id="rId7" Type="http://schemas.openxmlformats.org/officeDocument/2006/relationships/image" Target="../media/image78.jpeg"/><Relationship Id="rId2" Type="http://schemas.openxmlformats.org/officeDocument/2006/relationships/hyperlink" Target="http://www.google.co.in/imgres?q=FLARE+FITTING&amp;hl=en&amp;sa=X&amp;biw=1280&amp;bih=587&amp;tbm=isch&amp;prmd=imvns&amp;tbnid=MuB8bqzeO9DYgM:&amp;imgrefurl=http://www.atpturbo.com/mm5/merchant.mvc?Screen=PROD&amp;Product_Code=ATP-FTG-041&amp;Category_Code=ATP-FTG2&amp;docid=he3mPWbmrsqq_M&amp;imgurl=http://www.atpturbo.com/mm5/graphics/00000001/Catalog%20Images/Fittings/ATP-FTG-041_450-1.jpg&amp;w=450&amp;h=450&amp;ei=3xIdT8WMD4bprQeLyZHiDQ&amp;zoom=1" TargetMode="External"/><Relationship Id="rId1" Type="http://schemas.openxmlformats.org/officeDocument/2006/relationships/slideLayout" Target="../slideLayouts/slideLayout7.xml"/><Relationship Id="rId6" Type="http://schemas.openxmlformats.org/officeDocument/2006/relationships/hyperlink" Target="http://www.google.co.in/imgres?q=FLARE+FITTING&amp;hl=en&amp;sa=X&amp;biw=1280&amp;bih=587&amp;tbm=isch&amp;prmd=imvns&amp;tbnid=S6oLE_upx2V9dM:&amp;imgrefurl=http://best-b2b.com/Sub-cat/896/905/industry-tooling-services_5.html&amp;docid=dqfe_jmnAm6SkM&amp;imgurl=http://best-b2b.com/userimg/896/905-1/flare-fittings-855.jpg&amp;w=360&amp;h=360&amp;ei=3xIdT8WMD4bprQeLyZHiDQ&amp;zoom=1" TargetMode="External"/><Relationship Id="rId11" Type="http://schemas.openxmlformats.org/officeDocument/2006/relationships/image" Target="../media/image63.jpeg"/><Relationship Id="rId5" Type="http://schemas.openxmlformats.org/officeDocument/2006/relationships/image" Target="../media/image77.jpeg"/><Relationship Id="rId10"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4" Type="http://schemas.openxmlformats.org/officeDocument/2006/relationships/hyperlink" Target="http://www.google.co.in/imgres?q=FLARE+FITTING&amp;hl=en&amp;sa=X&amp;biw=1280&amp;bih=587&amp;tbm=isch&amp;prmd=imvns&amp;tbnid=OpRR_idvFOhZ7M:&amp;imgrefurl=http://www.fastenal.com/web/products/detail.ex?sku=69631&amp;ucst=t&amp;docid=DdiMANl0s3Tq2M&amp;imgurl=http://img4.fastenal.com/productimages/440262-131280.jpg&amp;w=300&amp;h=300&amp;ei=3xIdT8WMD4bprQeLyZHiDQ&amp;zoom=1" TargetMode="External"/><Relationship Id="rId9" Type="http://schemas.openxmlformats.org/officeDocument/2006/relationships/image" Target="../media/image79.jpeg"/></Relationships>
</file>

<file path=ppt/slides/_rels/slide125.xml.rels><?xml version="1.0" encoding="UTF-8" standalone="yes"?>
<Relationships xmlns="http://schemas.openxmlformats.org/package/2006/relationships"><Relationship Id="rId8" Type="http://schemas.openxmlformats.org/officeDocument/2006/relationships/hyperlink" Target="http://www.google.co.in/imgres?q=FLARE+FITTING&amp;hl=en&amp;sa=X&amp;biw=1280&amp;bih=587&amp;tbm=isch&amp;prmd=imvns&amp;tbnid=hovjJB9Qxhm95M:&amp;imgrefurl=http://www.holley.com/26-27.asp&amp;docid=9lElPiP9lU9k3M&amp;imgurl=http://www.holley.com/data/products/pictures/large26-27v2.jpg&amp;w=1066&amp;h=773&amp;ei=3xIdT8WMD4bprQeLyZHiDQ&amp;zoom=1" TargetMode="External"/><Relationship Id="rId3" Type="http://schemas.openxmlformats.org/officeDocument/2006/relationships/image" Target="../media/image63.jpeg"/><Relationship Id="rId7" Type="http://schemas.openxmlformats.org/officeDocument/2006/relationships/image" Target="../media/image81.jpeg"/><Relationship Id="rId2"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1" Type="http://schemas.openxmlformats.org/officeDocument/2006/relationships/slideLayout" Target="../slideLayouts/slideLayout7.xml"/><Relationship Id="rId6" Type="http://schemas.openxmlformats.org/officeDocument/2006/relationships/hyperlink" Target="http://www.google.co.in/imgres?q=FLARE+FITTING&amp;hl=en&amp;sa=X&amp;biw=1280&amp;bih=587&amp;tbm=isch&amp;prmd=imvns&amp;tbnid=-VzL4zNowpvCTM:&amp;imgrefurl=http://www.ec21.com/product-details/Brass-Elbow-Brass-Flare-Fitting--4071006.html&amp;docid=KZ1-9aOphepwKM&amp;imgurl=http://image.ec21.com/image/grohansa/simg_GC02505881_CA04071006/Brass_Elbow_Brass_Flare_Fitting_Brass_Fitting_Pipe.jpg&amp;w=200&amp;h=125&amp;ei=3xIdT8WMD4bprQeLyZHiDQ&amp;zoom=1" TargetMode="External"/><Relationship Id="rId11" Type="http://schemas.openxmlformats.org/officeDocument/2006/relationships/image" Target="../media/image83.jpeg"/><Relationship Id="rId5" Type="http://schemas.openxmlformats.org/officeDocument/2006/relationships/image" Target="../media/image80.jpeg"/><Relationship Id="rId10" Type="http://schemas.openxmlformats.org/officeDocument/2006/relationships/hyperlink" Target="http://www.google.co.in/imgres?q=FLARE+FITTING&amp;hl=en&amp;sa=X&amp;biw=1280&amp;bih=587&amp;tbm=isch&amp;prmd=imvns&amp;tbnid=E6gZhK-4vh4aiM:&amp;imgrefurl=https://www.altfuel.com/cgi-bin/commerce.cgi?preadd=action&amp;key=4797-4B&amp;docid=LOtZbP8DDYiGDM&amp;imgurl=https://www.altfuel.com/PDGImages/4797-4B.png&amp;w=300&amp;h=300&amp;ei=3xIdT8WMD4bprQeLyZHiDQ&amp;zoom=1" TargetMode="External"/><Relationship Id="rId4" Type="http://schemas.openxmlformats.org/officeDocument/2006/relationships/hyperlink" Target="http://www.google.co.in/imgres?q=FLARE+FITTING&amp;hl=en&amp;sa=X&amp;biw=1280&amp;bih=587&amp;tbm=isch&amp;prmd=imvns&amp;tbnid=0zBKHXXW8fMcCM:&amp;imgrefurl=http://www.chicompany.net/index.php?main_page=index&amp;cPath=285&amp;docid=I2dSiMip-JNA1M&amp;imgurl=http://www.chicompany.net/images/SS_Male_Flare_Hose_Stem.jpg&amp;w=300&amp;h=300&amp;ei=3xIdT8WMD4bprQeLyZHiDQ&amp;zoom=1" TargetMode="External"/><Relationship Id="rId9" Type="http://schemas.openxmlformats.org/officeDocument/2006/relationships/image" Target="../media/image82.jpeg"/></Relationships>
</file>

<file path=ppt/slides/_rels/slide126.xml.rels><?xml version="1.0" encoding="UTF-8" standalone="yes"?>
<Relationships xmlns="http://schemas.openxmlformats.org/package/2006/relationships"><Relationship Id="rId8"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3" Type="http://schemas.openxmlformats.org/officeDocument/2006/relationships/image" Target="../media/image84.jpeg"/><Relationship Id="rId7" Type="http://schemas.openxmlformats.org/officeDocument/2006/relationships/image" Target="../media/image86.jpeg"/><Relationship Id="rId2" Type="http://schemas.openxmlformats.org/officeDocument/2006/relationships/hyperlink" Target="http://www.google.co.in/imgres?q=FLARE+FITTING&amp;hl=en&amp;sa=X&amp;biw=1280&amp;bih=587&amp;tbm=isch&amp;prmd=imvns&amp;tbnid=rpRZ05JokwP3LM:&amp;imgrefurl=http://shop.advanceautoparts.com/1/3/inverted-flare-fittings-90-male-elbow-5-16-1-8-mnpt-qty-5&amp;docid=Vbmg39-Gz2vkiM&amp;imgurl=http://shop.advanceautoparts.com/wcsstore/CVWEB/staticproductimage//N4015C/full/9074791_dor_320493_pri_detl.jpg&amp;w=235&amp;h=235&amp;ei=3xIdT8WMD4bprQeLyZHiDQ&amp;zoom=1" TargetMode="External"/><Relationship Id="rId1" Type="http://schemas.openxmlformats.org/officeDocument/2006/relationships/slideLayout" Target="../slideLayouts/slideLayout7.xml"/><Relationship Id="rId6" Type="http://schemas.openxmlformats.org/officeDocument/2006/relationships/hyperlink" Target="http://www.google.co.in/imgres?q=FLARE+FITTING&amp;hl=en&amp;sa=X&amp;biw=1280&amp;bih=587&amp;tbm=isch&amp;prmd=imvns&amp;tbnid=suoIMKyufbVqwM:&amp;imgrefurl=http://aeromotiveinc.com/products-page/speciality-adapters-fittings/plumbing-kits/15206-a2000-pump-fitting-kit/&amp;docid=BM8_pD-1S6FOfM&amp;imgurl=http://aeromotiveinc.com/wp-content/uploads/wpsc/product_images/15206.jpg&amp;w=500&amp;h=333&amp;ei=3xIdT8WMD4bprQeLyZHiDQ&amp;zoom=1" TargetMode="External"/><Relationship Id="rId5" Type="http://schemas.openxmlformats.org/officeDocument/2006/relationships/image" Target="../media/image85.jpeg"/><Relationship Id="rId4" Type="http://schemas.openxmlformats.org/officeDocument/2006/relationships/hyperlink" Target="http://www.google.co.in/imgres?q=FLARE+FITTING&amp;hl=en&amp;sa=X&amp;biw=1280&amp;bih=587&amp;tbm=isch&amp;prmd=imvns&amp;tbnid=FqpK0snsjjEapM:&amp;imgrefurl=http://www.thecj2apage.com/forums/oil-filter-lines_topic12993.html&amp;docid=pl37-ifz6FGTBM&amp;imgurl=http://www.cj-2a.com/parts/oil_filter/hoses/ends_fittings-1l.jpg&amp;w=800&amp;h=600&amp;ei=3xIdT8WMD4bprQeLyZHiDQ&amp;zoom=1" TargetMode="External"/><Relationship Id="rId9" Type="http://schemas.openxmlformats.org/officeDocument/2006/relationships/image" Target="../media/image63.jpeg"/></Relationships>
</file>

<file path=ppt/slides/_rels/slide127.xml.rels><?xml version="1.0" encoding="UTF-8" standalone="yes"?>
<Relationships xmlns="http://schemas.openxmlformats.org/package/2006/relationships"><Relationship Id="rId3"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28.xml.rels><?xml version="1.0" encoding="UTF-8" standalone="yes"?>
<Relationships xmlns="http://schemas.openxmlformats.org/package/2006/relationships"><Relationship Id="rId3"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in/imgres?q=FLARE+FITTING&amp;hl=en&amp;sa=X&amp;biw=1280&amp;bih=587&amp;tbm=isch&amp;prmd=imvns&amp;tbnid=r9oFizI9xWRcCM:&amp;imgrefurl=http://pontificatingnobody.com/Denton-FillStation/Banks.htm&amp;docid=p2tjT-LDMoIVZM&amp;imgurl=http://pontificatingnobody.com/Denton-FillStation/tube-fittings.jpg&amp;w=1959&amp;h=1279&amp;ei=3xIdT8WMD4bprQeLyZHiDQ&amp;zoom=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righthub.com/guides/electricity.asp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brighthub.com/d1/6/d16d65c934b51144becbc82ec8134f7adbce690a_large.jp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brighthub.com/d5/0/d5006ff714ab76155f342c675f49ec1de34fd977_large.jp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brighthub.com/70/3/703f2f79d75a6304f2d280badf6509c820b80367_large.jp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in/imgres?imgurl=http://aircompressorservicesllc.com/wp-content/uploads/2011/05/Air-Compressor1.jpg&amp;imgrefurl=http://aircompressorservicesllc.com/?p=4&amp;h=530&amp;w=530&amp;sz=150&amp;tbnid=QYG6NkUikaYuMM:&amp;tbnh=86&amp;tbnw=86&amp;prev=/search?q=air+compressor+types&amp;tbm=isch&amp;tbo=u&amp;zoom=1&amp;q=air+compressor+types&amp;docid=TmJfwIsszSpWpM&amp;hl=en&amp;sa=X&amp;ei=kg0dT-T1BML3rQfGzunfDQ&amp;sqi=2&amp;ved=0CIUBEPUBMAg&amp;dur=1466"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hyperlink" Target="http://www.google.co.in/imgres?imgurl=http://cdn.marineinsight.com/wp-content/uploads/2010/11/comp-1.jpg&amp;imgrefurl=http://www.marineinsight.com/tech/auxiliary-machinery/the-basics-of-air-compressor-on-a-ship/&amp;h=334&amp;w=350&amp;sz=21&amp;tbnid=7H_O9mjzm_fQjM:&amp;tbnh=86&amp;tbnw=90&amp;prev=/search?q=air+compressor+types&amp;tbm=isch&amp;tbo=u&amp;zoom=1&amp;q=air+compressor+types&amp;docid=BYaFMNo2N01szM&amp;hl=en&amp;sa=X&amp;ei=kg0dT-T1BML3rQfGzunfDQ&amp;sqi=2&amp;ved=0CIgBEPUBMAk&amp;dur=326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YYTourComp/YYTourComp.exe" TargetMode="External"/><Relationship Id="rId2" Type="http://schemas.openxmlformats.org/officeDocument/2006/relationships/hyperlink" Target="YYClassComp/YYClassComp.exe"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en.wikipedia.org/wiki/Venturi" TargetMode="External"/><Relationship Id="rId2" Type="http://schemas.openxmlformats.org/officeDocument/2006/relationships/hyperlink" Target="http://en.wikipedia.org/wiki/Compressed_air"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n.wikipedia.org/wiki/Cleanroom"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en.wikipedia.org/wiki/File:Compressed_gas_cylinders.mapp_and_oxygen.triddle.jpg"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hyperlink" Target="http://en.wikipedia.org/wiki/Flowmeter" TargetMode="External"/><Relationship Id="rId2" Type="http://schemas.openxmlformats.org/officeDocument/2006/relationships/hyperlink" Target="http://en.wikipedia.org/wiki/Valve"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en.wikipedia.org/wiki/Mass_Flow_Controller" TargetMode="External"/><Relationship Id="rId4" Type="http://schemas.openxmlformats.org/officeDocument/2006/relationships/hyperlink" Target="http://en.wikipedia.org/wiki/Rotomete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en.wikipedia.org/wiki/File:Single-stage-regulator.svg"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en.wikipedia.org/wiki/File:Two-stage-regulator.svg"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Butterfly_valve" TargetMode="External"/><Relationship Id="rId2" Type="http://schemas.openxmlformats.org/officeDocument/2006/relationships/hyperlink" Target="http://en.wikipedia.org/wiki/Globe_valve"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en.wikipedia.org/wiki/Diaphragm_(mechanical_device)" TargetMode="External"/><Relationship Id="rId4" Type="http://schemas.openxmlformats.org/officeDocument/2006/relationships/hyperlink" Target="http://en.wikipedia.org/wiki/Poppet_valve"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in/imgres?q=pressure+relief+valve&amp;hl=en&amp;sa=X&amp;biw=1024&amp;bih=626&amp;tbm=isch&amp;prmd=imvns&amp;tbnid=_aNpLHqhriZBCM:&amp;imgrefurl=http://home.kpn.nl/RBrink1955/drkdb_e.htm&amp;docid=jhxUPzHstMBeDM&amp;imgurl=http://home.kpn.nl/RBrink1955/drkdb.htg/drkdb1a.gif&amp;w=302&amp;h=226&amp;ei=-sEGT5rvCpShiQfkieS9CQ&amp;zoom=1" TargetMode="Externa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1.xml.rels><?xml version="1.0" encoding="UTF-8" standalone="yes"?>
<Relationships xmlns="http://schemas.openxmlformats.org/package/2006/relationships"><Relationship Id="rId3" Type="http://schemas.openxmlformats.org/officeDocument/2006/relationships/hyperlink" Target="http://home.kpn.nl/RBrink1955/drkib_e.htm" TargetMode="External"/><Relationship Id="rId2" Type="http://schemas.openxmlformats.org/officeDocument/2006/relationships/image" Target="../media/image45.gif"/><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6.jpeg"/><Relationship Id="rId4" Type="http://schemas.openxmlformats.org/officeDocument/2006/relationships/hyperlink" Target="http://www.google.co.in/imgres?q=pressure+relief+valve&amp;hl=en&amp;sa=X&amp;biw=1024&amp;bih=626&amp;tbm=isch&amp;prmd=imvns&amp;tbnid=1WZLmy1_Hk2szM:&amp;imgrefurl=http://www.hydraulicspneumatics.com/200/FPE/Valves/Article/True/6411/Valves&amp;docid=FMQ6Uh7DewdKUM&amp;imgurl=http://www.hydraulicspneumatics.com/FPE/images/valves5_3.gif&amp;w=233&amp;h=174&amp;ei=-sEGT5rvCpShiQfkieS9CQ&amp;zoom=1"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home.kpn.nl/RBrink1955/drkib_e.htm"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
        <p:nvSpPr>
          <p:cNvPr id="4" name="Rectangle 3"/>
          <p:cNvSpPr/>
          <p:nvPr/>
        </p:nvSpPr>
        <p:spPr>
          <a:xfrm>
            <a:off x="1447800" y="381000"/>
            <a:ext cx="6421118"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COMPONENTS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PNEUMATIC SYSTEMS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514600" y="4278868"/>
            <a:ext cx="3886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33600" y="3897868"/>
            <a:ext cx="46482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29200" y="5421868"/>
            <a:ext cx="152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38600" y="3897868"/>
            <a:ext cx="152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795150" y="4278868"/>
            <a:ext cx="4495800" cy="1143000"/>
            <a:chOff x="3795150" y="4278868"/>
            <a:chExt cx="4495800" cy="1143000"/>
          </a:xfrm>
        </p:grpSpPr>
        <p:sp>
          <p:nvSpPr>
            <p:cNvPr id="6" name="Rectangle 5"/>
            <p:cNvSpPr/>
            <p:nvPr/>
          </p:nvSpPr>
          <p:spPr>
            <a:xfrm>
              <a:off x="3795150" y="4278868"/>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20100" y="4278868"/>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47550" y="4800600"/>
              <a:ext cx="4343400" cy="142294"/>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2540000" y="4253468"/>
            <a:ext cx="972457" cy="1175657"/>
          </a:xfrm>
          <a:custGeom>
            <a:avLst/>
            <a:gdLst>
              <a:gd name="connsiteX0" fmla="*/ 0 w 972457"/>
              <a:gd name="connsiteY0" fmla="*/ 1175657 h 1175657"/>
              <a:gd name="connsiteX1" fmla="*/ 116114 w 972457"/>
              <a:gd name="connsiteY1" fmla="*/ 29029 h 1175657"/>
              <a:gd name="connsiteX2" fmla="*/ 217714 w 972457"/>
              <a:gd name="connsiteY2" fmla="*/ 1175657 h 1175657"/>
              <a:gd name="connsiteX3" fmla="*/ 362857 w 972457"/>
              <a:gd name="connsiteY3" fmla="*/ 29029 h 1175657"/>
              <a:gd name="connsiteX4" fmla="*/ 522514 w 972457"/>
              <a:gd name="connsiteY4" fmla="*/ 1161143 h 1175657"/>
              <a:gd name="connsiteX5" fmla="*/ 624114 w 972457"/>
              <a:gd name="connsiteY5" fmla="*/ 14514 h 1175657"/>
              <a:gd name="connsiteX6" fmla="*/ 754743 w 972457"/>
              <a:gd name="connsiteY6" fmla="*/ 1175657 h 1175657"/>
              <a:gd name="connsiteX7" fmla="*/ 870857 w 972457"/>
              <a:gd name="connsiteY7" fmla="*/ 0 h 1175657"/>
              <a:gd name="connsiteX8" fmla="*/ 972457 w 972457"/>
              <a:gd name="connsiteY8" fmla="*/ 11611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457" h="1175657">
                <a:moveTo>
                  <a:pt x="0" y="1175657"/>
                </a:moveTo>
                <a:lnTo>
                  <a:pt x="116114" y="29029"/>
                </a:lnTo>
                <a:lnTo>
                  <a:pt x="217714" y="1175657"/>
                </a:lnTo>
                <a:lnTo>
                  <a:pt x="362857" y="29029"/>
                </a:lnTo>
                <a:lnTo>
                  <a:pt x="522514" y="1161143"/>
                </a:lnTo>
                <a:lnTo>
                  <a:pt x="624114" y="14514"/>
                </a:lnTo>
                <a:lnTo>
                  <a:pt x="754743" y="1175657"/>
                </a:lnTo>
                <a:lnTo>
                  <a:pt x="870857" y="0"/>
                </a:lnTo>
                <a:lnTo>
                  <a:pt x="972457" y="1161143"/>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733800" y="3516868"/>
            <a:ext cx="609600" cy="369332"/>
          </a:xfrm>
          <a:prstGeom prst="rect">
            <a:avLst/>
          </a:prstGeom>
          <a:noFill/>
        </p:spPr>
        <p:txBody>
          <a:bodyPr wrap="square" rtlCol="0">
            <a:spAutoFit/>
          </a:bodyPr>
          <a:lstStyle/>
          <a:p>
            <a:r>
              <a:rPr lang="en-US" dirty="0" smtClean="0"/>
              <a:t>A</a:t>
            </a:r>
            <a:endParaRPr lang="en-US" dirty="0"/>
          </a:p>
        </p:txBody>
      </p:sp>
      <p:sp>
        <p:nvSpPr>
          <p:cNvPr id="14" name="TextBox 13"/>
          <p:cNvSpPr txBox="1"/>
          <p:nvPr/>
        </p:nvSpPr>
        <p:spPr>
          <a:xfrm>
            <a:off x="4800600" y="5879068"/>
            <a:ext cx="685800" cy="369332"/>
          </a:xfrm>
          <a:prstGeom prst="rect">
            <a:avLst/>
          </a:prstGeom>
          <a:noFill/>
        </p:spPr>
        <p:txBody>
          <a:bodyPr wrap="square" rtlCol="0">
            <a:spAutoFit/>
          </a:bodyPr>
          <a:lstStyle/>
          <a:p>
            <a:r>
              <a:rPr lang="en-US" dirty="0" smtClean="0"/>
              <a:t>P</a:t>
            </a:r>
            <a:endParaRPr lang="en-US" dirty="0"/>
          </a:p>
        </p:txBody>
      </p:sp>
      <p:sp>
        <p:nvSpPr>
          <p:cNvPr id="15" name="Rectangle 14"/>
          <p:cNvSpPr/>
          <p:nvPr/>
        </p:nvSpPr>
        <p:spPr>
          <a:xfrm>
            <a:off x="3276600" y="5421868"/>
            <a:ext cx="152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43200" y="5879068"/>
            <a:ext cx="457200" cy="369332"/>
          </a:xfrm>
          <a:prstGeom prst="rect">
            <a:avLst/>
          </a:prstGeom>
          <a:noFill/>
        </p:spPr>
        <p:txBody>
          <a:bodyPr wrap="square" rtlCol="0">
            <a:spAutoFit/>
          </a:bodyPr>
          <a:lstStyle/>
          <a:p>
            <a:r>
              <a:rPr lang="en-US" dirty="0" smtClean="0"/>
              <a:t>R</a:t>
            </a:r>
            <a:endParaRPr lang="en-US" dirty="0"/>
          </a:p>
        </p:txBody>
      </p:sp>
      <p:sp>
        <p:nvSpPr>
          <p:cNvPr id="17" name="Freeform 16"/>
          <p:cNvSpPr/>
          <p:nvPr/>
        </p:nvSpPr>
        <p:spPr>
          <a:xfrm>
            <a:off x="2514600" y="4267200"/>
            <a:ext cx="381000" cy="1175657"/>
          </a:xfrm>
          <a:custGeom>
            <a:avLst/>
            <a:gdLst>
              <a:gd name="connsiteX0" fmla="*/ 0 w 972457"/>
              <a:gd name="connsiteY0" fmla="*/ 1175657 h 1175657"/>
              <a:gd name="connsiteX1" fmla="*/ 116114 w 972457"/>
              <a:gd name="connsiteY1" fmla="*/ 29029 h 1175657"/>
              <a:gd name="connsiteX2" fmla="*/ 217714 w 972457"/>
              <a:gd name="connsiteY2" fmla="*/ 1175657 h 1175657"/>
              <a:gd name="connsiteX3" fmla="*/ 362857 w 972457"/>
              <a:gd name="connsiteY3" fmla="*/ 29029 h 1175657"/>
              <a:gd name="connsiteX4" fmla="*/ 522514 w 972457"/>
              <a:gd name="connsiteY4" fmla="*/ 1161143 h 1175657"/>
              <a:gd name="connsiteX5" fmla="*/ 624114 w 972457"/>
              <a:gd name="connsiteY5" fmla="*/ 14514 h 1175657"/>
              <a:gd name="connsiteX6" fmla="*/ 754743 w 972457"/>
              <a:gd name="connsiteY6" fmla="*/ 1175657 h 1175657"/>
              <a:gd name="connsiteX7" fmla="*/ 870857 w 972457"/>
              <a:gd name="connsiteY7" fmla="*/ 0 h 1175657"/>
              <a:gd name="connsiteX8" fmla="*/ 972457 w 972457"/>
              <a:gd name="connsiteY8" fmla="*/ 11611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457" h="1175657">
                <a:moveTo>
                  <a:pt x="0" y="1175657"/>
                </a:moveTo>
                <a:lnTo>
                  <a:pt x="116114" y="29029"/>
                </a:lnTo>
                <a:lnTo>
                  <a:pt x="217714" y="1175657"/>
                </a:lnTo>
                <a:lnTo>
                  <a:pt x="362857" y="29029"/>
                </a:lnTo>
                <a:lnTo>
                  <a:pt x="522514" y="1161143"/>
                </a:lnTo>
                <a:lnTo>
                  <a:pt x="624114" y="14514"/>
                </a:lnTo>
                <a:lnTo>
                  <a:pt x="754743" y="1175657"/>
                </a:lnTo>
                <a:lnTo>
                  <a:pt x="870857" y="0"/>
                </a:lnTo>
                <a:lnTo>
                  <a:pt x="972457" y="1161143"/>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005943" y="3164114"/>
            <a:ext cx="1088571" cy="3164115"/>
          </a:xfrm>
          <a:custGeom>
            <a:avLst/>
            <a:gdLst>
              <a:gd name="connsiteX0" fmla="*/ 1074057 w 1088571"/>
              <a:gd name="connsiteY0" fmla="*/ 3164115 h 3164115"/>
              <a:gd name="connsiteX1" fmla="*/ 1088571 w 1088571"/>
              <a:gd name="connsiteY1" fmla="*/ 2104572 h 3164115"/>
              <a:gd name="connsiteX2" fmla="*/ 58057 w 1088571"/>
              <a:gd name="connsiteY2" fmla="*/ 1509486 h 3164115"/>
              <a:gd name="connsiteX3" fmla="*/ 87086 w 1088571"/>
              <a:gd name="connsiteY3" fmla="*/ 0 h 3164115"/>
              <a:gd name="connsiteX4" fmla="*/ 0 w 1088571"/>
              <a:gd name="connsiteY4" fmla="*/ 217715 h 3164115"/>
              <a:gd name="connsiteX5" fmla="*/ 188686 w 1088571"/>
              <a:gd name="connsiteY5" fmla="*/ 217715 h 3164115"/>
              <a:gd name="connsiteX6" fmla="*/ 72571 w 1088571"/>
              <a:gd name="connsiteY6" fmla="*/ 14515 h 316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571" h="3164115">
                <a:moveTo>
                  <a:pt x="1074057" y="3164115"/>
                </a:moveTo>
                <a:lnTo>
                  <a:pt x="1088571" y="2104572"/>
                </a:lnTo>
                <a:lnTo>
                  <a:pt x="58057" y="1509486"/>
                </a:lnTo>
                <a:lnTo>
                  <a:pt x="87086" y="0"/>
                </a:lnTo>
                <a:lnTo>
                  <a:pt x="0" y="217715"/>
                </a:lnTo>
                <a:lnTo>
                  <a:pt x="188686" y="217715"/>
                </a:lnTo>
                <a:lnTo>
                  <a:pt x="72571" y="14515"/>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236686" y="3526971"/>
            <a:ext cx="899885" cy="2859315"/>
          </a:xfrm>
          <a:custGeom>
            <a:avLst/>
            <a:gdLst>
              <a:gd name="connsiteX0" fmla="*/ 899885 w 899885"/>
              <a:gd name="connsiteY0" fmla="*/ 0 h 2859315"/>
              <a:gd name="connsiteX1" fmla="*/ 899885 w 899885"/>
              <a:gd name="connsiteY1" fmla="*/ 1001486 h 2859315"/>
              <a:gd name="connsiteX2" fmla="*/ 246743 w 899885"/>
              <a:gd name="connsiteY2" fmla="*/ 1262743 h 2859315"/>
              <a:gd name="connsiteX3" fmla="*/ 130628 w 899885"/>
              <a:gd name="connsiteY3" fmla="*/ 1538515 h 2859315"/>
              <a:gd name="connsiteX4" fmla="*/ 101600 w 899885"/>
              <a:gd name="connsiteY4" fmla="*/ 2859315 h 2859315"/>
              <a:gd name="connsiteX5" fmla="*/ 0 w 899885"/>
              <a:gd name="connsiteY5" fmla="*/ 2540000 h 2859315"/>
              <a:gd name="connsiteX6" fmla="*/ 217714 w 899885"/>
              <a:gd name="connsiteY6" fmla="*/ 2554515 h 2859315"/>
              <a:gd name="connsiteX7" fmla="*/ 101600 w 899885"/>
              <a:gd name="connsiteY7" fmla="*/ 2844800 h 28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885" h="2859315">
                <a:moveTo>
                  <a:pt x="899885" y="0"/>
                </a:moveTo>
                <a:lnTo>
                  <a:pt x="899885" y="1001486"/>
                </a:lnTo>
                <a:lnTo>
                  <a:pt x="246743" y="1262743"/>
                </a:lnTo>
                <a:lnTo>
                  <a:pt x="130628" y="1538515"/>
                </a:lnTo>
                <a:lnTo>
                  <a:pt x="101600" y="2859315"/>
                </a:lnTo>
                <a:lnTo>
                  <a:pt x="0" y="2540000"/>
                </a:lnTo>
                <a:lnTo>
                  <a:pt x="217714" y="2554515"/>
                </a:lnTo>
                <a:lnTo>
                  <a:pt x="101600" y="2844800"/>
                </a:lnTo>
              </a:path>
            </a:pathLst>
          </a:cu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ooter Placeholder 19"/>
          <p:cNvSpPr>
            <a:spLocks noGrp="1"/>
          </p:cNvSpPr>
          <p:nvPr>
            <p:ph type="ftr" sz="quarter" idx="11"/>
          </p:nvPr>
        </p:nvSpPr>
        <p:spPr/>
        <p:txBody>
          <a:bodyPr/>
          <a:lstStyle/>
          <a:p>
            <a:r>
              <a:rPr lang="en-US" smtClean="0"/>
              <a:t>IFP/PNEUMATIC COMPONENTS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par>
                                <p:cTn id="8" presetID="0" presetClass="path" presetSubtype="0" repeatCount="indefinite" accel="50000" decel="50000" fill="hold" nodeType="withEffect">
                                  <p:stCondLst>
                                    <p:cond delay="0"/>
                                  </p:stCondLst>
                                  <p:endCondLst>
                                    <p:cond evt="onNext" delay="0">
                                      <p:tgtEl>
                                        <p:sldTgt/>
                                      </p:tgtEl>
                                    </p:cond>
                                  </p:endCondLst>
                                  <p:childTnLst>
                                    <p:animMotion origin="layout" path="M -0.00417 -0.00093 L -0.08333 0.00185 " pathEditMode="relative" rAng="0" ptsTypes="AA">
                                      <p:cBhvr>
                                        <p:cTn id="9" dur="2000" fill="hold"/>
                                        <p:tgtEl>
                                          <p:spTgt spid="24"/>
                                        </p:tgtEl>
                                        <p:attrNameLst>
                                          <p:attrName>ppt_x</p:attrName>
                                          <p:attrName>ppt_y</p:attrName>
                                        </p:attrNameLst>
                                      </p:cBhvr>
                                      <p:rCtr x="-40" y="1"/>
                                    </p:animMotion>
                                  </p:childTnLst>
                                </p:cTn>
                              </p:par>
                              <p:par>
                                <p:cTn id="10" presetID="0" presetClass="path" presetSubtype="0" repeatCount="indefinite" accel="50000" decel="50000" fill="hold" grpId="1" nodeType="withEffect">
                                  <p:stCondLst>
                                    <p:cond delay="0"/>
                                  </p:stCondLst>
                                  <p:endCondLst>
                                    <p:cond evt="onNext" delay="0">
                                      <p:tgtEl>
                                        <p:sldTgt/>
                                      </p:tgtEl>
                                    </p:cond>
                                  </p:endCondLst>
                                  <p:childTnLst>
                                    <p:animMotion origin="layout" path="M 0 0 L 0.04131 0.00208 L 0 0 Z " pathEditMode="relative" ptsTypes="AAA">
                                      <p:cBhvr>
                                        <p:cTn id="11" dur="2000" fill="hold"/>
                                        <p:tgtEl>
                                          <p:spTgt spid="17"/>
                                        </p:tgtEl>
                                        <p:attrNameLst>
                                          <p:attrName>ppt_x</p:attrName>
                                          <p:attrName>ppt_y</p:attrName>
                                        </p:attrNameLst>
                                      </p:cBhvr>
                                    </p:animMotion>
                                  </p:childTnLst>
                                </p:cTn>
                              </p:par>
                              <p:par>
                                <p:cTn id="12" presetID="9" presetClass="entr" presetSubtype="0" repeatCount="indefinite" fill="hold" grpId="0" nodeType="withEffect">
                                  <p:stCondLst>
                                    <p:cond delay="0"/>
                                  </p:stCondLst>
                                  <p:endCondLst>
                                    <p:cond evt="onNext" delay="0">
                                      <p:tgtEl>
                                        <p:sldTgt/>
                                      </p:tgtEl>
                                    </p:cond>
                                  </p:end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par>
                                <p:cTn id="15" presetID="47"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1"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3" name="TextBox 2"/>
          <p:cNvSpPr txBox="1"/>
          <p:nvPr/>
        </p:nvSpPr>
        <p:spPr>
          <a:xfrm>
            <a:off x="228600" y="228600"/>
            <a:ext cx="8763000" cy="4770537"/>
          </a:xfrm>
          <a:prstGeom prst="rect">
            <a:avLst/>
          </a:prstGeom>
          <a:noFill/>
        </p:spPr>
        <p:txBody>
          <a:bodyPr wrap="square" rtlCol="0">
            <a:spAutoFit/>
          </a:bodyPr>
          <a:lstStyle/>
          <a:p>
            <a:r>
              <a:rPr lang="en-US" sz="2400" b="1" dirty="0" smtClean="0">
                <a:solidFill>
                  <a:srgbClr val="0070C0"/>
                </a:solidFill>
              </a:rPr>
              <a:t>THESE ARE USED FOR RELATIVELY </a:t>
            </a:r>
            <a:r>
              <a:rPr lang="en-US" sz="2400" b="1" dirty="0" smtClean="0">
                <a:solidFill>
                  <a:srgbClr val="FF0000"/>
                </a:solidFill>
              </a:rPr>
              <a:t>HIGH PRESSURE</a:t>
            </a:r>
            <a:r>
              <a:rPr lang="en-US" sz="2400" b="1" dirty="0" smtClean="0">
                <a:solidFill>
                  <a:srgbClr val="0070C0"/>
                </a:solidFill>
              </a:rPr>
              <a:t> ( ABOVE 10 BAR)</a:t>
            </a:r>
          </a:p>
          <a:p>
            <a:r>
              <a:rPr lang="en-US" sz="2400" b="1" dirty="0" smtClean="0">
                <a:solidFill>
                  <a:srgbClr val="0070C0"/>
                </a:solidFill>
              </a:rPr>
              <a:t>AND FOR </a:t>
            </a:r>
            <a:r>
              <a:rPr lang="en-US" sz="2400" b="1" dirty="0" smtClean="0">
                <a:solidFill>
                  <a:srgbClr val="FF0000"/>
                </a:solidFill>
              </a:rPr>
              <a:t>LOW VOLUME</a:t>
            </a:r>
            <a:r>
              <a:rPr lang="en-US" sz="2400" b="1" dirty="0" smtClean="0">
                <a:solidFill>
                  <a:srgbClr val="0070C0"/>
                </a:solidFill>
              </a:rPr>
              <a:t> OF AIR (BELOW 10000 M</a:t>
            </a:r>
            <a:r>
              <a:rPr lang="en-US" sz="3200" b="1" dirty="0" smtClean="0">
                <a:solidFill>
                  <a:srgbClr val="0070C0"/>
                </a:solidFill>
              </a:rPr>
              <a:t>3</a:t>
            </a:r>
            <a:r>
              <a:rPr lang="en-US" sz="2400" b="1" dirty="0" smtClean="0">
                <a:solidFill>
                  <a:srgbClr val="0070C0"/>
                </a:solidFill>
              </a:rPr>
              <a:t>/HR).</a:t>
            </a:r>
          </a:p>
          <a:p>
            <a:endParaRPr lang="en-US" sz="2400" b="1" dirty="0" smtClean="0">
              <a:solidFill>
                <a:srgbClr val="0070C0"/>
              </a:solidFill>
            </a:endParaRPr>
          </a:p>
          <a:p>
            <a:pPr>
              <a:buFont typeface="Arial" charset="0"/>
              <a:buChar char="•"/>
            </a:pPr>
            <a:r>
              <a:rPr lang="en-US" sz="2400" b="1" dirty="0" smtClean="0">
                <a:solidFill>
                  <a:srgbClr val="0070C0"/>
                </a:solidFill>
              </a:rPr>
              <a:t>SCREW COMPRESSORS (IT IS POSITIVE DIS. TYPE) ARE USED FOR </a:t>
            </a:r>
            <a:r>
              <a:rPr lang="en-US" sz="2400" b="1" dirty="0" smtClean="0">
                <a:solidFill>
                  <a:srgbClr val="FF0000"/>
                </a:solidFill>
              </a:rPr>
              <a:t>MEDIUM PRESSURE </a:t>
            </a:r>
            <a:r>
              <a:rPr lang="en-US" sz="2400" b="1" dirty="0" smtClean="0">
                <a:solidFill>
                  <a:srgbClr val="0070C0"/>
                </a:solidFill>
              </a:rPr>
              <a:t>(BELOW 10 BAR)</a:t>
            </a:r>
            <a:r>
              <a:rPr lang="en-US" sz="2400" b="1" dirty="0" smtClean="0">
                <a:solidFill>
                  <a:srgbClr val="FF0000"/>
                </a:solidFill>
              </a:rPr>
              <a:t> </a:t>
            </a:r>
            <a:r>
              <a:rPr lang="en-US" sz="2400" b="1" dirty="0" smtClean="0">
                <a:solidFill>
                  <a:srgbClr val="0070C0"/>
                </a:solidFill>
              </a:rPr>
              <a:t>AND </a:t>
            </a:r>
            <a:r>
              <a:rPr lang="en-US" sz="2400" b="1" dirty="0" smtClean="0">
                <a:solidFill>
                  <a:srgbClr val="FF0000"/>
                </a:solidFill>
              </a:rPr>
              <a:t>RELATIVELY HIGH VOLUMS. </a:t>
            </a:r>
            <a:r>
              <a:rPr lang="en-US" sz="2400" b="1" dirty="0" smtClean="0">
                <a:solidFill>
                  <a:srgbClr val="0070C0"/>
                </a:solidFill>
              </a:rPr>
              <a:t>( ABOVE 10000 M</a:t>
            </a:r>
            <a:r>
              <a:rPr lang="en-US" sz="3200" b="1" dirty="0" smtClean="0">
                <a:solidFill>
                  <a:srgbClr val="0070C0"/>
                </a:solidFill>
              </a:rPr>
              <a:t>3</a:t>
            </a:r>
            <a:r>
              <a:rPr lang="en-US" sz="2400" b="1" dirty="0" smtClean="0">
                <a:solidFill>
                  <a:srgbClr val="0070C0"/>
                </a:solidFill>
              </a:rPr>
              <a:t>/HR ) </a:t>
            </a:r>
          </a:p>
          <a:p>
            <a:r>
              <a:rPr lang="en-US" sz="2400" b="1" dirty="0" smtClean="0">
                <a:solidFill>
                  <a:srgbClr val="0070C0"/>
                </a:solidFill>
              </a:rPr>
              <a:t>     </a:t>
            </a:r>
          </a:p>
          <a:p>
            <a:r>
              <a:rPr lang="en-US" sz="2400" b="1" dirty="0" smtClean="0">
                <a:solidFill>
                  <a:srgbClr val="0000FF"/>
                </a:solidFill>
              </a:rPr>
              <a:t>OTHER POSITIVE DIS. TYPES ARE-</a:t>
            </a:r>
          </a:p>
          <a:p>
            <a:endParaRPr lang="en-US" sz="2400" b="1" dirty="0" smtClean="0">
              <a:solidFill>
                <a:srgbClr val="0000FF"/>
              </a:solidFill>
            </a:endParaRPr>
          </a:p>
          <a:p>
            <a:r>
              <a:rPr lang="en-US" sz="2400" b="1" dirty="0" smtClean="0">
                <a:solidFill>
                  <a:srgbClr val="0000FF"/>
                </a:solidFill>
              </a:rPr>
              <a:t>	DIAPHRAGM COMPRESSORS </a:t>
            </a:r>
          </a:p>
          <a:p>
            <a:r>
              <a:rPr lang="en-US" sz="2400" b="1" dirty="0" smtClean="0">
                <a:solidFill>
                  <a:srgbClr val="0000FF"/>
                </a:solidFill>
              </a:rPr>
              <a:t>	LOBE COMPRESSORS (ROOTS BLOWER)</a:t>
            </a:r>
          </a:p>
          <a:p>
            <a:r>
              <a:rPr lang="en-US" sz="2400" b="1" dirty="0" smtClean="0">
                <a:solidFill>
                  <a:srgbClr val="0000FF"/>
                </a:solidFill>
              </a:rPr>
              <a:t>	SLIDING VANE COMPRESSORS </a:t>
            </a:r>
            <a:endParaRPr lang="en-US" sz="2400" b="1" dirty="0">
              <a:solidFill>
                <a:srgbClr val="0000FF"/>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96200" y="58674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100</a:t>
            </a:fld>
            <a:endParaRPr lang="en-US"/>
          </a:p>
        </p:txBody>
      </p:sp>
      <p:sp>
        <p:nvSpPr>
          <p:cNvPr id="3" name="TextBox 2"/>
          <p:cNvSpPr txBox="1"/>
          <p:nvPr/>
        </p:nvSpPr>
        <p:spPr>
          <a:xfrm>
            <a:off x="304800" y="0"/>
            <a:ext cx="5181600" cy="3939540"/>
          </a:xfrm>
          <a:prstGeom prst="rect">
            <a:avLst/>
          </a:prstGeom>
          <a:noFill/>
        </p:spPr>
        <p:txBody>
          <a:bodyPr wrap="square" rtlCol="0">
            <a:spAutoFit/>
          </a:bodyPr>
          <a:lstStyle/>
          <a:p>
            <a:r>
              <a:rPr lang="en-US" sz="2800" b="1" dirty="0" smtClean="0">
                <a:solidFill>
                  <a:srgbClr val="FF0000"/>
                </a:solidFill>
              </a:rPr>
              <a:t>Vane Type Air Motors</a:t>
            </a:r>
            <a:r>
              <a:rPr lang="en-US" dirty="0" smtClean="0"/>
              <a:t/>
            </a:r>
            <a:br>
              <a:rPr lang="en-US" dirty="0" smtClean="0"/>
            </a:br>
            <a:endParaRPr lang="en-US" dirty="0" smtClean="0"/>
          </a:p>
          <a:p>
            <a:r>
              <a:rPr lang="en-US" b="1" dirty="0" smtClean="0"/>
              <a:t>Vane Air Motors</a:t>
            </a:r>
            <a:r>
              <a:rPr lang="en-US" dirty="0" smtClean="0"/>
              <a:t/>
            </a:r>
            <a:br>
              <a:rPr lang="en-US" dirty="0" smtClean="0"/>
            </a:br>
            <a:r>
              <a:rPr lang="en-US" dirty="0" smtClean="0"/>
              <a:t/>
            </a:r>
            <a:br>
              <a:rPr lang="en-US" dirty="0" smtClean="0"/>
            </a:br>
            <a:r>
              <a:rPr lang="en-US" sz="2400" b="1" dirty="0" smtClean="0"/>
              <a:t>TONSON Air Motors are known for their rugged construction and reliability. Air Motors come in seven basic models up to 9.5 HP. Motor speeds are variable from 300 - 10000 RPM. Choose from Face, Foot, Flange and NEMA 56 C Standards.</a:t>
            </a:r>
            <a:endParaRPr lang="en-US" dirty="0"/>
          </a:p>
        </p:txBody>
      </p:sp>
      <p:pic>
        <p:nvPicPr>
          <p:cNvPr id="4" name="1" descr="Vane Type Air Motors"/>
          <p:cNvPicPr/>
          <p:nvPr/>
        </p:nvPicPr>
        <p:blipFill>
          <a:blip r:embed="rId2"/>
          <a:srcRect/>
          <a:stretch>
            <a:fillRect/>
          </a:stretch>
        </p:blipFill>
        <p:spPr bwMode="auto">
          <a:xfrm>
            <a:off x="5257800" y="228600"/>
            <a:ext cx="3352800" cy="3429000"/>
          </a:xfrm>
          <a:prstGeom prst="rect">
            <a:avLst/>
          </a:prstGeom>
          <a:noFill/>
          <a:ln w="9525">
            <a:noFill/>
            <a:miter lim="800000"/>
            <a:headEnd/>
            <a:tailEnd/>
          </a:ln>
        </p:spPr>
      </p:pic>
      <p:sp>
        <p:nvSpPr>
          <p:cNvPr id="5" name="TextBox 4"/>
          <p:cNvSpPr txBox="1"/>
          <p:nvPr/>
        </p:nvSpPr>
        <p:spPr>
          <a:xfrm>
            <a:off x="304800" y="4038600"/>
            <a:ext cx="8610600" cy="2062103"/>
          </a:xfrm>
          <a:prstGeom prst="rect">
            <a:avLst/>
          </a:prstGeom>
          <a:noFill/>
        </p:spPr>
        <p:txBody>
          <a:bodyPr wrap="square" rtlCol="0">
            <a:spAutoFit/>
          </a:bodyPr>
          <a:lstStyle/>
          <a:p>
            <a:r>
              <a:rPr lang="en-US" sz="3200" b="1" dirty="0" smtClean="0"/>
              <a:t>Air Powered Gear Motors are available in right-angle and in-line models offering a maximum torque range of  8 - 587 NM. Gear ratio available from 10:1 to 60 :1 single reduction gear reducers.</a:t>
            </a:r>
            <a:endParaRPr lang="en-US" sz="3200" b="1" dirty="0"/>
          </a:p>
        </p:txBody>
      </p:sp>
      <p:sp>
        <p:nvSpPr>
          <p:cNvPr id="6" name="Footer Placeholder 5"/>
          <p:cNvSpPr>
            <a:spLocks noGrp="1"/>
          </p:cNvSpPr>
          <p:nvPr>
            <p:ph type="ftr" sz="quarter" idx="11"/>
          </p:nvPr>
        </p:nvSpPr>
        <p:spPr/>
        <p:txBody>
          <a:bodyPr/>
          <a:lstStyle/>
          <a:p>
            <a:r>
              <a:rPr lang="en-US" smtClean="0"/>
              <a:t>IFP/PNEUMATIC COMPONENTS </a:t>
            </a:r>
            <a:endParaRPr lang="en-US"/>
          </a:p>
        </p:txBody>
      </p:sp>
      <p:pic>
        <p:nvPicPr>
          <p:cNvPr id="7" name="Picture 6"/>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101</a:t>
            </a:fld>
            <a:endParaRPr lang="en-US"/>
          </a:p>
        </p:txBody>
      </p:sp>
      <p:sp>
        <p:nvSpPr>
          <p:cNvPr id="3" name="TextBox 2"/>
          <p:cNvSpPr txBox="1"/>
          <p:nvPr/>
        </p:nvSpPr>
        <p:spPr>
          <a:xfrm>
            <a:off x="304800" y="381000"/>
            <a:ext cx="8610600" cy="6124754"/>
          </a:xfrm>
          <a:prstGeom prst="rect">
            <a:avLst/>
          </a:prstGeom>
          <a:noFill/>
        </p:spPr>
        <p:txBody>
          <a:bodyPr wrap="square" rtlCol="0">
            <a:spAutoFit/>
          </a:bodyPr>
          <a:lstStyle/>
          <a:p>
            <a:r>
              <a:rPr lang="en-US" sz="2800" dirty="0" smtClean="0">
                <a:solidFill>
                  <a:srgbClr val="FF0000"/>
                </a:solidFill>
              </a:rPr>
              <a:t>FEATURES</a:t>
            </a:r>
          </a:p>
          <a:p>
            <a:pPr lvl="0"/>
            <a:r>
              <a:rPr lang="en-US" sz="2800" dirty="0" smtClean="0"/>
              <a:t>Variable Speed</a:t>
            </a:r>
          </a:p>
          <a:p>
            <a:pPr lvl="0"/>
            <a:r>
              <a:rPr lang="en-US" sz="2800" dirty="0" smtClean="0"/>
              <a:t>No Electrical Sparking</a:t>
            </a:r>
          </a:p>
          <a:p>
            <a:pPr lvl="0"/>
            <a:r>
              <a:rPr lang="en-US" sz="2800" dirty="0" smtClean="0"/>
              <a:t>Cool Running</a:t>
            </a:r>
          </a:p>
          <a:p>
            <a:pPr lvl="0"/>
            <a:r>
              <a:rPr lang="en-US" sz="2800" dirty="0" smtClean="0"/>
              <a:t>Compact &amp; Portable</a:t>
            </a:r>
          </a:p>
          <a:p>
            <a:pPr lvl="0"/>
            <a:r>
              <a:rPr lang="en-US" sz="2800" dirty="0" smtClean="0"/>
              <a:t>Will not burn out</a:t>
            </a:r>
          </a:p>
          <a:p>
            <a:r>
              <a:rPr lang="en-US" sz="2800" dirty="0" smtClean="0"/>
              <a:t/>
            </a:r>
            <a:br>
              <a:rPr lang="en-US" sz="2800" dirty="0" smtClean="0"/>
            </a:br>
            <a:endParaRPr lang="en-US" sz="2800" dirty="0" smtClean="0"/>
          </a:p>
          <a:p>
            <a:endParaRPr lang="en-US" sz="2800" dirty="0" smtClean="0"/>
          </a:p>
          <a:p>
            <a:endParaRPr lang="en-US" sz="2800" dirty="0" smtClean="0"/>
          </a:p>
          <a:p>
            <a:r>
              <a:rPr lang="en-US" sz="2800" dirty="0" smtClean="0"/>
              <a:t>How Air Motor Operates: When compressed Air enters an Air Motor, it forces the sliding vanes out of the eccentric mounted rotor. An extended shaft on the rotor spin to perform the work.</a:t>
            </a:r>
          </a:p>
        </p:txBody>
      </p:sp>
      <p:pic>
        <p:nvPicPr>
          <p:cNvPr id="4" name="Picture 3"/>
          <p:cNvPicPr/>
          <p:nvPr/>
        </p:nvPicPr>
        <p:blipFill>
          <a:blip r:embed="rId2"/>
          <a:srcRect/>
          <a:stretch>
            <a:fillRect/>
          </a:stretch>
        </p:blipFill>
        <p:spPr bwMode="auto">
          <a:xfrm>
            <a:off x="3733800" y="609600"/>
            <a:ext cx="5410200" cy="38862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102</a:t>
            </a:fld>
            <a:endParaRPr lang="en-US"/>
          </a:p>
        </p:txBody>
      </p:sp>
      <p:pic>
        <p:nvPicPr>
          <p:cNvPr id="4098" name="Picture 2" descr="C:\Documents and Settings\Administrator\My Documents\My Pictures\ifpscan\4.JPG"/>
          <p:cNvPicPr>
            <a:picLocks noChangeAspect="1" noChangeArrowheads="1"/>
          </p:cNvPicPr>
          <p:nvPr/>
        </p:nvPicPr>
        <p:blipFill>
          <a:blip r:embed="rId2"/>
          <a:srcRect/>
          <a:stretch>
            <a:fillRect/>
          </a:stretch>
        </p:blipFill>
        <p:spPr bwMode="auto">
          <a:xfrm>
            <a:off x="2257589" y="1466850"/>
            <a:ext cx="5210011" cy="4476750"/>
          </a:xfrm>
          <a:prstGeom prst="rect">
            <a:avLst/>
          </a:prstGeom>
          <a:noFill/>
        </p:spPr>
      </p:pic>
      <p:sp>
        <p:nvSpPr>
          <p:cNvPr id="4" name="TextBox 3"/>
          <p:cNvSpPr txBox="1"/>
          <p:nvPr/>
        </p:nvSpPr>
        <p:spPr>
          <a:xfrm>
            <a:off x="762000" y="228600"/>
            <a:ext cx="5562600" cy="523220"/>
          </a:xfrm>
          <a:prstGeom prst="rect">
            <a:avLst/>
          </a:prstGeom>
          <a:noFill/>
        </p:spPr>
        <p:txBody>
          <a:bodyPr wrap="square" rtlCol="0">
            <a:spAutoFit/>
          </a:bodyPr>
          <a:lstStyle/>
          <a:p>
            <a:r>
              <a:rPr lang="en-US" sz="2800" b="1" dirty="0" smtClean="0">
                <a:solidFill>
                  <a:srgbClr val="C00000"/>
                </a:solidFill>
              </a:rPr>
              <a:t>GEROTOR MOTOR</a:t>
            </a:r>
            <a:endParaRPr lang="en-US" sz="2800" b="1" dirty="0">
              <a:solidFill>
                <a:srgbClr val="C0000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103</a:t>
            </a:fld>
            <a:endParaRPr lang="en-US"/>
          </a:p>
        </p:txBody>
      </p:sp>
      <p:pic>
        <p:nvPicPr>
          <p:cNvPr id="3" name="Picture 2"/>
          <p:cNvPicPr/>
          <p:nvPr/>
        </p:nvPicPr>
        <p:blipFill>
          <a:blip r:embed="rId2"/>
          <a:srcRect/>
          <a:stretch>
            <a:fillRect/>
          </a:stretch>
        </p:blipFill>
        <p:spPr bwMode="auto">
          <a:xfrm>
            <a:off x="457200" y="152400"/>
            <a:ext cx="8153400" cy="65532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104</a:t>
            </a:fld>
            <a:endParaRPr lang="en-US"/>
          </a:p>
        </p:txBody>
      </p:sp>
      <p:pic>
        <p:nvPicPr>
          <p:cNvPr id="5122" name="Picture 2" descr="C:\Documents and Settings\Administrator\My Documents\My Pictures\ifpscan\5.JPG"/>
          <p:cNvPicPr>
            <a:picLocks noChangeAspect="1" noChangeArrowheads="1"/>
          </p:cNvPicPr>
          <p:nvPr/>
        </p:nvPicPr>
        <p:blipFill>
          <a:blip r:embed="rId2"/>
          <a:srcRect/>
          <a:stretch>
            <a:fillRect/>
          </a:stretch>
        </p:blipFill>
        <p:spPr bwMode="auto">
          <a:xfrm>
            <a:off x="381000" y="1466850"/>
            <a:ext cx="4784123" cy="4324350"/>
          </a:xfrm>
          <a:prstGeom prst="rect">
            <a:avLst/>
          </a:prstGeom>
          <a:noFill/>
        </p:spPr>
      </p:pic>
      <p:sp>
        <p:nvSpPr>
          <p:cNvPr id="4" name="TextBox 3"/>
          <p:cNvSpPr txBox="1"/>
          <p:nvPr/>
        </p:nvSpPr>
        <p:spPr>
          <a:xfrm>
            <a:off x="1981200" y="4191000"/>
            <a:ext cx="3048000" cy="381000"/>
          </a:xfrm>
          <a:prstGeom prst="rect">
            <a:avLst/>
          </a:prstGeom>
          <a:noFill/>
        </p:spPr>
        <p:txBody>
          <a:bodyPr wrap="square" rtlCol="0">
            <a:spAutoFit/>
          </a:bodyPr>
          <a:lstStyle/>
          <a:p>
            <a:r>
              <a:rPr lang="en-US" b="1" dirty="0" smtClean="0">
                <a:solidFill>
                  <a:schemeClr val="bg1">
                    <a:lumMod val="50000"/>
                  </a:schemeClr>
                </a:solidFill>
              </a:rPr>
              <a:t>TURBINE MOTOR</a:t>
            </a:r>
            <a:endParaRPr lang="en-US" b="1" dirty="0">
              <a:solidFill>
                <a:schemeClr val="bg1">
                  <a:lumMod val="50000"/>
                </a:schemeClr>
              </a:solidFill>
            </a:endParaRPr>
          </a:p>
        </p:txBody>
      </p:sp>
      <p:sp>
        <p:nvSpPr>
          <p:cNvPr id="5" name="TextBox 4"/>
          <p:cNvSpPr txBox="1"/>
          <p:nvPr/>
        </p:nvSpPr>
        <p:spPr>
          <a:xfrm>
            <a:off x="762000" y="381000"/>
            <a:ext cx="3048000" cy="381000"/>
          </a:xfrm>
          <a:prstGeom prst="rect">
            <a:avLst/>
          </a:prstGeom>
          <a:noFill/>
        </p:spPr>
        <p:txBody>
          <a:bodyPr wrap="square" rtlCol="0">
            <a:spAutoFit/>
          </a:bodyPr>
          <a:lstStyle/>
          <a:p>
            <a:r>
              <a:rPr lang="en-US" b="1" dirty="0" smtClean="0">
                <a:solidFill>
                  <a:srgbClr val="C00000"/>
                </a:solidFill>
              </a:rPr>
              <a:t>TURBINE MOTOR</a:t>
            </a:r>
            <a:endParaRPr lang="en-US" b="1" dirty="0">
              <a:solidFill>
                <a:srgbClr val="C00000"/>
              </a:solidFill>
            </a:endParaRPr>
          </a:p>
        </p:txBody>
      </p:sp>
      <p:sp>
        <p:nvSpPr>
          <p:cNvPr id="7" name="TextBox 6"/>
          <p:cNvSpPr txBox="1"/>
          <p:nvPr/>
        </p:nvSpPr>
        <p:spPr>
          <a:xfrm>
            <a:off x="5334000" y="609600"/>
            <a:ext cx="3581400" cy="4893647"/>
          </a:xfrm>
          <a:prstGeom prst="rect">
            <a:avLst/>
          </a:prstGeom>
          <a:noFill/>
        </p:spPr>
        <p:txBody>
          <a:bodyPr wrap="square" rtlCol="0">
            <a:spAutoFit/>
          </a:bodyPr>
          <a:lstStyle/>
          <a:p>
            <a:r>
              <a:rPr lang="en-US" sz="2400" b="1" dirty="0" smtClean="0">
                <a:solidFill>
                  <a:srgbClr val="C00000"/>
                </a:solidFill>
              </a:rPr>
              <a:t>IN THIS TYPE OF AIR MOTOR, LIGHT WEIGHT IMPELLER HAVING CURVED VANES IS USED. PRESSURED AIR IS PASSED THROUGH NOZZLE. THE IMPACT OF JET ROTATE THE IMPELLER .</a:t>
            </a:r>
          </a:p>
          <a:p>
            <a:endParaRPr lang="en-US" sz="2400" b="1" dirty="0" smtClean="0"/>
          </a:p>
          <a:p>
            <a:r>
              <a:rPr lang="en-US" sz="2400" b="1" dirty="0" smtClean="0">
                <a:solidFill>
                  <a:srgbClr val="6600CC"/>
                </a:solidFill>
              </a:rPr>
              <a:t>THESE ARE HIGH SPEED LOW TORQUE MOTORS.</a:t>
            </a:r>
          </a:p>
          <a:p>
            <a:r>
              <a:rPr lang="en-US" sz="2400" b="1" dirty="0" smtClean="0">
                <a:solidFill>
                  <a:srgbClr val="6600CC"/>
                </a:solidFill>
              </a:rPr>
              <a:t>SIMPLE IN CONSTRUCTION. </a:t>
            </a:r>
            <a:endParaRPr lang="en-US" sz="2400" b="1" dirty="0">
              <a:solidFill>
                <a:srgbClr val="6600CC"/>
              </a:solidFill>
            </a:endParaRPr>
          </a:p>
        </p:txBody>
      </p:sp>
      <p:sp>
        <p:nvSpPr>
          <p:cNvPr id="8" name="Footer Placeholder 7"/>
          <p:cNvSpPr>
            <a:spLocks noGrp="1"/>
          </p:cNvSpPr>
          <p:nvPr>
            <p:ph type="ftr" sz="quarter" idx="11"/>
          </p:nvPr>
        </p:nvSpPr>
        <p:spPr/>
        <p:txBody>
          <a:bodyPr/>
          <a:lstStyle/>
          <a:p>
            <a:r>
              <a:rPr lang="en-US" smtClean="0"/>
              <a:t>IFP/PNEUMATIC COMPONENTS </a:t>
            </a:r>
            <a:endParaRPr lang="en-US"/>
          </a:p>
        </p:txBody>
      </p:sp>
      <p:pic>
        <p:nvPicPr>
          <p:cNvPr id="9" name="Picture 8"/>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105</a:t>
            </a:fld>
            <a:endParaRPr lang="en-US"/>
          </a:p>
        </p:txBody>
      </p:sp>
      <p:pic>
        <p:nvPicPr>
          <p:cNvPr id="3" name="Picture 2"/>
          <p:cNvPicPr/>
          <p:nvPr/>
        </p:nvPicPr>
        <p:blipFill>
          <a:blip r:embed="rId2"/>
          <a:srcRect/>
          <a:stretch>
            <a:fillRect/>
          </a:stretch>
        </p:blipFill>
        <p:spPr bwMode="auto">
          <a:xfrm>
            <a:off x="533400" y="228600"/>
            <a:ext cx="8382000" cy="6324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106</a:t>
            </a:fld>
            <a:endParaRPr lang="en-US"/>
          </a:p>
        </p:txBody>
      </p:sp>
      <p:sp>
        <p:nvSpPr>
          <p:cNvPr id="3" name="TextBox 2"/>
          <p:cNvSpPr txBox="1"/>
          <p:nvPr/>
        </p:nvSpPr>
        <p:spPr>
          <a:xfrm>
            <a:off x="228600" y="228600"/>
            <a:ext cx="8686800" cy="5786199"/>
          </a:xfrm>
          <a:prstGeom prst="rect">
            <a:avLst/>
          </a:prstGeom>
          <a:noFill/>
        </p:spPr>
        <p:txBody>
          <a:bodyPr wrap="square" rtlCol="0">
            <a:spAutoFit/>
          </a:bodyPr>
          <a:lstStyle/>
          <a:p>
            <a:r>
              <a:rPr lang="en-US" sz="2800" dirty="0" smtClean="0">
                <a:solidFill>
                  <a:srgbClr val="FF0000"/>
                </a:solidFill>
              </a:rPr>
              <a:t>Piston Type Air Motors</a:t>
            </a:r>
          </a:p>
          <a:p>
            <a:r>
              <a:rPr lang="en-US" b="1" dirty="0" smtClean="0"/>
              <a:t>Piston Air Motors</a:t>
            </a:r>
            <a:r>
              <a:rPr lang="en-US" dirty="0" smtClean="0"/>
              <a:t/>
            </a:r>
            <a:br>
              <a:rPr lang="en-US" dirty="0" smtClean="0"/>
            </a:br>
            <a:r>
              <a:rPr lang="en-US" dirty="0" smtClean="0"/>
              <a:t/>
            </a:r>
            <a:br>
              <a:rPr lang="en-US" dirty="0" smtClean="0"/>
            </a:br>
            <a:r>
              <a:rPr lang="en-US" sz="2400" b="1" dirty="0" smtClean="0"/>
              <a:t>TONSON's patented high precision distinctive radial piston design delivers high torque without high levels of air consumption and air loss as compared to typical vane type air motors.</a:t>
            </a:r>
            <a:br>
              <a:rPr lang="en-US" sz="2400" b="1" dirty="0" smtClean="0"/>
            </a:br>
            <a:r>
              <a:rPr lang="en-US" sz="2400" b="1" dirty="0" smtClean="0"/>
              <a:t/>
            </a:r>
            <a:br>
              <a:rPr lang="en-US" sz="2400" b="1" dirty="0" smtClean="0"/>
            </a:br>
            <a:r>
              <a:rPr lang="en-US" sz="2400" b="1" dirty="0" smtClean="0"/>
              <a:t>Piston Motors are well balanced. Piston Motors have three, five or six pistons providing for even torque at all speeds and smooth delivery of power with each revolution in either direction of rotation. This type of motor operates at a much slower speed than a vane-type motor because of the weight resulting from its reciprocating parts. Free Speed is usually 3000 rpm or less. Maximum horse power is usually developed at 1000 rpm or less.</a:t>
            </a:r>
            <a:br>
              <a:rPr lang="en-US" sz="2400" b="1" dirty="0" smtClean="0"/>
            </a:br>
            <a:r>
              <a:rPr lang="en-US" sz="2400" b="1" dirty="0" smtClean="0"/>
              <a:t/>
            </a:r>
            <a:br>
              <a:rPr lang="en-US" sz="2400" b="1" dirty="0" smtClean="0"/>
            </a:br>
            <a:endParaRPr lang="en-US" b="1"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107</a:t>
            </a:fld>
            <a:endParaRPr lang="en-US"/>
          </a:p>
        </p:txBody>
      </p:sp>
      <p:sp>
        <p:nvSpPr>
          <p:cNvPr id="3" name="TextBox 2"/>
          <p:cNvSpPr txBox="1"/>
          <p:nvPr/>
        </p:nvSpPr>
        <p:spPr>
          <a:xfrm>
            <a:off x="381000" y="152400"/>
            <a:ext cx="3581400" cy="3877985"/>
          </a:xfrm>
          <a:prstGeom prst="rect">
            <a:avLst/>
          </a:prstGeom>
          <a:noFill/>
        </p:spPr>
        <p:txBody>
          <a:bodyPr wrap="square" rtlCol="0">
            <a:spAutoFit/>
          </a:bodyPr>
          <a:lstStyle/>
          <a:p>
            <a:r>
              <a:rPr lang="en-US" sz="2400" b="1" dirty="0" smtClean="0">
                <a:solidFill>
                  <a:srgbClr val="FF0000"/>
                </a:solidFill>
              </a:rPr>
              <a:t>FEATURES</a:t>
            </a:r>
          </a:p>
          <a:p>
            <a:pPr lvl="0"/>
            <a:r>
              <a:rPr lang="en-US" sz="2400" b="1" dirty="0" smtClean="0"/>
              <a:t>Low Air Consumption</a:t>
            </a:r>
          </a:p>
          <a:p>
            <a:pPr lvl="0"/>
            <a:r>
              <a:rPr lang="en-US" sz="2400" b="1" dirty="0" smtClean="0"/>
              <a:t>High Torque Output</a:t>
            </a:r>
          </a:p>
          <a:p>
            <a:pPr lvl="0"/>
            <a:r>
              <a:rPr lang="en-US" sz="2400" b="1" dirty="0" smtClean="0"/>
              <a:t>Variable Speed</a:t>
            </a:r>
          </a:p>
          <a:p>
            <a:pPr lvl="0"/>
            <a:r>
              <a:rPr lang="en-US" sz="2400" b="1" dirty="0" smtClean="0"/>
              <a:t>Cool &amp; Continuous Running</a:t>
            </a:r>
          </a:p>
          <a:p>
            <a:pPr lvl="0"/>
            <a:r>
              <a:rPr lang="en-US" sz="2400" b="1" dirty="0" smtClean="0"/>
              <a:t>No Electrical Spark</a:t>
            </a:r>
          </a:p>
          <a:p>
            <a:pPr lvl="0"/>
            <a:r>
              <a:rPr lang="en-US" sz="2400" b="1" dirty="0" smtClean="0"/>
              <a:t>Reversible</a:t>
            </a:r>
          </a:p>
          <a:p>
            <a:r>
              <a:rPr lang="en-US" b="1" dirty="0" smtClean="0"/>
              <a:t/>
            </a:r>
            <a:br>
              <a:rPr lang="en-US" b="1" dirty="0" smtClean="0"/>
            </a:br>
            <a:endParaRPr lang="en-US" dirty="0" smtClean="0"/>
          </a:p>
          <a:p>
            <a:endParaRPr lang="en-US" dirty="0"/>
          </a:p>
        </p:txBody>
      </p:sp>
      <p:pic>
        <p:nvPicPr>
          <p:cNvPr id="4" name="2" descr="Piston Type Air Motors"/>
          <p:cNvPicPr/>
          <p:nvPr/>
        </p:nvPicPr>
        <p:blipFill>
          <a:blip r:embed="rId2"/>
          <a:srcRect/>
          <a:stretch>
            <a:fillRect/>
          </a:stretch>
        </p:blipFill>
        <p:spPr bwMode="auto">
          <a:xfrm>
            <a:off x="3581400" y="228600"/>
            <a:ext cx="4724400" cy="4572000"/>
          </a:xfrm>
          <a:prstGeom prst="rect">
            <a:avLst/>
          </a:prstGeom>
          <a:noFill/>
          <a:ln w="9525">
            <a:noFill/>
            <a:miter lim="800000"/>
            <a:headEnd/>
            <a:tailEnd/>
          </a:ln>
        </p:spPr>
      </p:pic>
      <p:sp>
        <p:nvSpPr>
          <p:cNvPr id="5" name="TextBox 4"/>
          <p:cNvSpPr txBox="1"/>
          <p:nvPr/>
        </p:nvSpPr>
        <p:spPr>
          <a:xfrm>
            <a:off x="228600" y="4800600"/>
            <a:ext cx="8153400" cy="1477328"/>
          </a:xfrm>
          <a:prstGeom prst="rect">
            <a:avLst/>
          </a:prstGeom>
          <a:noFill/>
        </p:spPr>
        <p:txBody>
          <a:bodyPr wrap="square" rtlCol="0">
            <a:spAutoFit/>
          </a:bodyPr>
          <a:lstStyle/>
          <a:p>
            <a:r>
              <a:rPr lang="en-US" sz="2400" b="1" dirty="0" smtClean="0">
                <a:solidFill>
                  <a:srgbClr val="FF0000"/>
                </a:solidFill>
              </a:rPr>
              <a:t>APPLICATION - </a:t>
            </a:r>
            <a:r>
              <a:rPr lang="en-US" sz="2400" b="1" dirty="0" smtClean="0"/>
              <a:t> Stirrer, Agitators, Motor Drive, Turn Table etc. where High Torque and flexibility in operation is needed.</a:t>
            </a:r>
          </a:p>
          <a:p>
            <a:r>
              <a:rPr lang="en-US" sz="2400" b="1" dirty="0" smtClean="0"/>
              <a:t>Request a Quote</a:t>
            </a:r>
          </a:p>
          <a:p>
            <a:endParaRPr lang="en-US" dirty="0"/>
          </a:p>
        </p:txBody>
      </p:sp>
      <p:sp>
        <p:nvSpPr>
          <p:cNvPr id="6" name="TextBox 5"/>
          <p:cNvSpPr txBox="1"/>
          <p:nvPr/>
        </p:nvSpPr>
        <p:spPr>
          <a:xfrm>
            <a:off x="4724400" y="0"/>
            <a:ext cx="3200400" cy="830997"/>
          </a:xfrm>
          <a:prstGeom prst="rect">
            <a:avLst/>
          </a:prstGeom>
          <a:noFill/>
        </p:spPr>
        <p:txBody>
          <a:bodyPr wrap="square" rtlCol="0">
            <a:spAutoFit/>
          </a:bodyPr>
          <a:lstStyle/>
          <a:p>
            <a:r>
              <a:rPr lang="en-US" sz="2400" b="1" dirty="0" smtClean="0">
                <a:solidFill>
                  <a:srgbClr val="00B050"/>
                </a:solidFill>
              </a:rPr>
              <a:t>Piston Air Motors</a:t>
            </a:r>
            <a:r>
              <a:rPr lang="en-US" sz="2400" dirty="0" smtClean="0">
                <a:solidFill>
                  <a:srgbClr val="00B050"/>
                </a:solidFill>
              </a:rPr>
              <a:t/>
            </a:r>
            <a:br>
              <a:rPr lang="en-US" sz="2400" dirty="0" smtClean="0">
                <a:solidFill>
                  <a:srgbClr val="00B050"/>
                </a:solidFill>
              </a:rPr>
            </a:br>
            <a:endParaRPr lang="en-US" sz="2400" dirty="0">
              <a:solidFill>
                <a:srgbClr val="00B050"/>
              </a:solidFill>
            </a:endParaRPr>
          </a:p>
        </p:txBody>
      </p:sp>
      <p:sp>
        <p:nvSpPr>
          <p:cNvPr id="7" name="Footer Placeholder 6"/>
          <p:cNvSpPr>
            <a:spLocks noGrp="1"/>
          </p:cNvSpPr>
          <p:nvPr>
            <p:ph type="ftr" sz="quarter" idx="11"/>
          </p:nvPr>
        </p:nvSpPr>
        <p:spPr/>
        <p:txBody>
          <a:bodyPr/>
          <a:lstStyle/>
          <a:p>
            <a:r>
              <a:rPr lang="en-US" smtClean="0"/>
              <a:t>IFP/PNEUMATIC COMPONENTS </a:t>
            </a:r>
            <a:endParaRPr lang="en-US"/>
          </a:p>
        </p:txBody>
      </p:sp>
      <p:pic>
        <p:nvPicPr>
          <p:cNvPr id="8" name="Picture 7"/>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108</a:t>
            </a:fld>
            <a:endParaRPr lang="en-US"/>
          </a:p>
        </p:txBody>
      </p:sp>
      <p:pic>
        <p:nvPicPr>
          <p:cNvPr id="3" name="Picture 2"/>
          <p:cNvPicPr/>
          <p:nvPr/>
        </p:nvPicPr>
        <p:blipFill>
          <a:blip r:embed="rId2"/>
          <a:srcRect/>
          <a:stretch>
            <a:fillRect/>
          </a:stretch>
        </p:blipFill>
        <p:spPr bwMode="auto">
          <a:xfrm>
            <a:off x="381000" y="228600"/>
            <a:ext cx="8534400" cy="6324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109</a:t>
            </a:fld>
            <a:endParaRPr lang="en-US"/>
          </a:p>
        </p:txBody>
      </p:sp>
      <p:pic>
        <p:nvPicPr>
          <p:cNvPr id="3" name="Picture 2"/>
          <p:cNvPicPr/>
          <p:nvPr/>
        </p:nvPicPr>
        <p:blipFill>
          <a:blip r:embed="rId2"/>
          <a:srcRect/>
          <a:stretch>
            <a:fillRect/>
          </a:stretch>
        </p:blipFill>
        <p:spPr bwMode="auto">
          <a:xfrm>
            <a:off x="457200" y="304800"/>
            <a:ext cx="8458200" cy="6248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3" name="TextBox 2"/>
          <p:cNvSpPr txBox="1"/>
          <p:nvPr/>
        </p:nvSpPr>
        <p:spPr>
          <a:xfrm>
            <a:off x="228600" y="228600"/>
            <a:ext cx="8686800" cy="5262979"/>
          </a:xfrm>
          <a:prstGeom prst="rect">
            <a:avLst/>
          </a:prstGeom>
          <a:noFill/>
        </p:spPr>
        <p:txBody>
          <a:bodyPr wrap="square" rtlCol="0">
            <a:spAutoFit/>
          </a:bodyPr>
          <a:lstStyle/>
          <a:p>
            <a:r>
              <a:rPr lang="en-US" sz="2800" b="1" dirty="0" smtClean="0">
                <a:solidFill>
                  <a:srgbClr val="FF0000"/>
                </a:solidFill>
              </a:rPr>
              <a:t>DYNAMIC COMPRESSORS OR TURBO COMPRESSORS:</a:t>
            </a:r>
          </a:p>
          <a:p>
            <a:endParaRPr lang="en-US" sz="2800" b="1" dirty="0" smtClean="0">
              <a:solidFill>
                <a:srgbClr val="0070C0"/>
              </a:solidFill>
            </a:endParaRPr>
          </a:p>
          <a:p>
            <a:r>
              <a:rPr lang="en-US" sz="2800" b="1" dirty="0" smtClean="0">
                <a:solidFill>
                  <a:srgbClr val="0070C0"/>
                </a:solidFill>
              </a:rPr>
              <a:t>IN THESE ROTATING IMPELLERS IMPART VELOCITY AND PRESSURE TO THE FLOW OF AIR HANDLED.</a:t>
            </a:r>
          </a:p>
          <a:p>
            <a:r>
              <a:rPr lang="en-US" sz="2800" b="1" dirty="0" smtClean="0">
                <a:solidFill>
                  <a:srgbClr val="0070C0"/>
                </a:solidFill>
              </a:rPr>
              <a:t>THESE ARE USED WHEN </a:t>
            </a:r>
            <a:r>
              <a:rPr lang="en-US" sz="2800" b="1" dirty="0" smtClean="0">
                <a:solidFill>
                  <a:srgbClr val="00B050"/>
                </a:solidFill>
              </a:rPr>
              <a:t>LARGE VOLUME OF AIR WITH LOW PRESSURE </a:t>
            </a:r>
            <a:r>
              <a:rPr lang="en-US" sz="2800" b="1" dirty="0" smtClean="0">
                <a:solidFill>
                  <a:srgbClr val="0070C0"/>
                </a:solidFill>
              </a:rPr>
              <a:t>IS REQUIRED.</a:t>
            </a:r>
          </a:p>
          <a:p>
            <a:r>
              <a:rPr lang="en-US" sz="2800" b="1" dirty="0" smtClean="0">
                <a:solidFill>
                  <a:srgbClr val="0070C0"/>
                </a:solidFill>
              </a:rPr>
              <a:t> E.G. BLOWERS, HAIR DRIER ETC.</a:t>
            </a:r>
          </a:p>
          <a:p>
            <a:endParaRPr lang="en-US" sz="2800" b="1" dirty="0" smtClean="0">
              <a:solidFill>
                <a:srgbClr val="0070C0"/>
              </a:solidFill>
            </a:endParaRPr>
          </a:p>
          <a:p>
            <a:r>
              <a:rPr lang="en-US" sz="2800" b="1" dirty="0" smtClean="0">
                <a:solidFill>
                  <a:srgbClr val="AE1290"/>
                </a:solidFill>
              </a:rPr>
              <a:t>FAMOUS BRANDS IN COMPRESSORS..</a:t>
            </a:r>
          </a:p>
          <a:p>
            <a:r>
              <a:rPr lang="en-US" sz="2800" b="1" dirty="0" smtClean="0">
                <a:solidFill>
                  <a:srgbClr val="AE1290"/>
                </a:solidFill>
              </a:rPr>
              <a:t>ELGI,</a:t>
            </a:r>
          </a:p>
          <a:p>
            <a:r>
              <a:rPr lang="en-US" sz="2800" b="1" dirty="0" smtClean="0">
                <a:solidFill>
                  <a:srgbClr val="AE1290"/>
                </a:solidFill>
              </a:rPr>
              <a:t>ATLAS COPCO,</a:t>
            </a:r>
          </a:p>
          <a:p>
            <a:r>
              <a:rPr lang="en-US" sz="2800" b="1" dirty="0" smtClean="0">
                <a:solidFill>
                  <a:srgbClr val="AE1290"/>
                </a:solidFill>
              </a:rPr>
              <a:t>INGERSOL RAND ETC.</a:t>
            </a:r>
            <a:endParaRPr lang="en-US" sz="2800" dirty="0">
              <a:solidFill>
                <a:srgbClr val="AE1290"/>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5562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110</a:t>
            </a:fld>
            <a:endParaRPr lang="en-US"/>
          </a:p>
        </p:txBody>
      </p:sp>
      <p:pic>
        <p:nvPicPr>
          <p:cNvPr id="3" name="Picture 2"/>
          <p:cNvPicPr/>
          <p:nvPr/>
        </p:nvPicPr>
        <p:blipFill>
          <a:blip r:embed="rId2"/>
          <a:srcRect/>
          <a:stretch>
            <a:fillRect/>
          </a:stretch>
        </p:blipFill>
        <p:spPr bwMode="auto">
          <a:xfrm>
            <a:off x="381000" y="304800"/>
            <a:ext cx="8077200" cy="6019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111</a:t>
            </a:fld>
            <a:endParaRPr lang="en-US"/>
          </a:p>
        </p:txBody>
      </p:sp>
      <p:pic>
        <p:nvPicPr>
          <p:cNvPr id="6146" name="Picture 2" descr="C:\Documents and Settings\Administrator\My Documents\My Pictures\ifpscan\6.JPG"/>
          <p:cNvPicPr>
            <a:picLocks noChangeAspect="1" noChangeArrowheads="1"/>
          </p:cNvPicPr>
          <p:nvPr/>
        </p:nvPicPr>
        <p:blipFill>
          <a:blip r:embed="rId2"/>
          <a:srcRect/>
          <a:stretch>
            <a:fillRect/>
          </a:stretch>
        </p:blipFill>
        <p:spPr bwMode="auto">
          <a:xfrm>
            <a:off x="2971800" y="1739871"/>
            <a:ext cx="6116090" cy="4870479"/>
          </a:xfrm>
          <a:prstGeom prst="rect">
            <a:avLst/>
          </a:prstGeom>
          <a:noFill/>
        </p:spPr>
      </p:pic>
      <p:sp>
        <p:nvSpPr>
          <p:cNvPr id="4" name="TextBox 3"/>
          <p:cNvSpPr txBox="1"/>
          <p:nvPr/>
        </p:nvSpPr>
        <p:spPr>
          <a:xfrm>
            <a:off x="2895600" y="54114"/>
            <a:ext cx="5715000" cy="707886"/>
          </a:xfrm>
          <a:prstGeom prst="rect">
            <a:avLst/>
          </a:prstGeom>
          <a:noFill/>
        </p:spPr>
        <p:txBody>
          <a:bodyPr wrap="square" rtlCol="0">
            <a:spAutoFit/>
          </a:bodyPr>
          <a:lstStyle/>
          <a:p>
            <a:r>
              <a:rPr lang="en-US" sz="2000" b="1" dirty="0" smtClean="0">
                <a:solidFill>
                  <a:srgbClr val="00B050"/>
                </a:solidFill>
              </a:rPr>
              <a:t>ACTUATORS LINEAR</a:t>
            </a:r>
          </a:p>
          <a:p>
            <a:r>
              <a:rPr lang="en-US" sz="2000" b="1" dirty="0" smtClean="0">
                <a:solidFill>
                  <a:srgbClr val="7030A0"/>
                </a:solidFill>
              </a:rPr>
              <a:t>SINGLE ACTING AND DOUBLE ACTINGCYLINDERS.</a:t>
            </a:r>
            <a:endParaRPr lang="en-US" sz="2000" b="1" dirty="0">
              <a:solidFill>
                <a:srgbClr val="7030A0"/>
              </a:solidFill>
            </a:endParaRPr>
          </a:p>
        </p:txBody>
      </p:sp>
      <p:sp>
        <p:nvSpPr>
          <p:cNvPr id="5" name="TextBox 4"/>
          <p:cNvSpPr txBox="1"/>
          <p:nvPr/>
        </p:nvSpPr>
        <p:spPr>
          <a:xfrm>
            <a:off x="228600" y="762000"/>
            <a:ext cx="4876800" cy="584775"/>
          </a:xfrm>
          <a:prstGeom prst="rect">
            <a:avLst/>
          </a:prstGeom>
          <a:noFill/>
        </p:spPr>
        <p:txBody>
          <a:bodyPr wrap="square" rtlCol="0">
            <a:spAutoFit/>
          </a:bodyPr>
          <a:lstStyle/>
          <a:p>
            <a:r>
              <a:rPr lang="en-US" sz="3200" b="1" dirty="0" smtClean="0">
                <a:solidFill>
                  <a:srgbClr val="0000FF"/>
                </a:solidFill>
              </a:rPr>
              <a:t>DOUBLE ACTING CYLINDER</a:t>
            </a:r>
            <a:endParaRPr lang="en-US" sz="3200" b="1" dirty="0">
              <a:solidFill>
                <a:srgbClr val="0000FF"/>
              </a:solidFill>
            </a:endParaRPr>
          </a:p>
        </p:txBody>
      </p:sp>
      <p:sp>
        <p:nvSpPr>
          <p:cNvPr id="6" name="TextBox 5"/>
          <p:cNvSpPr txBox="1"/>
          <p:nvPr/>
        </p:nvSpPr>
        <p:spPr>
          <a:xfrm>
            <a:off x="304800" y="1905000"/>
            <a:ext cx="2590800" cy="3785652"/>
          </a:xfrm>
          <a:prstGeom prst="rect">
            <a:avLst/>
          </a:prstGeom>
          <a:noFill/>
        </p:spPr>
        <p:txBody>
          <a:bodyPr wrap="square" rtlCol="0">
            <a:spAutoFit/>
          </a:bodyPr>
          <a:lstStyle/>
          <a:p>
            <a:r>
              <a:rPr lang="en-US" sz="2000" b="1" dirty="0" smtClean="0">
                <a:solidFill>
                  <a:srgbClr val="AE1290"/>
                </a:solidFill>
              </a:rPr>
              <a:t>TWO PORTS , BOTH ACTS AS  INLET AND OUTLET ALTERNATELY .</a:t>
            </a:r>
          </a:p>
          <a:p>
            <a:r>
              <a:rPr lang="en-US" sz="2000" b="1" dirty="0" smtClean="0">
                <a:solidFill>
                  <a:srgbClr val="AE1290"/>
                </a:solidFill>
              </a:rPr>
              <a:t>PISTON, PISTON RINGS, CYLINDER HAVE SURFACE FINISH AND CLOSE TOLERANCE.</a:t>
            </a:r>
          </a:p>
          <a:p>
            <a:r>
              <a:rPr lang="en-US" sz="2000" b="1" dirty="0" smtClean="0">
                <a:solidFill>
                  <a:srgbClr val="AE1290"/>
                </a:solidFill>
              </a:rPr>
              <a:t>BUSH AND SEALS, O RING SEAL.</a:t>
            </a:r>
          </a:p>
          <a:p>
            <a:r>
              <a:rPr lang="en-US" sz="2000" b="1" dirty="0" smtClean="0">
                <a:solidFill>
                  <a:srgbClr val="AE1290"/>
                </a:solidFill>
              </a:rPr>
              <a:t>FRONT COVER, PISTON ROD ETC.</a:t>
            </a:r>
            <a:endParaRPr lang="en-US" sz="2000" b="1" dirty="0">
              <a:solidFill>
                <a:srgbClr val="AE1290"/>
              </a:solidFill>
            </a:endParaRPr>
          </a:p>
        </p:txBody>
      </p:sp>
      <p:sp>
        <p:nvSpPr>
          <p:cNvPr id="7" name="Footer Placeholder 6"/>
          <p:cNvSpPr>
            <a:spLocks noGrp="1"/>
          </p:cNvSpPr>
          <p:nvPr>
            <p:ph type="ftr" sz="quarter" idx="11"/>
          </p:nvPr>
        </p:nvSpPr>
        <p:spPr/>
        <p:txBody>
          <a:bodyPr/>
          <a:lstStyle/>
          <a:p>
            <a:r>
              <a:rPr lang="en-US" smtClean="0"/>
              <a:t>IFP/PNEUMATIC COMPONENTS </a:t>
            </a:r>
            <a:endParaRPr lang="en-US"/>
          </a:p>
        </p:txBody>
      </p:sp>
      <p:pic>
        <p:nvPicPr>
          <p:cNvPr id="8" name="Picture 7"/>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112</a:t>
            </a:fld>
            <a:endParaRPr lang="en-US"/>
          </a:p>
        </p:txBody>
      </p:sp>
      <p:sp>
        <p:nvSpPr>
          <p:cNvPr id="4" name="Rectangle 3"/>
          <p:cNvSpPr/>
          <p:nvPr/>
        </p:nvSpPr>
        <p:spPr>
          <a:xfrm>
            <a:off x="685800" y="685800"/>
            <a:ext cx="7655878" cy="3046988"/>
          </a:xfrm>
          <a:prstGeom prst="rect">
            <a:avLst/>
          </a:prstGeom>
          <a:noFill/>
        </p:spPr>
        <p:txBody>
          <a:bodyPr wrap="square" lIns="91440" tIns="45720" rIns="91440" bIns="45720">
            <a:spAutoFit/>
          </a:bodyPr>
          <a:lstStyle/>
          <a:p>
            <a:pPr algn="ctr"/>
            <a:r>
              <a:rPr lang="en-US" sz="9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PNEUMATIC ACCESSORIES</a:t>
            </a:r>
            <a:endParaRPr lang="en-US" sz="9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descr="http://t1.gstatic.com/images?q=tbn:ANd9GcQKqU6fVzyZAK3K5mWQ7alcIzsPn5kBW_zg6nhd0MDV6QX9hCd58d8ZB-YH">
            <a:hlinkClick r:id="rId2"/>
          </p:cNvPr>
          <p:cNvPicPr/>
          <p:nvPr/>
        </p:nvPicPr>
        <p:blipFill>
          <a:blip r:embed="rId3"/>
          <a:srcRect/>
          <a:stretch>
            <a:fillRect/>
          </a:stretch>
        </p:blipFill>
        <p:spPr bwMode="auto">
          <a:xfrm>
            <a:off x="914400" y="3962400"/>
            <a:ext cx="2924175" cy="2038350"/>
          </a:xfrm>
          <a:prstGeom prst="rect">
            <a:avLst/>
          </a:prstGeom>
          <a:noFill/>
          <a:ln w="9525">
            <a:noFill/>
            <a:miter lim="800000"/>
            <a:headEnd/>
            <a:tailEnd/>
          </a:ln>
        </p:spPr>
      </p:pic>
      <p:pic>
        <p:nvPicPr>
          <p:cNvPr id="7" name="Picture 6" descr="http://t1.gstatic.com/images?q=tbn:ANd9GcQKqU6fVzyZAK3K5mWQ7alcIzsPn5kBW_zg6nhd0MDV6QX9hCd58d8ZB-YH">
            <a:hlinkClick r:id="rId2"/>
          </p:cNvPr>
          <p:cNvPicPr/>
          <p:nvPr/>
        </p:nvPicPr>
        <p:blipFill>
          <a:blip r:embed="rId3"/>
          <a:srcRect/>
          <a:stretch>
            <a:fillRect/>
          </a:stretch>
        </p:blipFill>
        <p:spPr bwMode="auto">
          <a:xfrm>
            <a:off x="80772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113</a:t>
            </a:fld>
            <a:endParaRPr lang="en-US"/>
          </a:p>
        </p:txBody>
      </p:sp>
      <p:sp>
        <p:nvSpPr>
          <p:cNvPr id="3" name="TextBox 2"/>
          <p:cNvSpPr txBox="1"/>
          <p:nvPr/>
        </p:nvSpPr>
        <p:spPr>
          <a:xfrm>
            <a:off x="685800" y="381000"/>
            <a:ext cx="8001000" cy="4247317"/>
          </a:xfrm>
          <a:prstGeom prst="rect">
            <a:avLst/>
          </a:prstGeom>
          <a:noFill/>
        </p:spPr>
        <p:txBody>
          <a:bodyPr wrap="square" rtlCol="0">
            <a:spAutoFit/>
          </a:bodyPr>
          <a:lstStyle/>
          <a:p>
            <a:endParaRPr lang="en-US" dirty="0" smtClean="0"/>
          </a:p>
          <a:p>
            <a:r>
              <a:rPr lang="en-US" sz="3600" b="1" dirty="0" smtClean="0">
                <a:solidFill>
                  <a:srgbClr val="0000FF"/>
                </a:solidFill>
              </a:rPr>
              <a:t>ACCESSORIES</a:t>
            </a:r>
          </a:p>
          <a:p>
            <a:endParaRPr lang="en-US" sz="3600" b="1" dirty="0" smtClean="0">
              <a:solidFill>
                <a:srgbClr val="0000FF"/>
              </a:solidFill>
            </a:endParaRPr>
          </a:p>
          <a:p>
            <a:pPr>
              <a:buFont typeface="Wingdings" pitchFamily="2" charset="2"/>
              <a:buChar char="v"/>
            </a:pPr>
            <a:r>
              <a:rPr lang="en-US" sz="3600" b="1" dirty="0" smtClean="0">
                <a:solidFill>
                  <a:srgbClr val="0000FF"/>
                </a:solidFill>
              </a:rPr>
              <a:t>   PIPE LINES</a:t>
            </a:r>
          </a:p>
          <a:p>
            <a:pPr>
              <a:buFont typeface="Wingdings" pitchFamily="2" charset="2"/>
              <a:buChar char="v"/>
            </a:pPr>
            <a:r>
              <a:rPr lang="en-US" sz="3600" b="1" dirty="0" smtClean="0">
                <a:solidFill>
                  <a:srgbClr val="0000FF"/>
                </a:solidFill>
              </a:rPr>
              <a:t>   FITTINGS</a:t>
            </a:r>
          </a:p>
          <a:p>
            <a:pPr>
              <a:buFont typeface="Wingdings" pitchFamily="2" charset="2"/>
              <a:buChar char="v"/>
            </a:pPr>
            <a:r>
              <a:rPr lang="en-US" sz="3600" b="1" dirty="0" smtClean="0">
                <a:solidFill>
                  <a:srgbClr val="0000FF"/>
                </a:solidFill>
              </a:rPr>
              <a:t>   HOSES</a:t>
            </a:r>
          </a:p>
          <a:p>
            <a:pPr>
              <a:buFont typeface="Wingdings" pitchFamily="2" charset="2"/>
              <a:buChar char="v"/>
            </a:pPr>
            <a:r>
              <a:rPr lang="en-US" sz="3600" b="1" dirty="0" smtClean="0">
                <a:solidFill>
                  <a:srgbClr val="0000FF"/>
                </a:solidFill>
              </a:rPr>
              <a:t>   CONNECTORS</a:t>
            </a:r>
          </a:p>
          <a:p>
            <a:pPr>
              <a:buFont typeface="Wingdings" pitchFamily="2" charset="2"/>
              <a:buChar char="v"/>
            </a:pPr>
            <a:r>
              <a:rPr lang="en-US" sz="3600" b="1" dirty="0" smtClean="0">
                <a:solidFill>
                  <a:srgbClr val="0000FF"/>
                </a:solidFill>
              </a:rPr>
              <a:t>   SEALS ETC</a:t>
            </a:r>
            <a:endParaRPr lang="en-US" sz="3600" b="1" dirty="0">
              <a:solidFill>
                <a:srgbClr val="0000FF"/>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descr="http://t1.gstatic.com/images?q=tbn:ANd9GcQKqU6fVzyZAK3K5mWQ7alcIzsPn5kBW_zg6nhd0MDV6QX9hCd58d8ZB-YH">
            <a:hlinkClick r:id="rId2"/>
          </p:cNvPr>
          <p:cNvPicPr/>
          <p:nvPr/>
        </p:nvPicPr>
        <p:blipFill>
          <a:blip r:embed="rId3"/>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114</a:t>
            </a:fld>
            <a:endParaRPr lang="en-US"/>
          </a:p>
        </p:txBody>
      </p:sp>
      <p:sp>
        <p:nvSpPr>
          <p:cNvPr id="3" name="TextBox 2"/>
          <p:cNvSpPr txBox="1"/>
          <p:nvPr/>
        </p:nvSpPr>
        <p:spPr>
          <a:xfrm>
            <a:off x="381000" y="228600"/>
            <a:ext cx="8534400" cy="5262979"/>
          </a:xfrm>
          <a:prstGeom prst="rect">
            <a:avLst/>
          </a:prstGeom>
          <a:noFill/>
        </p:spPr>
        <p:txBody>
          <a:bodyPr wrap="square" rtlCol="0">
            <a:spAutoFit/>
          </a:bodyPr>
          <a:lstStyle/>
          <a:p>
            <a:r>
              <a:rPr lang="en-US" sz="2800" b="1" dirty="0" smtClean="0">
                <a:solidFill>
                  <a:srgbClr val="0000FF"/>
                </a:solidFill>
              </a:rPr>
              <a:t>PIPE MATERIALS</a:t>
            </a:r>
          </a:p>
          <a:p>
            <a:endParaRPr lang="en-US" sz="2800" b="1" dirty="0" smtClean="0">
              <a:solidFill>
                <a:srgbClr val="C00000"/>
              </a:solidFill>
            </a:endParaRPr>
          </a:p>
          <a:p>
            <a:r>
              <a:rPr lang="en-US" sz="2800" b="1" dirty="0" smtClean="0">
                <a:solidFill>
                  <a:srgbClr val="C00000"/>
                </a:solidFill>
              </a:rPr>
              <a:t>MATERIAL                                      PRESSURE</a:t>
            </a:r>
          </a:p>
          <a:p>
            <a:r>
              <a:rPr lang="en-US" sz="2800" b="1" dirty="0" smtClean="0">
                <a:solidFill>
                  <a:srgbClr val="C00000"/>
                </a:solidFill>
              </a:rPr>
              <a:t> </a:t>
            </a:r>
          </a:p>
          <a:p>
            <a:r>
              <a:rPr lang="en-US" sz="2800" b="1" dirty="0" smtClean="0">
                <a:solidFill>
                  <a:srgbClr val="0000FF"/>
                </a:solidFill>
              </a:rPr>
              <a:t>STAINLESS STEEL---------2500 TO 4500 BAR</a:t>
            </a:r>
          </a:p>
          <a:p>
            <a:r>
              <a:rPr lang="en-US" sz="2800" b="1" dirty="0" smtClean="0">
                <a:solidFill>
                  <a:srgbClr val="0000FF"/>
                </a:solidFill>
              </a:rPr>
              <a:t>GI PIPE                ----------- 1000 BAR</a:t>
            </a:r>
          </a:p>
          <a:p>
            <a:r>
              <a:rPr lang="en-US" sz="2800" b="1" dirty="0" smtClean="0">
                <a:solidFill>
                  <a:srgbClr val="0000FF"/>
                </a:solidFill>
              </a:rPr>
              <a:t>COPPER PIPES  -----------200 BAR</a:t>
            </a:r>
          </a:p>
          <a:p>
            <a:r>
              <a:rPr lang="en-US" sz="2800" b="1" dirty="0" smtClean="0">
                <a:solidFill>
                  <a:srgbClr val="0000FF"/>
                </a:solidFill>
              </a:rPr>
              <a:t>AL PIPES              -----------125 BAR</a:t>
            </a:r>
          </a:p>
          <a:p>
            <a:r>
              <a:rPr lang="en-US" sz="2800" b="1" dirty="0" smtClean="0">
                <a:solidFill>
                  <a:srgbClr val="0000FF"/>
                </a:solidFill>
              </a:rPr>
              <a:t>POLYTHELENE      -----12-15 BAR</a:t>
            </a:r>
          </a:p>
          <a:p>
            <a:r>
              <a:rPr lang="en-US" sz="2800" b="1" dirty="0" smtClean="0">
                <a:solidFill>
                  <a:srgbClr val="0000FF"/>
                </a:solidFill>
              </a:rPr>
              <a:t>NYLON       ---------7 – 10 BAR</a:t>
            </a:r>
          </a:p>
          <a:p>
            <a:r>
              <a:rPr lang="en-US" sz="2800" b="1" dirty="0" smtClean="0">
                <a:solidFill>
                  <a:srgbClr val="0000FF"/>
                </a:solidFill>
              </a:rPr>
              <a:t>VINYL             --------------- 8-10 BAR</a:t>
            </a:r>
          </a:p>
          <a:p>
            <a:r>
              <a:rPr lang="en-US" sz="2800" b="1" dirty="0" smtClean="0">
                <a:solidFill>
                  <a:srgbClr val="0000FF"/>
                </a:solidFill>
              </a:rPr>
              <a:t>RUBBER         --------------  3 TO 7 BAR </a:t>
            </a:r>
            <a:endParaRPr lang="en-US" sz="2800" b="1" dirty="0">
              <a:solidFill>
                <a:srgbClr val="0000FF"/>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descr="http://t1.gstatic.com/images?q=tbn:ANd9GcQKqU6fVzyZAK3K5mWQ7alcIzsPn5kBW_zg6nhd0MDV6QX9hCd58d8ZB-YH">
            <a:hlinkClick r:id="rId2"/>
          </p:cNvPr>
          <p:cNvPicPr/>
          <p:nvPr/>
        </p:nvPicPr>
        <p:blipFill>
          <a:blip r:embed="rId3"/>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115</a:t>
            </a:fld>
            <a:endParaRPr lang="en-US"/>
          </a:p>
        </p:txBody>
      </p:sp>
      <p:sp>
        <p:nvSpPr>
          <p:cNvPr id="3" name="TextBox 2"/>
          <p:cNvSpPr txBox="1"/>
          <p:nvPr/>
        </p:nvSpPr>
        <p:spPr>
          <a:xfrm>
            <a:off x="304800" y="228600"/>
            <a:ext cx="8610600" cy="2677656"/>
          </a:xfrm>
          <a:prstGeom prst="rect">
            <a:avLst/>
          </a:prstGeom>
          <a:noFill/>
        </p:spPr>
        <p:txBody>
          <a:bodyPr wrap="square" rtlCol="0">
            <a:spAutoFit/>
          </a:bodyPr>
          <a:lstStyle/>
          <a:p>
            <a:r>
              <a:rPr lang="en-US" sz="2800" b="1" dirty="0" smtClean="0">
                <a:solidFill>
                  <a:srgbClr val="0000FF"/>
                </a:solidFill>
              </a:rPr>
              <a:t>FITTINGS USED IN PNEUMATIC SYSTEM</a:t>
            </a:r>
          </a:p>
          <a:p>
            <a:endParaRPr lang="en-US" sz="2800" b="1" dirty="0" smtClean="0">
              <a:solidFill>
                <a:srgbClr val="0000FF"/>
              </a:solidFill>
            </a:endParaRPr>
          </a:p>
          <a:p>
            <a:pPr marL="514350" indent="-514350">
              <a:buAutoNum type="arabicPeriod"/>
            </a:pPr>
            <a:r>
              <a:rPr lang="en-US" sz="2800" b="1" dirty="0" smtClean="0">
                <a:solidFill>
                  <a:srgbClr val="0000FF"/>
                </a:solidFill>
              </a:rPr>
              <a:t>BELL MOUTH TUBE FITTING  </a:t>
            </a:r>
            <a:r>
              <a:rPr lang="en-US" sz="2800" b="1" dirty="0" smtClean="0">
                <a:solidFill>
                  <a:srgbClr val="C00000"/>
                </a:solidFill>
              </a:rPr>
              <a:t>( FLARED FITTING )</a:t>
            </a:r>
          </a:p>
          <a:p>
            <a:pPr marL="514350" indent="-514350">
              <a:buAutoNum type="arabicPeriod"/>
            </a:pPr>
            <a:r>
              <a:rPr lang="en-US" sz="2800" b="1" dirty="0" smtClean="0">
                <a:solidFill>
                  <a:srgbClr val="0000FF"/>
                </a:solidFill>
              </a:rPr>
              <a:t> COMPRESSION TYPE FITTING </a:t>
            </a:r>
            <a:r>
              <a:rPr lang="en-US" sz="2800" b="1" dirty="0" smtClean="0">
                <a:solidFill>
                  <a:srgbClr val="C00000"/>
                </a:solidFill>
              </a:rPr>
              <a:t>( FERRULE FITTING)</a:t>
            </a:r>
          </a:p>
          <a:p>
            <a:pPr marL="514350" indent="-514350">
              <a:buAutoNum type="arabicPeriod"/>
            </a:pPr>
            <a:r>
              <a:rPr lang="en-US" sz="2800" b="1" dirty="0" smtClean="0">
                <a:solidFill>
                  <a:srgbClr val="0000FF"/>
                </a:solidFill>
              </a:rPr>
              <a:t> SCREWED CONNECTIONS</a:t>
            </a:r>
          </a:p>
          <a:p>
            <a:pPr marL="514350" indent="-514350">
              <a:buAutoNum type="arabicPeriod"/>
            </a:pPr>
            <a:r>
              <a:rPr lang="en-US" sz="2800" b="1" dirty="0" smtClean="0">
                <a:solidFill>
                  <a:srgbClr val="0000FF"/>
                </a:solidFill>
              </a:rPr>
              <a:t> QUICK CONNECTIONS </a:t>
            </a:r>
            <a:endParaRPr lang="en-US" sz="2800" b="1" dirty="0">
              <a:solidFill>
                <a:srgbClr val="0000FF"/>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descr="http://t1.gstatic.com/images?q=tbn:ANd9GcQKqU6fVzyZAK3K5mWQ7alcIzsPn5kBW_zg6nhd0MDV6QX9hCd58d8ZB-YH">
            <a:hlinkClick r:id="rId2"/>
          </p:cNvPr>
          <p:cNvPicPr/>
          <p:nvPr/>
        </p:nvPicPr>
        <p:blipFill>
          <a:blip r:embed="rId3"/>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116</a:t>
            </a:fld>
            <a:endParaRPr lang="en-US"/>
          </a:p>
        </p:txBody>
      </p:sp>
      <p:pic>
        <p:nvPicPr>
          <p:cNvPr id="1026" name="Picture 2" descr="C:\Documents and Settings\Administrator\My Documents\My Pictures\ifpscan\1.JPG"/>
          <p:cNvPicPr>
            <a:picLocks noChangeAspect="1" noChangeArrowheads="1"/>
          </p:cNvPicPr>
          <p:nvPr/>
        </p:nvPicPr>
        <p:blipFill>
          <a:blip r:embed="rId2"/>
          <a:srcRect/>
          <a:stretch>
            <a:fillRect/>
          </a:stretch>
        </p:blipFill>
        <p:spPr bwMode="auto">
          <a:xfrm>
            <a:off x="1371600" y="1378318"/>
            <a:ext cx="6503495" cy="5251082"/>
          </a:xfrm>
          <a:prstGeom prst="rect">
            <a:avLst/>
          </a:prstGeom>
          <a:noFill/>
        </p:spPr>
      </p:pic>
      <p:sp>
        <p:nvSpPr>
          <p:cNvPr id="4" name="TextBox 3"/>
          <p:cNvSpPr txBox="1"/>
          <p:nvPr/>
        </p:nvSpPr>
        <p:spPr>
          <a:xfrm>
            <a:off x="685800" y="381000"/>
            <a:ext cx="4495800" cy="800219"/>
          </a:xfrm>
          <a:prstGeom prst="rect">
            <a:avLst/>
          </a:prstGeom>
          <a:noFill/>
        </p:spPr>
        <p:txBody>
          <a:bodyPr wrap="square" rtlCol="0">
            <a:spAutoFit/>
          </a:bodyPr>
          <a:lstStyle/>
          <a:p>
            <a:r>
              <a:rPr lang="en-US" sz="2800" b="1" dirty="0" smtClean="0">
                <a:solidFill>
                  <a:srgbClr val="C00000"/>
                </a:solidFill>
              </a:rPr>
              <a:t>FLARED FITTING</a:t>
            </a:r>
          </a:p>
          <a:p>
            <a:endParaRPr lang="en-US" dirty="0"/>
          </a:p>
        </p:txBody>
      </p:sp>
      <p:sp>
        <p:nvSpPr>
          <p:cNvPr id="5" name="TextBox 4"/>
          <p:cNvSpPr txBox="1"/>
          <p:nvPr/>
        </p:nvSpPr>
        <p:spPr>
          <a:xfrm>
            <a:off x="990600" y="5638800"/>
            <a:ext cx="6781800" cy="461665"/>
          </a:xfrm>
          <a:prstGeom prst="rect">
            <a:avLst/>
          </a:prstGeom>
          <a:noFill/>
        </p:spPr>
        <p:txBody>
          <a:bodyPr wrap="square" rtlCol="0">
            <a:spAutoFit/>
          </a:bodyPr>
          <a:lstStyle/>
          <a:p>
            <a:r>
              <a:rPr lang="en-US" sz="2400" b="1" dirty="0" smtClean="0">
                <a:solidFill>
                  <a:srgbClr val="6600CC"/>
                </a:solidFill>
              </a:rPr>
              <a:t>PIPE A AND B ARE JOINED WITH FLARED FITTING</a:t>
            </a:r>
            <a:endParaRPr lang="en-US" sz="2400" b="1" dirty="0">
              <a:solidFill>
                <a:srgbClr val="6600CC"/>
              </a:solidFill>
            </a:endParaRPr>
          </a:p>
        </p:txBody>
      </p:sp>
      <p:sp>
        <p:nvSpPr>
          <p:cNvPr id="6" name="Footer Placeholder 5"/>
          <p:cNvSpPr>
            <a:spLocks noGrp="1"/>
          </p:cNvSpPr>
          <p:nvPr>
            <p:ph type="ftr" sz="quarter" idx="11"/>
          </p:nvPr>
        </p:nvSpPr>
        <p:spPr/>
        <p:txBody>
          <a:bodyPr/>
          <a:lstStyle/>
          <a:p>
            <a:r>
              <a:rPr lang="en-US" smtClean="0"/>
              <a:t>IFP/PNEUMATIC COMPONENTS </a:t>
            </a:r>
            <a:endParaRPr lang="en-US"/>
          </a:p>
        </p:txBody>
      </p:sp>
      <p:pic>
        <p:nvPicPr>
          <p:cNvPr id="7" name="Picture 6" descr="http://t1.gstatic.com/images?q=tbn:ANd9GcQKqU6fVzyZAK3K5mWQ7alcIzsPn5kBW_zg6nhd0MDV6QX9hCd58d8ZB-YH">
            <a:hlinkClick r:id="rId3"/>
          </p:cNvPr>
          <p:cNvPicPr/>
          <p:nvPr/>
        </p:nvPicPr>
        <p:blipFill>
          <a:blip r:embed="rId4"/>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117</a:t>
            </a:fld>
            <a:endParaRPr lang="en-US"/>
          </a:p>
        </p:txBody>
      </p:sp>
      <p:sp>
        <p:nvSpPr>
          <p:cNvPr id="3" name="TextBox 2"/>
          <p:cNvSpPr txBox="1"/>
          <p:nvPr/>
        </p:nvSpPr>
        <p:spPr>
          <a:xfrm>
            <a:off x="304800" y="304800"/>
            <a:ext cx="8458200" cy="2677656"/>
          </a:xfrm>
          <a:prstGeom prst="rect">
            <a:avLst/>
          </a:prstGeom>
          <a:noFill/>
        </p:spPr>
        <p:txBody>
          <a:bodyPr wrap="square" rtlCol="0">
            <a:spAutoFit/>
          </a:bodyPr>
          <a:lstStyle/>
          <a:p>
            <a:r>
              <a:rPr lang="en-US" sz="2800" b="1" dirty="0" smtClean="0">
                <a:solidFill>
                  <a:srgbClr val="0000FF"/>
                </a:solidFill>
              </a:rPr>
              <a:t>THE END PIPE B IS FLARED (MADE IN CONICAL SHAPE) BY USING FLARING TOOL. FLARING ANGLE IS 37 DEGREES TO 45 DGREES.</a:t>
            </a:r>
          </a:p>
          <a:p>
            <a:r>
              <a:rPr lang="en-US" sz="2800" b="1" dirty="0" smtClean="0">
                <a:solidFill>
                  <a:srgbClr val="0000FF"/>
                </a:solidFill>
              </a:rPr>
              <a:t>TO PIPE A MALE CONNECTOR IS FITTED. THEN NUT IS TIGHTENED ON IT BY USING PACKING SLEEVE.</a:t>
            </a:r>
          </a:p>
          <a:p>
            <a:r>
              <a:rPr lang="en-US" sz="2800" b="1" dirty="0" smtClean="0">
                <a:solidFill>
                  <a:srgbClr val="0000FF"/>
                </a:solidFill>
              </a:rPr>
              <a:t>BY LOOSING NUT, PIPES CAN BE DISCONNECTED.</a:t>
            </a:r>
            <a:endParaRPr lang="en-US" sz="2800" b="1" dirty="0">
              <a:solidFill>
                <a:srgbClr val="0000FF"/>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descr="http://t1.gstatic.com/images?q=tbn:ANd9GcQKqU6fVzyZAK3K5mWQ7alcIzsPn5kBW_zg6nhd0MDV6QX9hCd58d8ZB-YH">
            <a:hlinkClick r:id="rId2"/>
          </p:cNvPr>
          <p:cNvPicPr/>
          <p:nvPr/>
        </p:nvPicPr>
        <p:blipFill>
          <a:blip r:embed="rId3"/>
          <a:srcRect/>
          <a:stretch>
            <a:fillRect/>
          </a:stretch>
        </p:blipFill>
        <p:spPr bwMode="auto">
          <a:xfrm>
            <a:off x="8077200" y="58674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118</a:t>
            </a:fld>
            <a:endParaRPr lang="en-US"/>
          </a:p>
        </p:txBody>
      </p:sp>
      <p:pic>
        <p:nvPicPr>
          <p:cNvPr id="3" name="rg_hi" descr="http://t3.gstatic.com/images?q=tbn:ANd9GcSnFNURLHxgiiI75PgRLZJGgPTHFXPWBtWcfMLGYzm6uxfIyhk68g">
            <a:hlinkClick r:id="rId3"/>
          </p:cNvPr>
          <p:cNvPicPr/>
          <p:nvPr/>
        </p:nvPicPr>
        <p:blipFill>
          <a:blip r:embed="rId4"/>
          <a:srcRect/>
          <a:stretch>
            <a:fillRect/>
          </a:stretch>
        </p:blipFill>
        <p:spPr bwMode="auto">
          <a:xfrm>
            <a:off x="6477000" y="533400"/>
            <a:ext cx="2362200" cy="2590800"/>
          </a:xfrm>
          <a:prstGeom prst="rect">
            <a:avLst/>
          </a:prstGeom>
          <a:noFill/>
          <a:ln w="9525">
            <a:noFill/>
            <a:miter lim="800000"/>
            <a:headEnd/>
            <a:tailEnd/>
          </a:ln>
        </p:spPr>
      </p:pic>
      <p:sp>
        <p:nvSpPr>
          <p:cNvPr id="4" name="TextBox 3"/>
          <p:cNvSpPr txBox="1"/>
          <p:nvPr/>
        </p:nvSpPr>
        <p:spPr>
          <a:xfrm>
            <a:off x="304800" y="152400"/>
            <a:ext cx="3733800" cy="861774"/>
          </a:xfrm>
          <a:prstGeom prst="rect">
            <a:avLst/>
          </a:prstGeom>
          <a:noFill/>
        </p:spPr>
        <p:txBody>
          <a:bodyPr wrap="square" rtlCol="0">
            <a:spAutoFit/>
          </a:bodyPr>
          <a:lstStyle/>
          <a:p>
            <a:r>
              <a:rPr lang="en-US" sz="3200" b="1" dirty="0" smtClean="0">
                <a:solidFill>
                  <a:srgbClr val="C00000"/>
                </a:solidFill>
              </a:rPr>
              <a:t>FLARED FITTING</a:t>
            </a:r>
          </a:p>
          <a:p>
            <a:endParaRPr lang="en-US" dirty="0">
              <a:solidFill>
                <a:srgbClr val="C00000"/>
              </a:solidFill>
            </a:endParaRPr>
          </a:p>
        </p:txBody>
      </p:sp>
      <p:sp>
        <p:nvSpPr>
          <p:cNvPr id="5" name="TextBox 4"/>
          <p:cNvSpPr txBox="1"/>
          <p:nvPr/>
        </p:nvSpPr>
        <p:spPr>
          <a:xfrm>
            <a:off x="152400" y="838200"/>
            <a:ext cx="6553200" cy="4801314"/>
          </a:xfrm>
          <a:prstGeom prst="rect">
            <a:avLst/>
          </a:prstGeom>
          <a:noFill/>
        </p:spPr>
        <p:txBody>
          <a:bodyPr wrap="square" rtlCol="0">
            <a:spAutoFit/>
          </a:bodyPr>
          <a:lstStyle/>
          <a:p>
            <a:r>
              <a:rPr lang="en-US" sz="2400" dirty="0" smtClean="0"/>
              <a:t>Flare fittings are a type of </a:t>
            </a:r>
            <a:r>
              <a:rPr lang="en-US" sz="2400" dirty="0" smtClean="0">
                <a:hlinkClick r:id="rId5" tooltip="Compression fitting"/>
              </a:rPr>
              <a:t>compression fitting</a:t>
            </a:r>
            <a:r>
              <a:rPr lang="en-US" sz="2400" dirty="0" smtClean="0"/>
              <a:t> used with metal tubing, usually soft steel and ductile (soft) copper, though other materials are also used.  Tube flaring is considered to be a type of </a:t>
            </a:r>
            <a:r>
              <a:rPr lang="en-US" sz="2400" dirty="0" smtClean="0">
                <a:hlinkClick r:id="rId6" tooltip="Forging"/>
              </a:rPr>
              <a:t>forging</a:t>
            </a:r>
            <a:r>
              <a:rPr lang="en-US" sz="2400" dirty="0" smtClean="0"/>
              <a:t> operation,</a:t>
            </a:r>
            <a:r>
              <a:rPr lang="en-US" sz="2400" u="sng" baseline="30000" dirty="0" smtClean="0">
                <a:hlinkClick r:id="rId7"/>
              </a:rPr>
              <a:t>[1]</a:t>
            </a:r>
            <a:r>
              <a:rPr lang="en-US" sz="2400" dirty="0" smtClean="0"/>
              <a:t> and is usually a </a:t>
            </a:r>
            <a:r>
              <a:rPr lang="en-US" sz="2400" dirty="0" smtClean="0">
                <a:hlinkClick r:id="rId8" tooltip="Cold working"/>
              </a:rPr>
              <a:t>cold working</a:t>
            </a:r>
            <a:r>
              <a:rPr lang="en-US" sz="2400" dirty="0" smtClean="0"/>
              <a:t> procedure.  During assembly, a flare nut is used to secure the flared tubing's tapered end to the also tapered fitting, producing a pressure-resistant, leak-tight seal.  Flared connections offer a high degree of long-term reliability and for this reason are often used in mission-critical and inaccessible locations.</a:t>
            </a:r>
          </a:p>
          <a:p>
            <a:endParaRPr lang="en-US" dirty="0"/>
          </a:p>
        </p:txBody>
      </p:sp>
      <p:sp>
        <p:nvSpPr>
          <p:cNvPr id="6" name="TextBox 5"/>
          <p:cNvSpPr txBox="1"/>
          <p:nvPr/>
        </p:nvSpPr>
        <p:spPr>
          <a:xfrm>
            <a:off x="7010400" y="3352800"/>
            <a:ext cx="1676400" cy="1200329"/>
          </a:xfrm>
          <a:prstGeom prst="rect">
            <a:avLst/>
          </a:prstGeom>
          <a:noFill/>
        </p:spPr>
        <p:txBody>
          <a:bodyPr wrap="square" rtlCol="0">
            <a:spAutoFit/>
          </a:bodyPr>
          <a:lstStyle/>
          <a:p>
            <a:r>
              <a:rPr lang="en-US" dirty="0" smtClean="0">
                <a:solidFill>
                  <a:srgbClr val="C00000"/>
                </a:solidFill>
              </a:rPr>
              <a:t>FLARE NUT </a:t>
            </a:r>
            <a:r>
              <a:rPr lang="en-US" b="1" dirty="0" smtClean="0">
                <a:solidFill>
                  <a:srgbClr val="AE1290"/>
                </a:solidFill>
              </a:rPr>
              <a:t>OBSERVE  TAPERD PORTION.</a:t>
            </a:r>
            <a:endParaRPr lang="en-US" b="1" dirty="0">
              <a:solidFill>
                <a:srgbClr val="AE1290"/>
              </a:solidFill>
            </a:endParaRPr>
          </a:p>
        </p:txBody>
      </p:sp>
      <p:cxnSp>
        <p:nvCxnSpPr>
          <p:cNvPr id="8" name="Straight Arrow Connector 7"/>
          <p:cNvCxnSpPr/>
          <p:nvPr/>
        </p:nvCxnSpPr>
        <p:spPr>
          <a:xfrm rot="16200000" flipV="1">
            <a:off x="7353300" y="3009900"/>
            <a:ext cx="1752600" cy="152400"/>
          </a:xfrm>
          <a:prstGeom prst="straightConnector1">
            <a:avLst/>
          </a:prstGeom>
          <a:ln>
            <a:solidFill>
              <a:srgbClr val="AE1F02"/>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en-US" smtClean="0"/>
              <a:t>IFP/PNEUMATIC COMPONENTS </a:t>
            </a:r>
            <a:endParaRPr lang="en-US"/>
          </a:p>
        </p:txBody>
      </p:sp>
      <p:pic>
        <p:nvPicPr>
          <p:cNvPr id="10" name="Picture 9" descr="http://t1.gstatic.com/images?q=tbn:ANd9GcQKqU6fVzyZAK3K5mWQ7alcIzsPn5kBW_zg6nhd0MDV6QX9hCd58d8ZB-YH">
            <a:hlinkClick r:id="rId9"/>
          </p:cNvPr>
          <p:cNvPicPr/>
          <p:nvPr/>
        </p:nvPicPr>
        <p:blipFill>
          <a:blip r:embed="rId10"/>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119</a:t>
            </a:fld>
            <a:endParaRPr lang="en-US"/>
          </a:p>
        </p:txBody>
      </p:sp>
      <p:sp>
        <p:nvSpPr>
          <p:cNvPr id="3" name="TextBox 2"/>
          <p:cNvSpPr txBox="1"/>
          <p:nvPr/>
        </p:nvSpPr>
        <p:spPr>
          <a:xfrm>
            <a:off x="457200" y="304800"/>
            <a:ext cx="7620000" cy="954107"/>
          </a:xfrm>
          <a:prstGeom prst="rect">
            <a:avLst/>
          </a:prstGeom>
          <a:noFill/>
        </p:spPr>
        <p:txBody>
          <a:bodyPr wrap="square" rtlCol="0">
            <a:spAutoFit/>
          </a:bodyPr>
          <a:lstStyle/>
          <a:p>
            <a:r>
              <a:rPr lang="en-US" sz="2800" b="1" dirty="0" smtClean="0">
                <a:solidFill>
                  <a:srgbClr val="FF0000"/>
                </a:solidFill>
              </a:rPr>
              <a:t>FLARELESS FITTING OR  FERRULE FITTING</a:t>
            </a:r>
          </a:p>
          <a:p>
            <a:endParaRPr lang="en-US" sz="2800" b="1" dirty="0"/>
          </a:p>
        </p:txBody>
      </p:sp>
      <p:pic>
        <p:nvPicPr>
          <p:cNvPr id="4" name="rg_hi" descr="http://t1.gstatic.com/images?q=tbn:ANd9GcRoFTkx590TsS-_XsEbQ908c21SfMILOLy6mQrLgJICNsY9GZ2dgw">
            <a:hlinkClick r:id="rId2"/>
          </p:cNvPr>
          <p:cNvPicPr/>
          <p:nvPr/>
        </p:nvPicPr>
        <p:blipFill>
          <a:blip r:embed="rId3"/>
          <a:srcRect/>
          <a:stretch>
            <a:fillRect/>
          </a:stretch>
        </p:blipFill>
        <p:spPr bwMode="auto">
          <a:xfrm>
            <a:off x="1981200" y="1447800"/>
            <a:ext cx="4343400" cy="3581400"/>
          </a:xfrm>
          <a:prstGeom prst="rect">
            <a:avLst/>
          </a:prstGeom>
          <a:noFill/>
          <a:ln w="9525">
            <a:noFill/>
            <a:miter lim="800000"/>
            <a:headEnd/>
            <a:tailEnd/>
          </a:ln>
        </p:spPr>
      </p:pic>
      <p:sp>
        <p:nvSpPr>
          <p:cNvPr id="5" name="TextBox 4"/>
          <p:cNvSpPr txBox="1"/>
          <p:nvPr/>
        </p:nvSpPr>
        <p:spPr>
          <a:xfrm>
            <a:off x="990600" y="5105400"/>
            <a:ext cx="6324600" cy="830997"/>
          </a:xfrm>
          <a:prstGeom prst="rect">
            <a:avLst/>
          </a:prstGeom>
          <a:noFill/>
        </p:spPr>
        <p:txBody>
          <a:bodyPr wrap="square" rtlCol="0">
            <a:spAutoFit/>
          </a:bodyPr>
          <a:lstStyle/>
          <a:p>
            <a:r>
              <a:rPr lang="en-US" sz="2400" b="1" dirty="0" smtClean="0">
                <a:solidFill>
                  <a:srgbClr val="AE1290"/>
                </a:solidFill>
              </a:rPr>
              <a:t>NO TAPER IS GIVEN ON PIPE ENDS. BUT FERRULE IS USED FOR LEAKPROOF JOINTS.</a:t>
            </a:r>
            <a:endParaRPr lang="en-US" sz="2400" b="1" dirty="0">
              <a:solidFill>
                <a:srgbClr val="AE1290"/>
              </a:solidFill>
            </a:endParaRPr>
          </a:p>
        </p:txBody>
      </p:sp>
      <p:sp>
        <p:nvSpPr>
          <p:cNvPr id="7" name="Footer Placeholder 6"/>
          <p:cNvSpPr>
            <a:spLocks noGrp="1"/>
          </p:cNvSpPr>
          <p:nvPr>
            <p:ph type="ftr" sz="quarter" idx="11"/>
          </p:nvPr>
        </p:nvSpPr>
        <p:spPr/>
        <p:txBody>
          <a:bodyPr/>
          <a:lstStyle/>
          <a:p>
            <a:r>
              <a:rPr lang="en-US" smtClean="0"/>
              <a:t>IFP/PNEUMATIC COMPONENTS </a:t>
            </a:r>
            <a:endParaRPr lang="en-US"/>
          </a:p>
        </p:txBody>
      </p:sp>
      <p:pic>
        <p:nvPicPr>
          <p:cNvPr id="8" name="Picture 7" descr="http://t1.gstatic.com/images?q=tbn:ANd9GcQKqU6fVzyZAK3K5mWQ7alcIzsPn5kBW_zg6nhd0MDV6QX9hCd58d8ZB-YH">
            <a:hlinkClick r:id="rId4"/>
          </p:cNvPr>
          <p:cNvPicPr/>
          <p:nvPr/>
        </p:nvPicPr>
        <p:blipFill>
          <a:blip r:embed="rId5"/>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3" name="TextBox 2"/>
          <p:cNvSpPr txBox="1"/>
          <p:nvPr/>
        </p:nvSpPr>
        <p:spPr>
          <a:xfrm>
            <a:off x="228600" y="152400"/>
            <a:ext cx="8610600" cy="461665"/>
          </a:xfrm>
          <a:prstGeom prst="rect">
            <a:avLst/>
          </a:prstGeom>
          <a:noFill/>
        </p:spPr>
        <p:txBody>
          <a:bodyPr wrap="square" rtlCol="0">
            <a:spAutoFit/>
          </a:bodyPr>
          <a:lstStyle/>
          <a:p>
            <a:r>
              <a:rPr lang="en-US" sz="2400" b="1" dirty="0" smtClean="0">
                <a:solidFill>
                  <a:srgbClr val="AE1F02"/>
                </a:solidFill>
                <a:effectLst>
                  <a:outerShdw blurRad="50800" dist="50800" dir="5400000" algn="ctr" rotWithShape="0">
                    <a:srgbClr val="FFFF00"/>
                  </a:outerShdw>
                </a:effectLst>
              </a:rPr>
              <a:t>CLASSIFICATION OF A COMPRESSORS:</a:t>
            </a:r>
            <a:endParaRPr lang="en-US" sz="2400" b="1" dirty="0">
              <a:solidFill>
                <a:srgbClr val="AE1F02"/>
              </a:solidFill>
              <a:effectLst>
                <a:outerShdw blurRad="50800" dist="50800" dir="5400000" algn="ctr" rotWithShape="0">
                  <a:srgbClr val="FFFF00"/>
                </a:outerShdw>
              </a:effectLst>
            </a:endParaRPr>
          </a:p>
        </p:txBody>
      </p:sp>
      <p:sp>
        <p:nvSpPr>
          <p:cNvPr id="4" name="TextBox 3"/>
          <p:cNvSpPr txBox="1"/>
          <p:nvPr/>
        </p:nvSpPr>
        <p:spPr>
          <a:xfrm>
            <a:off x="145470" y="762000"/>
            <a:ext cx="8915400" cy="6001643"/>
          </a:xfrm>
          <a:prstGeom prst="rect">
            <a:avLst/>
          </a:prstGeom>
          <a:noFill/>
          <a:ln w="25400">
            <a:solidFill>
              <a:schemeClr val="bg1">
                <a:lumMod val="95000"/>
              </a:schemeClr>
            </a:solidFill>
          </a:ln>
        </p:spPr>
        <p:txBody>
          <a:bodyPr wrap="square" rtlCol="0">
            <a:spAutoFit/>
          </a:bodyPr>
          <a:lstStyle/>
          <a:p>
            <a:r>
              <a:rPr lang="en-US" sz="2400" b="1" dirty="0" smtClean="0">
                <a:solidFill>
                  <a:srgbClr val="AE1F02"/>
                </a:solidFill>
              </a:rPr>
              <a:t>                                              COMPRESSORS</a:t>
            </a:r>
          </a:p>
          <a:p>
            <a:endParaRPr lang="en-US" sz="2400" b="1" dirty="0" smtClean="0">
              <a:solidFill>
                <a:srgbClr val="AE1F02"/>
              </a:solidFill>
            </a:endParaRPr>
          </a:p>
          <a:p>
            <a:r>
              <a:rPr lang="en-US" sz="2400" b="1" dirty="0" smtClean="0">
                <a:solidFill>
                  <a:srgbClr val="00B0F0"/>
                </a:solidFill>
              </a:rPr>
              <a:t>  </a:t>
            </a:r>
          </a:p>
          <a:p>
            <a:r>
              <a:rPr lang="en-US" sz="2400" b="1" dirty="0" smtClean="0">
                <a:solidFill>
                  <a:srgbClr val="0000FF"/>
                </a:solidFill>
              </a:rPr>
              <a:t>POSITIVE DISPLACEMENT TYPE                   DYNAMIC COMPRESSORS</a:t>
            </a:r>
          </a:p>
          <a:p>
            <a:endParaRPr lang="en-US" sz="2400" b="1" dirty="0" smtClean="0">
              <a:solidFill>
                <a:srgbClr val="0000FF"/>
              </a:solidFill>
            </a:endParaRPr>
          </a:p>
          <a:p>
            <a:r>
              <a:rPr lang="en-US" sz="2400" b="1" dirty="0" smtClean="0">
                <a:solidFill>
                  <a:srgbClr val="0000FF"/>
                </a:solidFill>
              </a:rPr>
              <a:t>   </a:t>
            </a:r>
          </a:p>
          <a:p>
            <a:r>
              <a:rPr lang="en-US" sz="2400" b="1" dirty="0" smtClean="0">
                <a:solidFill>
                  <a:srgbClr val="0000FF"/>
                </a:solidFill>
              </a:rPr>
              <a:t> RECIPROCATING          ROTORY              CENTRIFUGAL                  AXIAL</a:t>
            </a:r>
          </a:p>
          <a:p>
            <a:endParaRPr lang="en-US" sz="2400" b="1" dirty="0" smtClean="0">
              <a:solidFill>
                <a:srgbClr val="0000FF"/>
              </a:solidFill>
            </a:endParaRPr>
          </a:p>
          <a:p>
            <a:r>
              <a:rPr lang="en-US" sz="2400" b="1" dirty="0" smtClean="0">
                <a:solidFill>
                  <a:srgbClr val="0000FF"/>
                </a:solidFill>
              </a:rPr>
              <a:t>  </a:t>
            </a:r>
          </a:p>
          <a:p>
            <a:r>
              <a:rPr lang="en-US" sz="2400" b="1" dirty="0" smtClean="0">
                <a:solidFill>
                  <a:srgbClr val="0000FF"/>
                </a:solidFill>
              </a:rPr>
              <a:t>PISTON     DIAPHRAGM</a:t>
            </a:r>
          </a:p>
          <a:p>
            <a:endParaRPr lang="en-US" sz="2400" b="1" dirty="0" smtClean="0">
              <a:solidFill>
                <a:srgbClr val="0000FF"/>
              </a:solidFill>
            </a:endParaRPr>
          </a:p>
          <a:p>
            <a:r>
              <a:rPr lang="en-US" sz="2400" b="1" dirty="0" smtClean="0">
                <a:solidFill>
                  <a:srgbClr val="0000FF"/>
                </a:solidFill>
              </a:rPr>
              <a:t>   </a:t>
            </a:r>
          </a:p>
          <a:p>
            <a:r>
              <a:rPr lang="en-US" sz="2400" b="1" dirty="0" smtClean="0">
                <a:solidFill>
                  <a:srgbClr val="0000FF"/>
                </a:solidFill>
              </a:rPr>
              <a:t>      LOBE     ROOTS BLOWER     LIQUID RING    SLIDING VANE    SCREW </a:t>
            </a:r>
          </a:p>
          <a:p>
            <a:endParaRPr lang="en-US" sz="2400" b="1" dirty="0" smtClean="0">
              <a:solidFill>
                <a:srgbClr val="0000FF"/>
              </a:solidFill>
            </a:endParaRPr>
          </a:p>
          <a:p>
            <a:r>
              <a:rPr lang="en-US" sz="2400" b="1" dirty="0" smtClean="0">
                <a:solidFill>
                  <a:srgbClr val="0000FF"/>
                </a:solidFill>
              </a:rPr>
              <a:t>                                                                        </a:t>
            </a:r>
          </a:p>
          <a:p>
            <a:r>
              <a:rPr lang="en-US" sz="2400" b="1" dirty="0" smtClean="0">
                <a:solidFill>
                  <a:srgbClr val="0000FF"/>
                </a:solidFill>
              </a:rPr>
              <a:t>                                                                  MONO SCREW        TWIN SCREW.</a:t>
            </a:r>
            <a:endParaRPr lang="en-US" dirty="0">
              <a:solidFill>
                <a:srgbClr val="0000FF"/>
              </a:solidFill>
            </a:endParaRPr>
          </a:p>
        </p:txBody>
      </p:sp>
      <p:sp>
        <p:nvSpPr>
          <p:cNvPr id="7" name="Freeform 6"/>
          <p:cNvSpPr/>
          <p:nvPr/>
        </p:nvSpPr>
        <p:spPr>
          <a:xfrm>
            <a:off x="1745673" y="1565564"/>
            <a:ext cx="5791200" cy="0"/>
          </a:xfrm>
          <a:custGeom>
            <a:avLst/>
            <a:gdLst>
              <a:gd name="connsiteX0" fmla="*/ 0 w 5791200"/>
              <a:gd name="connsiteY0" fmla="*/ 0 h 0"/>
              <a:gd name="connsiteX1" fmla="*/ 5791200 w 5791200"/>
              <a:gd name="connsiteY1" fmla="*/ 0 h 0"/>
            </a:gdLst>
            <a:ahLst/>
            <a:cxnLst>
              <a:cxn ang="0">
                <a:pos x="connsiteX0" y="connsiteY0"/>
              </a:cxn>
              <a:cxn ang="0">
                <a:pos x="connsiteX1" y="connsiteY1"/>
              </a:cxn>
            </a:cxnLst>
            <a:rect l="l" t="t" r="r" b="b"/>
            <a:pathLst>
              <a:path w="5791200">
                <a:moveTo>
                  <a:pt x="0" y="0"/>
                </a:moveTo>
                <a:lnTo>
                  <a:pt x="5791200"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rot="5400000">
            <a:off x="1600200" y="16756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a:off x="7536873" y="1565564"/>
            <a:ext cx="6927" cy="3394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038600" y="1371600"/>
            <a:ext cx="457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177636" y="2493818"/>
            <a:ext cx="2757055" cy="0"/>
          </a:xfrm>
          <a:custGeom>
            <a:avLst/>
            <a:gdLst>
              <a:gd name="connsiteX0" fmla="*/ 0 w 2757055"/>
              <a:gd name="connsiteY0" fmla="*/ 0 h 0"/>
              <a:gd name="connsiteX1" fmla="*/ 2757055 w 2757055"/>
              <a:gd name="connsiteY1" fmla="*/ 0 h 0"/>
            </a:gdLst>
            <a:ahLst/>
            <a:cxnLst>
              <a:cxn ang="0">
                <a:pos x="connsiteX0" y="connsiteY0"/>
              </a:cxn>
              <a:cxn ang="0">
                <a:pos x="connsiteX1" y="connsiteY1"/>
              </a:cxn>
            </a:cxnLst>
            <a:rect l="l" t="t" r="r" b="b"/>
            <a:pathLst>
              <a:path w="2757055">
                <a:moveTo>
                  <a:pt x="0" y="0"/>
                </a:moveTo>
                <a:lnTo>
                  <a:pt x="2757055"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a:off x="2171700" y="2400300"/>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067594" y="25900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733005" y="26662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5701145" y="2646218"/>
            <a:ext cx="2757055" cy="0"/>
          </a:xfrm>
          <a:custGeom>
            <a:avLst/>
            <a:gdLst>
              <a:gd name="connsiteX0" fmla="*/ 0 w 2757055"/>
              <a:gd name="connsiteY0" fmla="*/ 0 h 0"/>
              <a:gd name="connsiteX1" fmla="*/ 2757055 w 2757055"/>
              <a:gd name="connsiteY1" fmla="*/ 0 h 0"/>
            </a:gdLst>
            <a:ahLst/>
            <a:cxnLst>
              <a:cxn ang="0">
                <a:pos x="connsiteX0" y="connsiteY0"/>
              </a:cxn>
              <a:cxn ang="0">
                <a:pos x="connsiteX1" y="connsiteY1"/>
              </a:cxn>
            </a:cxnLst>
            <a:rect l="l" t="t" r="r" b="b"/>
            <a:pathLst>
              <a:path w="2757055">
                <a:moveTo>
                  <a:pt x="0" y="0"/>
                </a:moveTo>
                <a:lnTo>
                  <a:pt x="2757055"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rot="5400000">
            <a:off x="6695209" y="2552700"/>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591103" y="27424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256514" y="28186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304801" y="3560617"/>
            <a:ext cx="1828800" cy="45719"/>
          </a:xfrm>
          <a:custGeom>
            <a:avLst/>
            <a:gdLst>
              <a:gd name="connsiteX0" fmla="*/ 0 w 2757055"/>
              <a:gd name="connsiteY0" fmla="*/ 0 h 0"/>
              <a:gd name="connsiteX1" fmla="*/ 2757055 w 2757055"/>
              <a:gd name="connsiteY1" fmla="*/ 0 h 0"/>
            </a:gdLst>
            <a:ahLst/>
            <a:cxnLst>
              <a:cxn ang="0">
                <a:pos x="connsiteX0" y="connsiteY0"/>
              </a:cxn>
              <a:cxn ang="0">
                <a:pos x="connsiteX1" y="connsiteY1"/>
              </a:cxn>
            </a:cxnLst>
            <a:rect l="l" t="t" r="r" b="b"/>
            <a:pathLst>
              <a:path w="2757055">
                <a:moveTo>
                  <a:pt x="0" y="0"/>
                </a:moveTo>
                <a:lnTo>
                  <a:pt x="2757055"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rot="5400000">
            <a:off x="1298864" y="3467100"/>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194758" y="36568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1981994" y="37330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162300" y="4152900"/>
            <a:ext cx="1447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886691" y="4876800"/>
            <a:ext cx="7620000" cy="0"/>
          </a:xfrm>
          <a:custGeom>
            <a:avLst/>
            <a:gdLst>
              <a:gd name="connsiteX0" fmla="*/ 0 w 7620000"/>
              <a:gd name="connsiteY0" fmla="*/ 0 h 0"/>
              <a:gd name="connsiteX1" fmla="*/ 7620000 w 7620000"/>
              <a:gd name="connsiteY1" fmla="*/ 0 h 0"/>
            </a:gdLst>
            <a:ahLst/>
            <a:cxnLst>
              <a:cxn ang="0">
                <a:pos x="connsiteX0" y="connsiteY0"/>
              </a:cxn>
              <a:cxn ang="0">
                <a:pos x="connsiteX1" y="connsiteY1"/>
              </a:cxn>
            </a:cxnLst>
            <a:rect l="l" t="t" r="r" b="b"/>
            <a:pathLst>
              <a:path w="7620000">
                <a:moveTo>
                  <a:pt x="0" y="0"/>
                </a:moveTo>
                <a:lnTo>
                  <a:pt x="7620000"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rot="5400000">
            <a:off x="762794" y="50284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90006" y="50284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4418806" y="50284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6323806" y="50284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8152606" y="50284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5943600" y="5777345"/>
            <a:ext cx="2784764" cy="13855"/>
          </a:xfrm>
          <a:custGeom>
            <a:avLst/>
            <a:gdLst>
              <a:gd name="connsiteX0" fmla="*/ 0 w 2784764"/>
              <a:gd name="connsiteY0" fmla="*/ 0 h 13855"/>
              <a:gd name="connsiteX1" fmla="*/ 2784764 w 2784764"/>
              <a:gd name="connsiteY1" fmla="*/ 13855 h 13855"/>
            </a:gdLst>
            <a:ahLst/>
            <a:cxnLst>
              <a:cxn ang="0">
                <a:pos x="connsiteX0" y="connsiteY0"/>
              </a:cxn>
              <a:cxn ang="0">
                <a:pos x="connsiteX1" y="connsiteY1"/>
              </a:cxn>
            </a:cxnLst>
            <a:rect l="l" t="t" r="r" b="b"/>
            <a:pathLst>
              <a:path w="2784764" h="13855">
                <a:moveTo>
                  <a:pt x="0" y="0"/>
                </a:moveTo>
                <a:lnTo>
                  <a:pt x="2784764" y="13855"/>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Arrow Connector 45"/>
          <p:cNvCxnSpPr/>
          <p:nvPr/>
        </p:nvCxnSpPr>
        <p:spPr>
          <a:xfrm rot="5400000">
            <a:off x="5790406" y="59428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8533606" y="5942806"/>
            <a:ext cx="304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8039099" y="5676899"/>
            <a:ext cx="228600"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Footer Placeholder 32"/>
          <p:cNvSpPr>
            <a:spLocks noGrp="1"/>
          </p:cNvSpPr>
          <p:nvPr>
            <p:ph type="ftr" sz="quarter" idx="11"/>
          </p:nvPr>
        </p:nvSpPr>
        <p:spPr/>
        <p:txBody>
          <a:bodyPr/>
          <a:lstStyle/>
          <a:p>
            <a:r>
              <a:rPr lang="en-US" smtClean="0"/>
              <a:t>IFP/PNEUMATIC COMPONENTS </a:t>
            </a:r>
            <a:endParaRPr lang="en-US"/>
          </a:p>
        </p:txBody>
      </p:sp>
      <p:pic>
        <p:nvPicPr>
          <p:cNvPr id="34"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120</a:t>
            </a:fld>
            <a:endParaRPr lang="en-US"/>
          </a:p>
        </p:txBody>
      </p:sp>
      <p:sp>
        <p:nvSpPr>
          <p:cNvPr id="3" name="TextBox 2"/>
          <p:cNvSpPr txBox="1"/>
          <p:nvPr/>
        </p:nvSpPr>
        <p:spPr>
          <a:xfrm>
            <a:off x="381000" y="152400"/>
            <a:ext cx="3352800" cy="1077218"/>
          </a:xfrm>
          <a:prstGeom prst="rect">
            <a:avLst/>
          </a:prstGeom>
          <a:noFill/>
        </p:spPr>
        <p:txBody>
          <a:bodyPr wrap="square" rtlCol="0">
            <a:spAutoFit/>
          </a:bodyPr>
          <a:lstStyle/>
          <a:p>
            <a:r>
              <a:rPr lang="en-US" sz="3200" b="1" dirty="0" smtClean="0">
                <a:solidFill>
                  <a:srgbClr val="AE1290"/>
                </a:solidFill>
              </a:rPr>
              <a:t>FERRULE FITTING </a:t>
            </a:r>
          </a:p>
          <a:p>
            <a:endParaRPr lang="en-US" sz="3200" b="1" dirty="0">
              <a:solidFill>
                <a:srgbClr val="AE1290"/>
              </a:solidFill>
            </a:endParaRPr>
          </a:p>
        </p:txBody>
      </p:sp>
      <p:pic>
        <p:nvPicPr>
          <p:cNvPr id="4" name="il_fi" descr="http://images.machinedesign.com/images/archive/501240090200jpg_00000046744.jpg"/>
          <p:cNvPicPr/>
          <p:nvPr/>
        </p:nvPicPr>
        <p:blipFill>
          <a:blip r:embed="rId2"/>
          <a:srcRect/>
          <a:stretch>
            <a:fillRect/>
          </a:stretch>
        </p:blipFill>
        <p:spPr bwMode="auto">
          <a:xfrm>
            <a:off x="304800" y="762000"/>
            <a:ext cx="5791199" cy="5181600"/>
          </a:xfrm>
          <a:prstGeom prst="rect">
            <a:avLst/>
          </a:prstGeom>
          <a:noFill/>
          <a:ln w="9525">
            <a:noFill/>
            <a:miter lim="800000"/>
            <a:headEnd/>
            <a:tailEnd/>
          </a:ln>
        </p:spPr>
      </p:pic>
      <p:pic>
        <p:nvPicPr>
          <p:cNvPr id="5" name="Picture 4" descr="http://t0.gstatic.com/images?q=tbn:ANd9GcRBY_CLBqDLr1EqLd1k0WmjiLxLvxqDPAooMkFux5eMOZKGmFCHLg">
            <a:hlinkClick r:id="rId3"/>
          </p:cNvPr>
          <p:cNvPicPr/>
          <p:nvPr/>
        </p:nvPicPr>
        <p:blipFill>
          <a:blip r:embed="rId4"/>
          <a:srcRect/>
          <a:stretch>
            <a:fillRect/>
          </a:stretch>
        </p:blipFill>
        <p:spPr bwMode="auto">
          <a:xfrm>
            <a:off x="6096000" y="1143000"/>
            <a:ext cx="2895600" cy="2895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IFP/PNEUMATIC COMPONENTS </a:t>
            </a:r>
            <a:endParaRPr lang="en-US"/>
          </a:p>
        </p:txBody>
      </p:sp>
      <p:pic>
        <p:nvPicPr>
          <p:cNvPr id="7" name="Picture 6" descr="http://t1.gstatic.com/images?q=tbn:ANd9GcQKqU6fVzyZAK3K5mWQ7alcIzsPn5kBW_zg6nhd0MDV6QX9hCd58d8ZB-YH">
            <a:hlinkClick r:id="rId5"/>
          </p:cNvPr>
          <p:cNvPicPr/>
          <p:nvPr/>
        </p:nvPicPr>
        <p:blipFill>
          <a:blip r:embed="rId6"/>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121</a:t>
            </a:fld>
            <a:endParaRPr lang="en-US"/>
          </a:p>
        </p:txBody>
      </p:sp>
      <p:pic>
        <p:nvPicPr>
          <p:cNvPr id="2050" name="Picture 2" descr="C:\Documents and Settings\Administrator\My Documents\My Pictures\ifpscan\2.JPG"/>
          <p:cNvPicPr>
            <a:picLocks noChangeAspect="1" noChangeArrowheads="1"/>
          </p:cNvPicPr>
          <p:nvPr/>
        </p:nvPicPr>
        <p:blipFill>
          <a:blip r:embed="rId2"/>
          <a:srcRect/>
          <a:stretch>
            <a:fillRect/>
          </a:stretch>
        </p:blipFill>
        <p:spPr bwMode="auto">
          <a:xfrm>
            <a:off x="1035708" y="533400"/>
            <a:ext cx="6979526" cy="5715000"/>
          </a:xfrm>
          <a:prstGeom prst="rect">
            <a:avLst/>
          </a:prstGeom>
          <a:noFill/>
        </p:spPr>
      </p:pic>
      <p:sp>
        <p:nvSpPr>
          <p:cNvPr id="4" name="TextBox 3"/>
          <p:cNvSpPr txBox="1"/>
          <p:nvPr/>
        </p:nvSpPr>
        <p:spPr>
          <a:xfrm>
            <a:off x="2286000" y="4495800"/>
            <a:ext cx="3276600" cy="400110"/>
          </a:xfrm>
          <a:prstGeom prst="rect">
            <a:avLst/>
          </a:prstGeom>
          <a:noFill/>
        </p:spPr>
        <p:txBody>
          <a:bodyPr wrap="square" rtlCol="0">
            <a:spAutoFit/>
          </a:bodyPr>
          <a:lstStyle/>
          <a:p>
            <a:r>
              <a:rPr lang="en-US" sz="2000" b="1" dirty="0" smtClean="0">
                <a:solidFill>
                  <a:srgbClr val="AE1290"/>
                </a:solidFill>
              </a:rPr>
              <a:t>FERULE OF BRASS OR NYLON</a:t>
            </a:r>
            <a:endParaRPr lang="en-US" sz="2000" b="1" dirty="0">
              <a:solidFill>
                <a:srgbClr val="AE1290"/>
              </a:solidFill>
            </a:endParaRPr>
          </a:p>
        </p:txBody>
      </p:sp>
      <p:cxnSp>
        <p:nvCxnSpPr>
          <p:cNvPr id="6" name="Straight Arrow Connector 5"/>
          <p:cNvCxnSpPr/>
          <p:nvPr/>
        </p:nvCxnSpPr>
        <p:spPr>
          <a:xfrm rot="5400000" flipH="1" flipV="1">
            <a:off x="3048000" y="3429000"/>
            <a:ext cx="14478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 y="5029200"/>
            <a:ext cx="7772400" cy="707886"/>
          </a:xfrm>
          <a:prstGeom prst="rect">
            <a:avLst/>
          </a:prstGeom>
          <a:noFill/>
        </p:spPr>
        <p:txBody>
          <a:bodyPr wrap="square" rtlCol="0">
            <a:spAutoFit/>
          </a:bodyPr>
          <a:lstStyle/>
          <a:p>
            <a:r>
              <a:rPr lang="en-US" sz="2000" b="1" dirty="0" smtClean="0">
                <a:solidFill>
                  <a:srgbClr val="AE1290"/>
                </a:solidFill>
              </a:rPr>
              <a:t>TO AVOID FLARING OF PIPE ENDS( TO MADE CONICAL) FLARELESS JOINTS LIKE FERRULE FITTINGS ARE USED IN PNEUMATICS.</a:t>
            </a:r>
            <a:endParaRPr lang="en-US" sz="2000" b="1" dirty="0">
              <a:solidFill>
                <a:srgbClr val="AE1290"/>
              </a:solidFill>
            </a:endParaRPr>
          </a:p>
        </p:txBody>
      </p:sp>
      <p:sp>
        <p:nvSpPr>
          <p:cNvPr id="8" name="Footer Placeholder 7"/>
          <p:cNvSpPr>
            <a:spLocks noGrp="1"/>
          </p:cNvSpPr>
          <p:nvPr>
            <p:ph type="ftr" sz="quarter" idx="11"/>
          </p:nvPr>
        </p:nvSpPr>
        <p:spPr/>
        <p:txBody>
          <a:bodyPr/>
          <a:lstStyle/>
          <a:p>
            <a:r>
              <a:rPr lang="en-US" smtClean="0"/>
              <a:t>IFP/PNEUMATIC COMPONENTS </a:t>
            </a:r>
            <a:endParaRPr lang="en-US"/>
          </a:p>
        </p:txBody>
      </p:sp>
      <p:pic>
        <p:nvPicPr>
          <p:cNvPr id="9" name="Picture 8" descr="http://t1.gstatic.com/images?q=tbn:ANd9GcQKqU6fVzyZAK3K5mWQ7alcIzsPn5kBW_zg6nhd0MDV6QX9hCd58d8ZB-YH">
            <a:hlinkClick r:id="rId3"/>
          </p:cNvPr>
          <p:cNvPicPr/>
          <p:nvPr/>
        </p:nvPicPr>
        <p:blipFill>
          <a:blip r:embed="rId4"/>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122</a:t>
            </a:fld>
            <a:endParaRPr lang="en-US"/>
          </a:p>
        </p:txBody>
      </p:sp>
      <p:pic>
        <p:nvPicPr>
          <p:cNvPr id="3" name="il_fi" descr="http://image.minitruckinweb.com/f/9686780/0807mt_13_z+do_it_yourself_plumbing+ferrule_fitting.jpg"/>
          <p:cNvPicPr/>
          <p:nvPr/>
        </p:nvPicPr>
        <p:blipFill>
          <a:blip r:embed="rId2"/>
          <a:srcRect/>
          <a:stretch>
            <a:fillRect/>
          </a:stretch>
        </p:blipFill>
        <p:spPr bwMode="auto">
          <a:xfrm>
            <a:off x="3429000" y="304800"/>
            <a:ext cx="4724400" cy="3143250"/>
          </a:xfrm>
          <a:prstGeom prst="rect">
            <a:avLst/>
          </a:prstGeom>
          <a:noFill/>
          <a:ln w="9525">
            <a:noFill/>
            <a:miter lim="800000"/>
            <a:headEnd/>
            <a:tailEnd/>
          </a:ln>
        </p:spPr>
      </p:pic>
      <p:sp>
        <p:nvSpPr>
          <p:cNvPr id="4" name="TextBox 3"/>
          <p:cNvSpPr txBox="1"/>
          <p:nvPr/>
        </p:nvSpPr>
        <p:spPr>
          <a:xfrm>
            <a:off x="381000" y="152400"/>
            <a:ext cx="3352800" cy="830997"/>
          </a:xfrm>
          <a:prstGeom prst="rect">
            <a:avLst/>
          </a:prstGeom>
          <a:noFill/>
        </p:spPr>
        <p:txBody>
          <a:bodyPr wrap="square" rtlCol="0">
            <a:spAutoFit/>
          </a:bodyPr>
          <a:lstStyle/>
          <a:p>
            <a:r>
              <a:rPr lang="en-US" sz="2400" b="1" dirty="0" smtClean="0">
                <a:solidFill>
                  <a:srgbClr val="AE1290"/>
                </a:solidFill>
              </a:rPr>
              <a:t>FERRULE FITTING </a:t>
            </a:r>
          </a:p>
          <a:p>
            <a:endParaRPr lang="en-US" sz="2400" b="1" dirty="0">
              <a:solidFill>
                <a:srgbClr val="AE1290"/>
              </a:solidFill>
            </a:endParaRPr>
          </a:p>
        </p:txBody>
      </p:sp>
      <p:sp>
        <p:nvSpPr>
          <p:cNvPr id="5" name="TextBox 4"/>
          <p:cNvSpPr txBox="1"/>
          <p:nvPr/>
        </p:nvSpPr>
        <p:spPr>
          <a:xfrm>
            <a:off x="609600" y="3505200"/>
            <a:ext cx="7848600" cy="2677656"/>
          </a:xfrm>
          <a:prstGeom prst="rect">
            <a:avLst/>
          </a:prstGeom>
          <a:noFill/>
        </p:spPr>
        <p:txBody>
          <a:bodyPr wrap="square" rtlCol="0">
            <a:spAutoFit/>
          </a:bodyPr>
          <a:lstStyle/>
          <a:p>
            <a:r>
              <a:rPr lang="en-US" sz="2400" b="1" dirty="0" smtClean="0">
                <a:solidFill>
                  <a:srgbClr val="AE1290"/>
                </a:solidFill>
              </a:rPr>
              <a:t>FERRULE IS A FLEXIBLE MEMBER LIKE RUBBER MADE UP OF NYLON OR BRASS.</a:t>
            </a:r>
          </a:p>
          <a:p>
            <a:r>
              <a:rPr lang="en-US" sz="2400" b="1" dirty="0" smtClean="0">
                <a:solidFill>
                  <a:srgbClr val="AE1290"/>
                </a:solidFill>
              </a:rPr>
              <a:t>IN THIS JOINT NUT AND FERRULE ARE PLACED ON TUBE AND OTHER ENDWHICH IS TO BE JOINED IS INSERTED ALONG WITH SOCKET. BUT IS TIGHTENED IN SOCKET THREADING.</a:t>
            </a:r>
          </a:p>
          <a:p>
            <a:r>
              <a:rPr lang="en-US" sz="2400" b="1" dirty="0" smtClean="0">
                <a:solidFill>
                  <a:srgbClr val="AE1290"/>
                </a:solidFill>
              </a:rPr>
              <a:t>THE FERRULE ELEMENT WILL OCCUPY ENTIRE SPACE AND MAKES PERFECT SEAL AS WELL AS PERFECT JOINT.</a:t>
            </a:r>
            <a:endParaRPr lang="en-US" sz="2400" b="1" dirty="0">
              <a:solidFill>
                <a:srgbClr val="AE1290"/>
              </a:solidFill>
            </a:endParaRPr>
          </a:p>
        </p:txBody>
      </p:sp>
      <p:cxnSp>
        <p:nvCxnSpPr>
          <p:cNvPr id="7" name="Elbow Connector 6"/>
          <p:cNvCxnSpPr/>
          <p:nvPr/>
        </p:nvCxnSpPr>
        <p:spPr>
          <a:xfrm>
            <a:off x="1295400" y="838200"/>
            <a:ext cx="4648200" cy="609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IFP/PNEUMATIC COMPONENTS </a:t>
            </a:r>
            <a:endParaRPr lang="en-US"/>
          </a:p>
        </p:txBody>
      </p:sp>
      <p:pic>
        <p:nvPicPr>
          <p:cNvPr id="9" name="Picture 8" descr="http://t1.gstatic.com/images?q=tbn:ANd9GcQKqU6fVzyZAK3K5mWQ7alcIzsPn5kBW_zg6nhd0MDV6QX9hCd58d8ZB-YH">
            <a:hlinkClick r:id="rId3"/>
          </p:cNvPr>
          <p:cNvPicPr/>
          <p:nvPr/>
        </p:nvPicPr>
        <p:blipFill>
          <a:blip r:embed="rId4"/>
          <a:srcRect/>
          <a:stretch>
            <a:fillRect/>
          </a:stretch>
        </p:blipFill>
        <p:spPr bwMode="auto">
          <a:xfrm>
            <a:off x="8229600" y="1524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123</a:t>
            </a:fld>
            <a:endParaRPr lang="en-US"/>
          </a:p>
        </p:txBody>
      </p:sp>
      <p:sp>
        <p:nvSpPr>
          <p:cNvPr id="3" name="TextBox 2"/>
          <p:cNvSpPr txBox="1"/>
          <p:nvPr/>
        </p:nvSpPr>
        <p:spPr>
          <a:xfrm>
            <a:off x="304800" y="304800"/>
            <a:ext cx="7315200" cy="523220"/>
          </a:xfrm>
          <a:prstGeom prst="rect">
            <a:avLst/>
          </a:prstGeom>
          <a:noFill/>
        </p:spPr>
        <p:txBody>
          <a:bodyPr wrap="square" rtlCol="0">
            <a:spAutoFit/>
          </a:bodyPr>
          <a:lstStyle/>
          <a:p>
            <a:r>
              <a:rPr lang="en-US" sz="2800" b="1" dirty="0" smtClean="0">
                <a:solidFill>
                  <a:srgbClr val="C00000"/>
                </a:solidFill>
              </a:rPr>
              <a:t>ACCESSORIES REQUIRED FOR FITTING</a:t>
            </a:r>
            <a:endParaRPr lang="en-US" sz="2800" b="1" dirty="0">
              <a:solidFill>
                <a:srgbClr val="C00000"/>
              </a:solidFill>
            </a:endParaRPr>
          </a:p>
        </p:txBody>
      </p:sp>
      <p:pic>
        <p:nvPicPr>
          <p:cNvPr id="4" name="Picture 3" descr="http://t1.gstatic.com/images?q=tbn:ANd9GcQ9gHmYUV1Bwu8UU3cBLG1RmwLg-Gs5FFn4Sr9yFR_2tzN5BsvyOPEAYvoY">
            <a:hlinkClick r:id="rId2"/>
          </p:cNvPr>
          <p:cNvPicPr/>
          <p:nvPr/>
        </p:nvPicPr>
        <p:blipFill>
          <a:blip r:embed="rId3"/>
          <a:srcRect/>
          <a:stretch>
            <a:fillRect/>
          </a:stretch>
        </p:blipFill>
        <p:spPr bwMode="auto">
          <a:xfrm>
            <a:off x="914400" y="1219200"/>
            <a:ext cx="2209800" cy="1828800"/>
          </a:xfrm>
          <a:prstGeom prst="rect">
            <a:avLst/>
          </a:prstGeom>
          <a:noFill/>
          <a:ln w="9525">
            <a:noFill/>
            <a:miter lim="800000"/>
            <a:headEnd/>
            <a:tailEnd/>
          </a:ln>
        </p:spPr>
      </p:pic>
      <p:pic>
        <p:nvPicPr>
          <p:cNvPr id="5" name="Picture 4" descr="http://t3.gstatic.com/images?q=tbn:ANd9GcTchnR1Xk-VYJw8sj_q85lzv56yM840kpB_icW9GaspJjx2P8e_xqsdIkYUqA">
            <a:hlinkClick r:id="rId4"/>
          </p:cNvPr>
          <p:cNvPicPr/>
          <p:nvPr/>
        </p:nvPicPr>
        <p:blipFill>
          <a:blip r:embed="rId5"/>
          <a:srcRect/>
          <a:stretch>
            <a:fillRect/>
          </a:stretch>
        </p:blipFill>
        <p:spPr bwMode="auto">
          <a:xfrm>
            <a:off x="3048000" y="1066800"/>
            <a:ext cx="2438400" cy="1981200"/>
          </a:xfrm>
          <a:prstGeom prst="rect">
            <a:avLst/>
          </a:prstGeom>
          <a:noFill/>
          <a:ln w="9525">
            <a:noFill/>
            <a:miter lim="800000"/>
            <a:headEnd/>
            <a:tailEnd/>
          </a:ln>
        </p:spPr>
      </p:pic>
      <p:pic>
        <p:nvPicPr>
          <p:cNvPr id="6" name="Picture 5" descr="http://t2.gstatic.com/images?q=tbn:ANd9GcT9-FZ5Dif7_p5onIop1NKEpDWO4EqNhKMXyXNNqsuwOfW7Ufc7JfcYYFyZ">
            <a:hlinkClick r:id="rId6"/>
          </p:cNvPr>
          <p:cNvPicPr/>
          <p:nvPr/>
        </p:nvPicPr>
        <p:blipFill>
          <a:blip r:embed="rId7"/>
          <a:srcRect/>
          <a:stretch>
            <a:fillRect/>
          </a:stretch>
        </p:blipFill>
        <p:spPr bwMode="auto">
          <a:xfrm>
            <a:off x="5791200" y="1066800"/>
            <a:ext cx="2819400" cy="2209800"/>
          </a:xfrm>
          <a:prstGeom prst="rect">
            <a:avLst/>
          </a:prstGeom>
          <a:noFill/>
          <a:ln w="9525">
            <a:noFill/>
            <a:miter lim="800000"/>
            <a:headEnd/>
            <a:tailEnd/>
          </a:ln>
        </p:spPr>
      </p:pic>
      <p:pic>
        <p:nvPicPr>
          <p:cNvPr id="7" name="Picture 6" descr="http://t1.gstatic.com/images?q=tbn:ANd9GcQ4uUFOWBx372CGd-nWHh5AdLDC6SjNWNkSY6lQl7vnTTHD7jH0AHYyVc0">
            <a:hlinkClick r:id="rId8"/>
          </p:cNvPr>
          <p:cNvPicPr/>
          <p:nvPr/>
        </p:nvPicPr>
        <p:blipFill>
          <a:blip r:embed="rId9"/>
          <a:srcRect/>
          <a:stretch>
            <a:fillRect/>
          </a:stretch>
        </p:blipFill>
        <p:spPr bwMode="auto">
          <a:xfrm>
            <a:off x="685800" y="3505200"/>
            <a:ext cx="3124200" cy="2362200"/>
          </a:xfrm>
          <a:prstGeom prst="rect">
            <a:avLst/>
          </a:prstGeom>
          <a:noFill/>
          <a:ln w="9525">
            <a:noFill/>
            <a:miter lim="800000"/>
            <a:headEnd/>
            <a:tailEnd/>
          </a:ln>
        </p:spPr>
      </p:pic>
      <p:pic>
        <p:nvPicPr>
          <p:cNvPr id="8" name="Picture 7" descr="http://t1.gstatic.com/images?q=tbn:ANd9GcTLdzgCUfUHhVb1Ao7Yy8qptdYIPNFmroBEkaG5gfdDS5NJmCFC7_4bWpKk7Q">
            <a:hlinkClick r:id="rId10"/>
          </p:cNvPr>
          <p:cNvPicPr/>
          <p:nvPr/>
        </p:nvPicPr>
        <p:blipFill>
          <a:blip r:embed="rId11"/>
          <a:srcRect/>
          <a:stretch>
            <a:fillRect/>
          </a:stretch>
        </p:blipFill>
        <p:spPr bwMode="auto">
          <a:xfrm>
            <a:off x="4724400" y="3733800"/>
            <a:ext cx="3419475" cy="2790825"/>
          </a:xfrm>
          <a:prstGeom prst="rect">
            <a:avLst/>
          </a:prstGeom>
          <a:noFill/>
          <a:ln w="9525">
            <a:noFill/>
            <a:miter lim="800000"/>
            <a:headEnd/>
            <a:tailEnd/>
          </a:ln>
        </p:spPr>
      </p:pic>
      <p:sp>
        <p:nvSpPr>
          <p:cNvPr id="9" name="TextBox 8"/>
          <p:cNvSpPr txBox="1"/>
          <p:nvPr/>
        </p:nvSpPr>
        <p:spPr>
          <a:xfrm>
            <a:off x="1676400" y="6172200"/>
            <a:ext cx="4953000" cy="400110"/>
          </a:xfrm>
          <a:prstGeom prst="rect">
            <a:avLst/>
          </a:prstGeom>
          <a:noFill/>
        </p:spPr>
        <p:txBody>
          <a:bodyPr wrap="square" rtlCol="0">
            <a:spAutoFit/>
          </a:bodyPr>
          <a:lstStyle/>
          <a:p>
            <a:r>
              <a:rPr lang="en-US" sz="2000" b="1" dirty="0" smtClean="0">
                <a:solidFill>
                  <a:srgbClr val="AE1290"/>
                </a:solidFill>
              </a:rPr>
              <a:t>DIFFERENT CONNECTORS</a:t>
            </a:r>
            <a:endParaRPr lang="en-US" sz="2000" b="1" dirty="0">
              <a:solidFill>
                <a:srgbClr val="AE1290"/>
              </a:solidFill>
            </a:endParaRPr>
          </a:p>
        </p:txBody>
      </p:sp>
      <p:sp>
        <p:nvSpPr>
          <p:cNvPr id="10" name="Footer Placeholder 9"/>
          <p:cNvSpPr>
            <a:spLocks noGrp="1"/>
          </p:cNvSpPr>
          <p:nvPr>
            <p:ph type="ftr" sz="quarter" idx="11"/>
          </p:nvPr>
        </p:nvSpPr>
        <p:spPr/>
        <p:txBody>
          <a:bodyPr/>
          <a:lstStyle/>
          <a:p>
            <a:r>
              <a:rPr lang="en-US" smtClean="0"/>
              <a:t>IFP/PNEUMATIC COMPONENTS </a:t>
            </a:r>
            <a:endParaRPr lang="en-US"/>
          </a:p>
        </p:txBody>
      </p:sp>
      <p:pic>
        <p:nvPicPr>
          <p:cNvPr id="11" name="Picture 10" descr="http://t1.gstatic.com/images?q=tbn:ANd9GcQKqU6fVzyZAK3K5mWQ7alcIzsPn5kBW_zg6nhd0MDV6QX9hCd58d8ZB-YH">
            <a:hlinkClick r:id="rId12"/>
          </p:cNvPr>
          <p:cNvPicPr/>
          <p:nvPr/>
        </p:nvPicPr>
        <p:blipFill>
          <a:blip r:embed="rId13"/>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124</a:t>
            </a:fld>
            <a:endParaRPr lang="en-US"/>
          </a:p>
        </p:txBody>
      </p:sp>
      <p:pic>
        <p:nvPicPr>
          <p:cNvPr id="3" name="Picture 2" descr="http://t0.gstatic.com/images?q=tbn:ANd9GcTP4py-Fm9y5YbxwrA462x2g1i-hzq3zPmZKdpPdAWWF2CHBakm">
            <a:hlinkClick r:id="rId2"/>
          </p:cNvPr>
          <p:cNvPicPr/>
          <p:nvPr/>
        </p:nvPicPr>
        <p:blipFill>
          <a:blip r:embed="rId3"/>
          <a:srcRect/>
          <a:stretch>
            <a:fillRect/>
          </a:stretch>
        </p:blipFill>
        <p:spPr bwMode="auto">
          <a:xfrm>
            <a:off x="457200" y="457200"/>
            <a:ext cx="3500437" cy="2586037"/>
          </a:xfrm>
          <a:prstGeom prst="rect">
            <a:avLst/>
          </a:prstGeom>
          <a:noFill/>
          <a:ln w="9525">
            <a:noFill/>
            <a:miter lim="800000"/>
            <a:headEnd/>
            <a:tailEnd/>
          </a:ln>
        </p:spPr>
      </p:pic>
      <p:pic>
        <p:nvPicPr>
          <p:cNvPr id="4" name="Picture 3" descr="http://t1.gstatic.com/images?q=tbn:ANd9GcSz8dsV20cJ2mBFNd7wOMGzlX-mzICgKfmye2tAgUoAgLNeUeTcfkfapYDi">
            <a:hlinkClick r:id="rId4"/>
          </p:cNvPr>
          <p:cNvPicPr/>
          <p:nvPr/>
        </p:nvPicPr>
        <p:blipFill>
          <a:blip r:embed="rId5"/>
          <a:srcRect/>
          <a:stretch>
            <a:fillRect/>
          </a:stretch>
        </p:blipFill>
        <p:spPr bwMode="auto">
          <a:xfrm>
            <a:off x="5105401" y="381001"/>
            <a:ext cx="2286000" cy="2286000"/>
          </a:xfrm>
          <a:prstGeom prst="rect">
            <a:avLst/>
          </a:prstGeom>
          <a:noFill/>
          <a:ln w="9525">
            <a:noFill/>
            <a:miter lim="800000"/>
            <a:headEnd/>
            <a:tailEnd/>
          </a:ln>
        </p:spPr>
      </p:pic>
      <p:pic>
        <p:nvPicPr>
          <p:cNvPr id="5" name="Picture 4" descr="http://t3.gstatic.com/images?q=tbn:ANd9GcRvD7XL3yC98AlNUIiTZqE3mNnfwB7UXurWKsiqMBCV6P8fZ7Faxiq6203GWw">
            <a:hlinkClick r:id="rId6"/>
          </p:cNvPr>
          <p:cNvPicPr/>
          <p:nvPr/>
        </p:nvPicPr>
        <p:blipFill>
          <a:blip r:embed="rId7"/>
          <a:srcRect/>
          <a:stretch>
            <a:fillRect/>
          </a:stretch>
        </p:blipFill>
        <p:spPr bwMode="auto">
          <a:xfrm>
            <a:off x="762000" y="3048000"/>
            <a:ext cx="2786062" cy="2633663"/>
          </a:xfrm>
          <a:prstGeom prst="rect">
            <a:avLst/>
          </a:prstGeom>
          <a:noFill/>
          <a:ln w="9525">
            <a:noFill/>
            <a:miter lim="800000"/>
            <a:headEnd/>
            <a:tailEnd/>
          </a:ln>
        </p:spPr>
      </p:pic>
      <p:pic>
        <p:nvPicPr>
          <p:cNvPr id="6" name="Picture 5" descr="http://t3.gstatic.com/images?q=tbn:ANd9GcQVb8yBDnj9rGc-yHv0VIy2JitZfP5rhomGi1dXEtMFL1xCtbGri1XfoYEJJw">
            <a:hlinkClick r:id="rId8"/>
          </p:cNvPr>
          <p:cNvPicPr/>
          <p:nvPr/>
        </p:nvPicPr>
        <p:blipFill>
          <a:blip r:embed="rId9"/>
          <a:srcRect/>
          <a:stretch>
            <a:fillRect/>
          </a:stretch>
        </p:blipFill>
        <p:spPr bwMode="auto">
          <a:xfrm>
            <a:off x="4648200" y="2895600"/>
            <a:ext cx="3519488" cy="3133725"/>
          </a:xfrm>
          <a:prstGeom prst="rect">
            <a:avLst/>
          </a:prstGeom>
          <a:noFill/>
          <a:ln w="9525">
            <a:noFill/>
            <a:miter lim="800000"/>
            <a:headEnd/>
            <a:tailEnd/>
          </a:ln>
        </p:spPr>
      </p:pic>
      <p:sp>
        <p:nvSpPr>
          <p:cNvPr id="7" name="TextBox 6"/>
          <p:cNvSpPr txBox="1"/>
          <p:nvPr/>
        </p:nvSpPr>
        <p:spPr>
          <a:xfrm>
            <a:off x="7391400" y="3429000"/>
            <a:ext cx="1524000" cy="1323439"/>
          </a:xfrm>
          <a:prstGeom prst="rect">
            <a:avLst/>
          </a:prstGeom>
          <a:noFill/>
        </p:spPr>
        <p:txBody>
          <a:bodyPr wrap="square" rtlCol="0">
            <a:spAutoFit/>
          </a:bodyPr>
          <a:lstStyle/>
          <a:p>
            <a:r>
              <a:rPr lang="en-US" sz="2000" b="1" dirty="0" smtClean="0">
                <a:solidFill>
                  <a:srgbClr val="AE1290"/>
                </a:solidFill>
              </a:rPr>
              <a:t>HOSE USED IN PNEUMATIC SYSTEM</a:t>
            </a:r>
            <a:endParaRPr lang="en-US" sz="2000" b="1" dirty="0">
              <a:solidFill>
                <a:srgbClr val="AE1290"/>
              </a:solidFill>
            </a:endParaRPr>
          </a:p>
        </p:txBody>
      </p:sp>
      <p:sp>
        <p:nvSpPr>
          <p:cNvPr id="8" name="TextBox 7"/>
          <p:cNvSpPr txBox="1"/>
          <p:nvPr/>
        </p:nvSpPr>
        <p:spPr>
          <a:xfrm>
            <a:off x="4267200" y="381000"/>
            <a:ext cx="1752600" cy="400110"/>
          </a:xfrm>
          <a:prstGeom prst="rect">
            <a:avLst/>
          </a:prstGeom>
          <a:noFill/>
        </p:spPr>
        <p:txBody>
          <a:bodyPr wrap="square" rtlCol="0">
            <a:spAutoFit/>
          </a:bodyPr>
          <a:lstStyle/>
          <a:p>
            <a:r>
              <a:rPr lang="en-US" sz="2000" b="1" dirty="0" smtClean="0">
                <a:solidFill>
                  <a:srgbClr val="AE1290"/>
                </a:solidFill>
              </a:rPr>
              <a:t>NUT</a:t>
            </a:r>
            <a:endParaRPr lang="en-US" sz="2000" b="1" dirty="0">
              <a:solidFill>
                <a:srgbClr val="AE1290"/>
              </a:solidFill>
            </a:endParaRPr>
          </a:p>
        </p:txBody>
      </p:sp>
      <p:sp>
        <p:nvSpPr>
          <p:cNvPr id="9" name="Footer Placeholder 8"/>
          <p:cNvSpPr>
            <a:spLocks noGrp="1"/>
          </p:cNvSpPr>
          <p:nvPr>
            <p:ph type="ftr" sz="quarter" idx="11"/>
          </p:nvPr>
        </p:nvSpPr>
        <p:spPr/>
        <p:txBody>
          <a:bodyPr/>
          <a:lstStyle/>
          <a:p>
            <a:r>
              <a:rPr lang="en-US" smtClean="0"/>
              <a:t>IFP/PNEUMATIC COMPONENTS </a:t>
            </a:r>
            <a:endParaRPr lang="en-US"/>
          </a:p>
        </p:txBody>
      </p:sp>
      <p:pic>
        <p:nvPicPr>
          <p:cNvPr id="10" name="Picture 9" descr="http://t1.gstatic.com/images?q=tbn:ANd9GcQKqU6fVzyZAK3K5mWQ7alcIzsPn5kBW_zg6nhd0MDV6QX9hCd58d8ZB-YH">
            <a:hlinkClick r:id="rId10"/>
          </p:cNvPr>
          <p:cNvPicPr/>
          <p:nvPr/>
        </p:nvPicPr>
        <p:blipFill>
          <a:blip r:embed="rId11"/>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125</a:t>
            </a:fld>
            <a:endParaRPr lang="en-US"/>
          </a:p>
        </p:txBody>
      </p:sp>
      <p:pic>
        <p:nvPicPr>
          <p:cNvPr id="3" name="Picture 2" descr="http://t1.gstatic.com/images?q=tbn:ANd9GcQKqU6fVzyZAK3K5mWQ7alcIzsPn5kBW_zg6nhd0MDV6QX9hCd58d8ZB-YH">
            <a:hlinkClick r:id="rId2"/>
          </p:cNvPr>
          <p:cNvPicPr/>
          <p:nvPr/>
        </p:nvPicPr>
        <p:blipFill>
          <a:blip r:embed="rId3"/>
          <a:srcRect/>
          <a:stretch>
            <a:fillRect/>
          </a:stretch>
        </p:blipFill>
        <p:spPr bwMode="auto">
          <a:xfrm>
            <a:off x="609600" y="457200"/>
            <a:ext cx="2924175" cy="2038350"/>
          </a:xfrm>
          <a:prstGeom prst="rect">
            <a:avLst/>
          </a:prstGeom>
          <a:noFill/>
          <a:ln w="9525">
            <a:noFill/>
            <a:miter lim="800000"/>
            <a:headEnd/>
            <a:tailEnd/>
          </a:ln>
        </p:spPr>
      </p:pic>
      <p:pic>
        <p:nvPicPr>
          <p:cNvPr id="4" name="Picture 3" descr="http://t2.gstatic.com/images?q=tbn:ANd9GcT0JD3oOPjtb-nmoGTzVyXijWhTdRgl4efw5K1aIXBulwowy0dq">
            <a:hlinkClick r:id="rId4"/>
          </p:cNvPr>
          <p:cNvPicPr/>
          <p:nvPr/>
        </p:nvPicPr>
        <p:blipFill>
          <a:blip r:embed="rId5"/>
          <a:srcRect/>
          <a:stretch>
            <a:fillRect/>
          </a:stretch>
        </p:blipFill>
        <p:spPr bwMode="auto">
          <a:xfrm>
            <a:off x="5257800" y="533400"/>
            <a:ext cx="2514600" cy="2590800"/>
          </a:xfrm>
          <a:prstGeom prst="rect">
            <a:avLst/>
          </a:prstGeom>
          <a:noFill/>
          <a:ln w="9525">
            <a:noFill/>
            <a:miter lim="800000"/>
            <a:headEnd/>
            <a:tailEnd/>
          </a:ln>
        </p:spPr>
      </p:pic>
      <p:pic>
        <p:nvPicPr>
          <p:cNvPr id="5" name="Picture 4" descr="http://t3.gstatic.com/images?q=tbn:ANd9GcRkVTsDBnLfLHwTZZ3veQ1t1KF1x2NzpOC7u9rOepnumCox7Giy">
            <a:hlinkClick r:id="rId6"/>
          </p:cNvPr>
          <p:cNvPicPr/>
          <p:nvPr/>
        </p:nvPicPr>
        <p:blipFill>
          <a:blip r:embed="rId7"/>
          <a:srcRect/>
          <a:stretch>
            <a:fillRect/>
          </a:stretch>
        </p:blipFill>
        <p:spPr bwMode="auto">
          <a:xfrm>
            <a:off x="609600" y="3124200"/>
            <a:ext cx="2057400" cy="2209800"/>
          </a:xfrm>
          <a:prstGeom prst="rect">
            <a:avLst/>
          </a:prstGeom>
          <a:noFill/>
          <a:ln w="9525">
            <a:noFill/>
            <a:miter lim="800000"/>
            <a:headEnd/>
            <a:tailEnd/>
          </a:ln>
        </p:spPr>
      </p:pic>
      <p:pic>
        <p:nvPicPr>
          <p:cNvPr id="6" name="Picture 5" descr="http://t3.gstatic.com/images?q=tbn:ANd9GcTbXd074HTfXw3tTgEYAu9nj_g9EWVT6hU1br3P5qlGe3Xb3_kjiA">
            <a:hlinkClick r:id="rId8"/>
          </p:cNvPr>
          <p:cNvPicPr/>
          <p:nvPr/>
        </p:nvPicPr>
        <p:blipFill>
          <a:blip r:embed="rId9"/>
          <a:srcRect/>
          <a:stretch>
            <a:fillRect/>
          </a:stretch>
        </p:blipFill>
        <p:spPr bwMode="auto">
          <a:xfrm>
            <a:off x="3352800" y="3200400"/>
            <a:ext cx="2152650" cy="2276475"/>
          </a:xfrm>
          <a:prstGeom prst="rect">
            <a:avLst/>
          </a:prstGeom>
          <a:noFill/>
          <a:ln w="9525">
            <a:noFill/>
            <a:miter lim="800000"/>
            <a:headEnd/>
            <a:tailEnd/>
          </a:ln>
        </p:spPr>
      </p:pic>
      <p:pic>
        <p:nvPicPr>
          <p:cNvPr id="7" name="Picture 6" descr="http://t1.gstatic.com/images?q=tbn:ANd9GcRBe-cFJ7xHO-rjdtOuYzcFV7pRNTjFfJFIVEYz432gQTe5lNqGnqlurR4R">
            <a:hlinkClick r:id="rId10"/>
          </p:cNvPr>
          <p:cNvPicPr/>
          <p:nvPr/>
        </p:nvPicPr>
        <p:blipFill>
          <a:blip r:embed="rId11"/>
          <a:srcRect/>
          <a:stretch>
            <a:fillRect/>
          </a:stretch>
        </p:blipFill>
        <p:spPr bwMode="auto">
          <a:xfrm>
            <a:off x="6096000" y="3124200"/>
            <a:ext cx="2514600" cy="2362200"/>
          </a:xfrm>
          <a:prstGeom prst="rect">
            <a:avLst/>
          </a:prstGeom>
          <a:noFill/>
          <a:ln w="9525">
            <a:noFill/>
            <a:miter lim="800000"/>
            <a:headEnd/>
            <a:tailEnd/>
          </a:ln>
        </p:spPr>
      </p:pic>
      <p:sp>
        <p:nvSpPr>
          <p:cNvPr id="8" name="TextBox 7"/>
          <p:cNvSpPr txBox="1"/>
          <p:nvPr/>
        </p:nvSpPr>
        <p:spPr>
          <a:xfrm>
            <a:off x="4191000" y="381000"/>
            <a:ext cx="3429000" cy="369332"/>
          </a:xfrm>
          <a:prstGeom prst="rect">
            <a:avLst/>
          </a:prstGeom>
          <a:noFill/>
        </p:spPr>
        <p:txBody>
          <a:bodyPr wrap="square" rtlCol="0">
            <a:spAutoFit/>
          </a:bodyPr>
          <a:lstStyle/>
          <a:p>
            <a:r>
              <a:rPr lang="en-US" b="1" dirty="0" smtClean="0">
                <a:solidFill>
                  <a:srgbClr val="AE1290"/>
                </a:solidFill>
              </a:rPr>
              <a:t>CONNECTORS</a:t>
            </a:r>
            <a:endParaRPr lang="en-US" b="1" dirty="0">
              <a:solidFill>
                <a:srgbClr val="AE1290"/>
              </a:solidFill>
            </a:endParaRPr>
          </a:p>
        </p:txBody>
      </p:sp>
      <p:sp>
        <p:nvSpPr>
          <p:cNvPr id="9" name="TextBox 8"/>
          <p:cNvSpPr txBox="1"/>
          <p:nvPr/>
        </p:nvSpPr>
        <p:spPr>
          <a:xfrm>
            <a:off x="685800" y="2667000"/>
            <a:ext cx="3505200" cy="369332"/>
          </a:xfrm>
          <a:prstGeom prst="rect">
            <a:avLst/>
          </a:prstGeom>
          <a:noFill/>
        </p:spPr>
        <p:txBody>
          <a:bodyPr wrap="square" rtlCol="0">
            <a:spAutoFit/>
          </a:bodyPr>
          <a:lstStyle/>
          <a:p>
            <a:r>
              <a:rPr lang="en-US" b="1" dirty="0" smtClean="0">
                <a:solidFill>
                  <a:srgbClr val="AE1290"/>
                </a:solidFill>
              </a:rPr>
              <a:t>QUICK CONNECTOR</a:t>
            </a:r>
            <a:endParaRPr lang="en-US" b="1" dirty="0">
              <a:solidFill>
                <a:srgbClr val="AE1290"/>
              </a:solidFill>
            </a:endParaRPr>
          </a:p>
        </p:txBody>
      </p:sp>
      <p:sp>
        <p:nvSpPr>
          <p:cNvPr id="10" name="TextBox 9"/>
          <p:cNvSpPr txBox="1"/>
          <p:nvPr/>
        </p:nvSpPr>
        <p:spPr>
          <a:xfrm>
            <a:off x="3581400" y="5486400"/>
            <a:ext cx="3429000" cy="369332"/>
          </a:xfrm>
          <a:prstGeom prst="rect">
            <a:avLst/>
          </a:prstGeom>
          <a:noFill/>
        </p:spPr>
        <p:txBody>
          <a:bodyPr wrap="square" rtlCol="0">
            <a:spAutoFit/>
          </a:bodyPr>
          <a:lstStyle/>
          <a:p>
            <a:r>
              <a:rPr lang="en-US" b="1" dirty="0" smtClean="0">
                <a:solidFill>
                  <a:srgbClr val="AE1290"/>
                </a:solidFill>
              </a:rPr>
              <a:t>SEAL O RING TYPE</a:t>
            </a:r>
            <a:endParaRPr lang="en-US" b="1" dirty="0">
              <a:solidFill>
                <a:srgbClr val="AE1290"/>
              </a:solidFill>
            </a:endParaRPr>
          </a:p>
        </p:txBody>
      </p:sp>
      <p:sp>
        <p:nvSpPr>
          <p:cNvPr id="11" name="Footer Placeholder 10"/>
          <p:cNvSpPr>
            <a:spLocks noGrp="1"/>
          </p:cNvSpPr>
          <p:nvPr>
            <p:ph type="ftr" sz="quarter" idx="11"/>
          </p:nvPr>
        </p:nvSpPr>
        <p:spPr/>
        <p:txBody>
          <a:bodyPr/>
          <a:lstStyle/>
          <a:p>
            <a:r>
              <a:rPr lang="en-US" smtClean="0"/>
              <a:t>IFP/PNEUMATIC COMPONENTS </a:t>
            </a:r>
            <a:endParaRPr lang="en-US"/>
          </a:p>
        </p:txBody>
      </p:sp>
      <p:pic>
        <p:nvPicPr>
          <p:cNvPr id="12" name="Picture 11" descr="http://t1.gstatic.com/images?q=tbn:ANd9GcQKqU6fVzyZAK3K5mWQ7alcIzsPn5kBW_zg6nhd0MDV6QX9hCd58d8ZB-YH">
            <a:hlinkClick r:id="rId2"/>
          </p:cNvPr>
          <p:cNvPicPr/>
          <p:nvPr/>
        </p:nvPicPr>
        <p:blipFill>
          <a:blip r:embed="rId3"/>
          <a:srcRect/>
          <a:stretch>
            <a:fillRect/>
          </a:stretch>
        </p:blipFill>
        <p:spPr bwMode="auto">
          <a:xfrm>
            <a:off x="8153400" y="228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126</a:t>
            </a:fld>
            <a:endParaRPr lang="en-US"/>
          </a:p>
        </p:txBody>
      </p:sp>
      <p:pic>
        <p:nvPicPr>
          <p:cNvPr id="3" name="Picture 2" descr="http://t1.gstatic.com/images?q=tbn:ANd9GcSC1Xpp38ySB8cSp10_wTrJJ0BfCk2WYO-bN2Ab2zpCYm8JJwF6l6rmRCHrxw">
            <a:hlinkClick r:id="rId2"/>
          </p:cNvPr>
          <p:cNvPicPr/>
          <p:nvPr/>
        </p:nvPicPr>
        <p:blipFill>
          <a:blip r:embed="rId3"/>
          <a:srcRect/>
          <a:stretch>
            <a:fillRect/>
          </a:stretch>
        </p:blipFill>
        <p:spPr bwMode="auto">
          <a:xfrm>
            <a:off x="533400" y="304800"/>
            <a:ext cx="2057400" cy="2286000"/>
          </a:xfrm>
          <a:prstGeom prst="rect">
            <a:avLst/>
          </a:prstGeom>
          <a:noFill/>
          <a:ln w="9525">
            <a:noFill/>
            <a:miter lim="800000"/>
            <a:headEnd/>
            <a:tailEnd/>
          </a:ln>
        </p:spPr>
      </p:pic>
      <p:pic>
        <p:nvPicPr>
          <p:cNvPr id="4" name="Picture 3" descr="http://t2.gstatic.com/images?q=tbn:ANd9GcRzkKAYQiwP1WLjuzMJmWWNYE2ncQMAPpqJmkT-r6FHbZ2uD97-GAiyz2MT">
            <a:hlinkClick r:id="rId4"/>
          </p:cNvPr>
          <p:cNvPicPr/>
          <p:nvPr/>
        </p:nvPicPr>
        <p:blipFill>
          <a:blip r:embed="rId5"/>
          <a:srcRect/>
          <a:stretch>
            <a:fillRect/>
          </a:stretch>
        </p:blipFill>
        <p:spPr bwMode="auto">
          <a:xfrm>
            <a:off x="3124200" y="457200"/>
            <a:ext cx="2533650" cy="2414587"/>
          </a:xfrm>
          <a:prstGeom prst="rect">
            <a:avLst/>
          </a:prstGeom>
          <a:noFill/>
          <a:ln w="9525">
            <a:noFill/>
            <a:miter lim="800000"/>
            <a:headEnd/>
            <a:tailEnd/>
          </a:ln>
        </p:spPr>
      </p:pic>
      <p:pic>
        <p:nvPicPr>
          <p:cNvPr id="5" name="Picture 4" descr="http://t0.gstatic.com/images?q=tbn:ANd9GcRdgadHaO1Kz5sHGahZNUOaKE-IK04ZVPQZiFzhTLQmq-hrNPzl3y1u1dGpSw">
            <a:hlinkClick r:id="rId6"/>
          </p:cNvPr>
          <p:cNvPicPr/>
          <p:nvPr/>
        </p:nvPicPr>
        <p:blipFill>
          <a:blip r:embed="rId7"/>
          <a:srcRect/>
          <a:stretch>
            <a:fillRect/>
          </a:stretch>
        </p:blipFill>
        <p:spPr bwMode="auto">
          <a:xfrm>
            <a:off x="6324600" y="457200"/>
            <a:ext cx="2438400" cy="2209800"/>
          </a:xfrm>
          <a:prstGeom prst="rect">
            <a:avLst/>
          </a:prstGeom>
          <a:noFill/>
          <a:ln w="9525">
            <a:noFill/>
            <a:miter lim="800000"/>
            <a:headEnd/>
            <a:tailEnd/>
          </a:ln>
        </p:spPr>
      </p:pic>
      <p:sp>
        <p:nvSpPr>
          <p:cNvPr id="6" name="TextBox 5"/>
          <p:cNvSpPr txBox="1"/>
          <p:nvPr/>
        </p:nvSpPr>
        <p:spPr>
          <a:xfrm>
            <a:off x="2971800" y="3276600"/>
            <a:ext cx="3657600" cy="369332"/>
          </a:xfrm>
          <a:prstGeom prst="rect">
            <a:avLst/>
          </a:prstGeom>
          <a:noFill/>
        </p:spPr>
        <p:txBody>
          <a:bodyPr wrap="square" rtlCol="0">
            <a:spAutoFit/>
          </a:bodyPr>
          <a:lstStyle/>
          <a:p>
            <a:r>
              <a:rPr lang="en-US" b="1" dirty="0" smtClean="0">
                <a:solidFill>
                  <a:srgbClr val="AE1290"/>
                </a:solidFill>
              </a:rPr>
              <a:t>HOSE AND CONNECTOR</a:t>
            </a:r>
            <a:endParaRPr lang="en-US" b="1" dirty="0">
              <a:solidFill>
                <a:srgbClr val="AE1290"/>
              </a:solidFill>
            </a:endParaRPr>
          </a:p>
        </p:txBody>
      </p:sp>
      <p:sp>
        <p:nvSpPr>
          <p:cNvPr id="7" name="Footer Placeholder 6"/>
          <p:cNvSpPr>
            <a:spLocks noGrp="1"/>
          </p:cNvSpPr>
          <p:nvPr>
            <p:ph type="ftr" sz="quarter" idx="11"/>
          </p:nvPr>
        </p:nvSpPr>
        <p:spPr/>
        <p:txBody>
          <a:bodyPr/>
          <a:lstStyle/>
          <a:p>
            <a:r>
              <a:rPr lang="en-US" smtClean="0"/>
              <a:t>IFP/PNEUMATIC COMPONENTS </a:t>
            </a:r>
            <a:endParaRPr lang="en-US"/>
          </a:p>
        </p:txBody>
      </p:sp>
      <p:pic>
        <p:nvPicPr>
          <p:cNvPr id="8" name="Picture 7" descr="http://t1.gstatic.com/images?q=tbn:ANd9GcQKqU6fVzyZAK3K5mWQ7alcIzsPn5kBW_zg6nhd0MDV6QX9hCd58d8ZB-YH">
            <a:hlinkClick r:id="rId8"/>
          </p:cNvPr>
          <p:cNvPicPr/>
          <p:nvPr/>
        </p:nvPicPr>
        <p:blipFill>
          <a:blip r:embed="rId9"/>
          <a:srcRect/>
          <a:stretch>
            <a:fillRect/>
          </a:stretch>
        </p:blipFill>
        <p:spPr bwMode="auto">
          <a:xfrm>
            <a:off x="8077200" y="59436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127</a:t>
            </a:fld>
            <a:endParaRPr lang="en-US"/>
          </a:p>
        </p:txBody>
      </p:sp>
      <p:pic>
        <p:nvPicPr>
          <p:cNvPr id="1026" name="Picture 2"/>
          <p:cNvPicPr>
            <a:picLocks noChangeAspect="1" noChangeArrowheads="1"/>
          </p:cNvPicPr>
          <p:nvPr/>
        </p:nvPicPr>
        <p:blipFill>
          <a:blip r:embed="rId2"/>
          <a:srcRect/>
          <a:stretch>
            <a:fillRect/>
          </a:stretch>
        </p:blipFill>
        <p:spPr bwMode="auto">
          <a:xfrm>
            <a:off x="533400" y="172011"/>
            <a:ext cx="7696200" cy="6381189"/>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descr="http://t1.gstatic.com/images?q=tbn:ANd9GcQKqU6fVzyZAK3K5mWQ7alcIzsPn5kBW_zg6nhd0MDV6QX9hCd58d8ZB-YH">
            <a:hlinkClick r:id="rId3"/>
          </p:cNvPr>
          <p:cNvPicPr/>
          <p:nvPr/>
        </p:nvPicPr>
        <p:blipFill>
          <a:blip r:embed="rId4"/>
          <a:srcRect/>
          <a:stretch>
            <a:fillRect/>
          </a:stretch>
        </p:blipFill>
        <p:spPr bwMode="auto">
          <a:xfrm>
            <a:off x="8305800" y="1524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128</a:t>
            </a:fld>
            <a:endParaRPr lang="en-US"/>
          </a:p>
        </p:txBody>
      </p:sp>
      <p:pic>
        <p:nvPicPr>
          <p:cNvPr id="2050" name="Picture 2"/>
          <p:cNvPicPr>
            <a:picLocks noChangeAspect="1" noChangeArrowheads="1"/>
          </p:cNvPicPr>
          <p:nvPr/>
        </p:nvPicPr>
        <p:blipFill>
          <a:blip r:embed="rId2"/>
          <a:srcRect/>
          <a:stretch>
            <a:fillRect/>
          </a:stretch>
        </p:blipFill>
        <p:spPr bwMode="auto">
          <a:xfrm>
            <a:off x="381000" y="381000"/>
            <a:ext cx="8520622" cy="56388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descr="http://t1.gstatic.com/images?q=tbn:ANd9GcQKqU6fVzyZAK3K5mWQ7alcIzsPn5kBW_zg6nhd0MDV6QX9hCd58d8ZB-YH">
            <a:hlinkClick r:id="rId3"/>
          </p:cNvPr>
          <p:cNvPicPr/>
          <p:nvPr/>
        </p:nvPicPr>
        <p:blipFill>
          <a:blip r:embed="rId4"/>
          <a:srcRect/>
          <a:stretch>
            <a:fillRect/>
          </a:stretch>
        </p:blipFill>
        <p:spPr bwMode="auto">
          <a:xfrm>
            <a:off x="8153400" y="76200"/>
            <a:ext cx="762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129</a:t>
            </a:fld>
            <a:endParaRPr lang="en-US"/>
          </a:p>
        </p:txBody>
      </p:sp>
      <p:sp>
        <p:nvSpPr>
          <p:cNvPr id="4" name="Rectangle 3"/>
          <p:cNvSpPr/>
          <p:nvPr/>
        </p:nvSpPr>
        <p:spPr>
          <a:xfrm>
            <a:off x="1676400" y="1828800"/>
            <a:ext cx="5410200"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THANKS !!</a:t>
            </a:r>
            <a:endParaRPr lang="en-US"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descr="http://t1.gstatic.com/images?q=tbn:ANd9GcQKqU6fVzyZAK3K5mWQ7alcIzsPn5kBW_zg6nhd0MDV6QX9hCd58d8ZB-YH">
            <a:hlinkClick r:id="rId2"/>
          </p:cNvPr>
          <p:cNvPicPr/>
          <p:nvPr/>
        </p:nvPicPr>
        <p:blipFill>
          <a:blip r:embed="rId3"/>
          <a:srcRect/>
          <a:stretch>
            <a:fillRect/>
          </a:stretch>
        </p:blipFill>
        <p:spPr bwMode="auto">
          <a:xfrm>
            <a:off x="8229600" y="228600"/>
            <a:ext cx="685800"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27257 0 L 0.2743 0.37199 L -0.02413 0.37199 L -0.02413 -0.00648 L 0.271 -0.00648 L -0.02257 -0.01088 L 0.27257 0 " pathEditMode="relative" ptsTypes="AAAAAAAA">
                                      <p:cBhvr>
                                        <p:cTn id="6" dur="5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Rectangle 2"/>
          <p:cNvSpPr/>
          <p:nvPr/>
        </p:nvSpPr>
        <p:spPr>
          <a:xfrm>
            <a:off x="228600" y="228600"/>
            <a:ext cx="8610600" cy="5940088"/>
          </a:xfrm>
          <a:prstGeom prst="rect">
            <a:avLst/>
          </a:prstGeom>
        </p:spPr>
        <p:txBody>
          <a:bodyPr wrap="square">
            <a:spAutoFit/>
          </a:bodyPr>
          <a:lstStyle/>
          <a:p>
            <a:r>
              <a:rPr lang="en-US" sz="3600" b="1" dirty="0" smtClean="0">
                <a:solidFill>
                  <a:srgbClr val="FF0000"/>
                </a:solidFill>
                <a:cs typeface="Arial" pitchFamily="34" charset="0"/>
              </a:rPr>
              <a:t>The compressors are also classified based on other aspects like</a:t>
            </a:r>
          </a:p>
          <a:p>
            <a:pPr lvl="0"/>
            <a:r>
              <a:rPr lang="en-US" sz="2800" b="1" dirty="0" smtClean="0">
                <a:solidFill>
                  <a:srgbClr val="00B050"/>
                </a:solidFill>
                <a:latin typeface="Arial" pitchFamily="34" charset="0"/>
                <a:cs typeface="Arial" pitchFamily="34" charset="0"/>
              </a:rPr>
              <a:t>Number of stages</a:t>
            </a:r>
            <a:r>
              <a:rPr lang="en-US" sz="2800" b="1" dirty="0" smtClean="0">
                <a:latin typeface="Arial" pitchFamily="34" charset="0"/>
                <a:cs typeface="Arial" pitchFamily="34" charset="0"/>
              </a:rPr>
              <a:t> - (single-stage, 2-stage and </a:t>
            </a:r>
          </a:p>
          <a:p>
            <a:pPr lvl="0"/>
            <a:r>
              <a:rPr lang="en-US" sz="2800" b="1" dirty="0" smtClean="0">
                <a:latin typeface="Arial" pitchFamily="34" charset="0"/>
                <a:cs typeface="Arial" pitchFamily="34" charset="0"/>
              </a:rPr>
              <a:t>                                      multi-stage),</a:t>
            </a:r>
          </a:p>
          <a:p>
            <a:pPr lvl="0"/>
            <a:r>
              <a:rPr lang="en-US" sz="2800" b="1" dirty="0" smtClean="0">
                <a:solidFill>
                  <a:srgbClr val="00B050"/>
                </a:solidFill>
                <a:latin typeface="Arial" pitchFamily="34" charset="0"/>
                <a:cs typeface="Arial" pitchFamily="34" charset="0"/>
              </a:rPr>
              <a:t>Cooling method and medium </a:t>
            </a:r>
            <a:r>
              <a:rPr lang="en-US" sz="2800" b="1" dirty="0" smtClean="0">
                <a:latin typeface="Arial" pitchFamily="34" charset="0"/>
                <a:cs typeface="Arial" pitchFamily="34" charset="0"/>
              </a:rPr>
              <a:t>- (Air cooled, water </a:t>
            </a:r>
          </a:p>
          <a:p>
            <a:pPr lvl="0"/>
            <a:r>
              <a:rPr lang="en-US" sz="2800" b="1" dirty="0" smtClean="0">
                <a:latin typeface="Arial" pitchFamily="34" charset="0"/>
                <a:cs typeface="Arial" pitchFamily="34" charset="0"/>
              </a:rPr>
              <a:t>                                              cooled and oil-cooled),</a:t>
            </a:r>
          </a:p>
          <a:p>
            <a:pPr lvl="0"/>
            <a:r>
              <a:rPr lang="en-US" sz="2800" b="1" dirty="0" smtClean="0">
                <a:solidFill>
                  <a:srgbClr val="00B050"/>
                </a:solidFill>
                <a:latin typeface="Arial" pitchFamily="34" charset="0"/>
                <a:cs typeface="Arial" pitchFamily="34" charset="0"/>
              </a:rPr>
              <a:t>Drive types -          </a:t>
            </a:r>
            <a:r>
              <a:rPr lang="en-US" sz="2800" b="1" dirty="0" smtClean="0">
                <a:latin typeface="Arial" pitchFamily="34" charset="0"/>
                <a:cs typeface="Arial" pitchFamily="34" charset="0"/>
              </a:rPr>
              <a:t>( Engine driven, Motor driven, </a:t>
            </a:r>
          </a:p>
          <a:p>
            <a:pPr lvl="0"/>
            <a:r>
              <a:rPr lang="en-US" sz="2800" b="1" dirty="0" smtClean="0">
                <a:latin typeface="Arial" pitchFamily="34" charset="0"/>
                <a:cs typeface="Arial" pitchFamily="34" charset="0"/>
              </a:rPr>
              <a:t>                             Turbine driven, Belt, chain, gear </a:t>
            </a:r>
          </a:p>
          <a:p>
            <a:pPr lvl="0"/>
            <a:r>
              <a:rPr lang="en-US" sz="2800" b="1" dirty="0" smtClean="0">
                <a:latin typeface="Arial" pitchFamily="34" charset="0"/>
                <a:cs typeface="Arial" pitchFamily="34" charset="0"/>
              </a:rPr>
              <a:t>                              or direct coupling drives),</a:t>
            </a:r>
          </a:p>
          <a:p>
            <a:pPr lvl="0"/>
            <a:r>
              <a:rPr lang="en-US" sz="2800" b="1" dirty="0" smtClean="0">
                <a:solidFill>
                  <a:srgbClr val="00B050"/>
                </a:solidFill>
                <a:latin typeface="Arial" pitchFamily="34" charset="0"/>
                <a:cs typeface="Arial" pitchFamily="34" charset="0"/>
              </a:rPr>
              <a:t>Lubrication method </a:t>
            </a:r>
            <a:r>
              <a:rPr lang="en-US" sz="2800" b="1" dirty="0" smtClean="0">
                <a:latin typeface="Arial" pitchFamily="34" charset="0"/>
                <a:cs typeface="Arial" pitchFamily="34" charset="0"/>
              </a:rPr>
              <a:t>- (Splash lubricated or forced </a:t>
            </a:r>
          </a:p>
          <a:p>
            <a:pPr lvl="0"/>
            <a:r>
              <a:rPr lang="en-US" sz="2800" b="1" dirty="0" smtClean="0">
                <a:latin typeface="Arial" pitchFamily="34" charset="0"/>
                <a:cs typeface="Arial" pitchFamily="34" charset="0"/>
              </a:rPr>
              <a:t>                     lubrication or oil-free compressors).</a:t>
            </a:r>
          </a:p>
          <a:p>
            <a:pPr lvl="0"/>
            <a:r>
              <a:rPr lang="en-US" sz="2800" b="1" dirty="0" smtClean="0">
                <a:solidFill>
                  <a:srgbClr val="00B050"/>
                </a:solidFill>
                <a:latin typeface="Arial" pitchFamily="34" charset="0"/>
                <a:cs typeface="Arial" pitchFamily="34" charset="0"/>
              </a:rPr>
              <a:t>Service Pressure </a:t>
            </a:r>
            <a:r>
              <a:rPr lang="en-US" sz="2800" b="1" dirty="0" smtClean="0">
                <a:latin typeface="Arial" pitchFamily="34" charset="0"/>
                <a:cs typeface="Arial" pitchFamily="34" charset="0"/>
              </a:rPr>
              <a:t>-    (Low, Medium, High)</a:t>
            </a:r>
          </a:p>
          <a:p>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086600" y="5943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3" name="TextBox 2"/>
          <p:cNvSpPr txBox="1"/>
          <p:nvPr/>
        </p:nvSpPr>
        <p:spPr>
          <a:xfrm>
            <a:off x="304800" y="152400"/>
            <a:ext cx="8458200" cy="4893647"/>
          </a:xfrm>
          <a:prstGeom prst="rect">
            <a:avLst/>
          </a:prstGeom>
          <a:noFill/>
        </p:spPr>
        <p:txBody>
          <a:bodyPr wrap="square" rtlCol="0">
            <a:spAutoFit/>
          </a:bodyPr>
          <a:lstStyle/>
          <a:p>
            <a:pPr marL="514350" indent="-514350"/>
            <a:r>
              <a:rPr lang="en-US" sz="2400" b="1" dirty="0" smtClean="0">
                <a:solidFill>
                  <a:srgbClr val="FF0000"/>
                </a:solidFill>
              </a:rPr>
              <a:t>[A]    POSITIVE DISPLACEMENT COMPRESSORS</a:t>
            </a:r>
          </a:p>
          <a:p>
            <a:pPr marL="514350" indent="-514350"/>
            <a:r>
              <a:rPr lang="en-US" sz="2400" b="1" dirty="0" smtClean="0">
                <a:solidFill>
                  <a:srgbClr val="FF0000"/>
                </a:solidFill>
              </a:rPr>
              <a:t> </a:t>
            </a:r>
            <a:r>
              <a:rPr lang="en-US" sz="2400" b="1" dirty="0" smtClean="0">
                <a:solidFill>
                  <a:srgbClr val="00B050"/>
                </a:solidFill>
              </a:rPr>
              <a:t>FOLLOWING TYPES TO BE STUDIED</a:t>
            </a:r>
          </a:p>
          <a:p>
            <a:pPr marL="514350" indent="-514350"/>
            <a:r>
              <a:rPr lang="en-US" sz="2400" b="1" dirty="0" smtClean="0">
                <a:solidFill>
                  <a:srgbClr val="0000FF"/>
                </a:solidFill>
              </a:rPr>
              <a:t> </a:t>
            </a:r>
          </a:p>
          <a:p>
            <a:pPr marL="514350" indent="-514350">
              <a:buAutoNum type="arabicPeriod"/>
            </a:pPr>
            <a:r>
              <a:rPr lang="en-US" sz="2400" b="1" dirty="0" smtClean="0">
                <a:solidFill>
                  <a:srgbClr val="0000FF"/>
                </a:solidFill>
              </a:rPr>
              <a:t>RESIPROCATING OR PISTON COMPRESSORS: </a:t>
            </a:r>
          </a:p>
          <a:p>
            <a:pPr marL="514350" indent="-514350"/>
            <a:r>
              <a:rPr lang="en-US" sz="2400" b="1" dirty="0" smtClean="0">
                <a:solidFill>
                  <a:srgbClr val="0000FF"/>
                </a:solidFill>
              </a:rPr>
              <a:t>                    1. SINGLE ACTING </a:t>
            </a:r>
          </a:p>
          <a:p>
            <a:pPr marL="514350" indent="-514350"/>
            <a:r>
              <a:rPr lang="en-US" sz="2400" b="1" dirty="0" smtClean="0">
                <a:solidFill>
                  <a:srgbClr val="0000FF"/>
                </a:solidFill>
              </a:rPr>
              <a:t>		       2. DOUBLE ACTING</a:t>
            </a:r>
          </a:p>
          <a:p>
            <a:pPr marL="514350" indent="-514350"/>
            <a:r>
              <a:rPr lang="en-US" sz="2400" b="1" dirty="0" smtClean="0">
                <a:solidFill>
                  <a:srgbClr val="0000FF"/>
                </a:solidFill>
              </a:rPr>
              <a:t>		       3. TWO STAGE SINGLE ACTING</a:t>
            </a:r>
          </a:p>
          <a:p>
            <a:pPr marL="514350" indent="-514350"/>
            <a:endParaRPr lang="en-US" sz="2400" b="1" dirty="0" smtClean="0">
              <a:solidFill>
                <a:srgbClr val="0000FF"/>
              </a:solidFill>
            </a:endParaRPr>
          </a:p>
          <a:p>
            <a:pPr marL="514350" indent="-514350"/>
            <a:r>
              <a:rPr lang="en-US" sz="2400" b="1" dirty="0" smtClean="0">
                <a:solidFill>
                  <a:srgbClr val="0000FF"/>
                </a:solidFill>
              </a:rPr>
              <a:t>2. SCREW COMPRESSORS:   MONO SCREW AND TWIN SCREW</a:t>
            </a:r>
          </a:p>
          <a:p>
            <a:pPr marL="514350" indent="-514350"/>
            <a:endParaRPr lang="en-US" sz="2400" b="1" dirty="0" smtClean="0">
              <a:solidFill>
                <a:srgbClr val="0000FF"/>
              </a:solidFill>
            </a:endParaRPr>
          </a:p>
          <a:p>
            <a:pPr marL="514350" indent="-514350"/>
            <a:r>
              <a:rPr lang="en-US" sz="2400" b="1" dirty="0" smtClean="0">
                <a:solidFill>
                  <a:srgbClr val="0000FF"/>
                </a:solidFill>
              </a:rPr>
              <a:t>3. ROTARY VANE COMPRESSOR ( SLIDING VANE )</a:t>
            </a:r>
          </a:p>
          <a:p>
            <a:pPr marL="514350" indent="-514350"/>
            <a:endParaRPr lang="en-US" sz="2400" b="1" dirty="0" smtClean="0">
              <a:solidFill>
                <a:srgbClr val="0000FF"/>
              </a:solidFill>
            </a:endParaRPr>
          </a:p>
          <a:p>
            <a:pPr marL="514350" indent="-514350"/>
            <a:r>
              <a:rPr lang="en-US" sz="2400" b="1" dirty="0" smtClean="0">
                <a:solidFill>
                  <a:srgbClr val="0000FF"/>
                </a:solidFill>
              </a:rPr>
              <a:t>4. TWIN LOBE COMPRESSOR( ROOTS BLOWER)</a:t>
            </a: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3" name="TextBox 2"/>
          <p:cNvSpPr txBox="1"/>
          <p:nvPr/>
        </p:nvSpPr>
        <p:spPr>
          <a:xfrm>
            <a:off x="228600" y="228600"/>
            <a:ext cx="8610600" cy="4524315"/>
          </a:xfrm>
          <a:prstGeom prst="rect">
            <a:avLst/>
          </a:prstGeom>
          <a:noFill/>
        </p:spPr>
        <p:txBody>
          <a:bodyPr wrap="square" rtlCol="0">
            <a:spAutoFit/>
          </a:bodyPr>
          <a:lstStyle/>
          <a:p>
            <a:r>
              <a:rPr lang="en-US" sz="2400" dirty="0" smtClean="0">
                <a:solidFill>
                  <a:srgbClr val="FF0000"/>
                </a:solidFill>
              </a:rPr>
              <a:t>[B]    </a:t>
            </a:r>
            <a:r>
              <a:rPr lang="en-US" sz="2400" b="1" dirty="0" smtClean="0">
                <a:solidFill>
                  <a:srgbClr val="FF0000"/>
                </a:solidFill>
              </a:rPr>
              <a:t>DYNAMIC COMPRESSORS OR TURBO COMPRESSORS</a:t>
            </a:r>
          </a:p>
          <a:p>
            <a:r>
              <a:rPr lang="en-US" sz="2400" b="1" dirty="0" smtClean="0">
                <a:solidFill>
                  <a:srgbClr val="FF0000"/>
                </a:solidFill>
              </a:rPr>
              <a:t>	</a:t>
            </a:r>
            <a:r>
              <a:rPr lang="en-US" sz="2400" b="1" dirty="0" smtClean="0">
                <a:solidFill>
                  <a:srgbClr val="00B050"/>
                </a:solidFill>
              </a:rPr>
              <a:t> FOLLOWING TYPES TO BE STUDIED</a:t>
            </a:r>
          </a:p>
          <a:p>
            <a:r>
              <a:rPr lang="en-US" sz="2400" b="1" dirty="0" smtClean="0">
                <a:solidFill>
                  <a:srgbClr val="00B050"/>
                </a:solidFill>
              </a:rPr>
              <a:t>	</a:t>
            </a:r>
          </a:p>
          <a:p>
            <a:r>
              <a:rPr lang="en-US" sz="2400" b="1" dirty="0" smtClean="0">
                <a:solidFill>
                  <a:srgbClr val="0000FF"/>
                </a:solidFill>
              </a:rPr>
              <a:t>	1. CENTRIFUGAL TYPE</a:t>
            </a:r>
          </a:p>
          <a:p>
            <a:r>
              <a:rPr lang="en-US" sz="2400" b="1" dirty="0" smtClean="0">
                <a:solidFill>
                  <a:srgbClr val="0000FF"/>
                </a:solidFill>
              </a:rPr>
              <a:t>              2. AXIAL TYPE COMPRESSORS</a:t>
            </a:r>
          </a:p>
          <a:p>
            <a:endParaRPr lang="en-US" sz="2400" b="1" dirty="0" smtClean="0">
              <a:solidFill>
                <a:srgbClr val="0000FF"/>
              </a:solidFill>
            </a:endParaRPr>
          </a:p>
          <a:p>
            <a:r>
              <a:rPr lang="en-US" sz="2400" b="1" dirty="0" smtClean="0">
                <a:solidFill>
                  <a:srgbClr val="00B050"/>
                </a:solidFill>
              </a:rPr>
              <a:t>SELECTION CRITERIA FOR COMPRESSORS:</a:t>
            </a:r>
          </a:p>
          <a:p>
            <a:endParaRPr lang="en-US" sz="2400" b="1" dirty="0" smtClean="0">
              <a:solidFill>
                <a:srgbClr val="00B050"/>
              </a:solidFill>
            </a:endParaRPr>
          </a:p>
          <a:p>
            <a:pPr marL="457200" indent="-457200">
              <a:buAutoNum type="arabicPeriod"/>
            </a:pPr>
            <a:r>
              <a:rPr lang="en-US" sz="2400" b="1" dirty="0" smtClean="0">
                <a:solidFill>
                  <a:srgbClr val="00B050"/>
                </a:solidFill>
              </a:rPr>
              <a:t>PRESSURE REQUIREMENT OF PNEUMATIC CKT.</a:t>
            </a:r>
          </a:p>
          <a:p>
            <a:pPr marL="457200" indent="-457200">
              <a:buAutoNum type="arabicPeriod"/>
            </a:pPr>
            <a:r>
              <a:rPr lang="en-US" sz="2400" b="1" dirty="0" smtClean="0">
                <a:solidFill>
                  <a:srgbClr val="00B050"/>
                </a:solidFill>
              </a:rPr>
              <a:t> VOLUME OF AIR REQUIRED</a:t>
            </a:r>
          </a:p>
          <a:p>
            <a:pPr marL="457200" indent="-457200">
              <a:buAutoNum type="arabicPeriod"/>
            </a:pPr>
            <a:r>
              <a:rPr lang="en-US" sz="2400" b="1" dirty="0" smtClean="0">
                <a:solidFill>
                  <a:srgbClr val="00B050"/>
                </a:solidFill>
              </a:rPr>
              <a:t> COMPRESSOR CONFIGURATION (SPACE AVAILABILITY ETC)</a:t>
            </a:r>
          </a:p>
          <a:p>
            <a:endParaRPr lang="en-US" sz="2400" dirty="0">
              <a:solidFill>
                <a:srgbClr val="00B050"/>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3" name="TextBox 2"/>
          <p:cNvSpPr txBox="1"/>
          <p:nvPr/>
        </p:nvSpPr>
        <p:spPr>
          <a:xfrm>
            <a:off x="304800" y="304800"/>
            <a:ext cx="8610600" cy="6324808"/>
          </a:xfrm>
          <a:prstGeom prst="rect">
            <a:avLst/>
          </a:prstGeom>
          <a:noFill/>
        </p:spPr>
        <p:txBody>
          <a:bodyPr wrap="square" rtlCol="0">
            <a:spAutoFit/>
          </a:bodyPr>
          <a:lstStyle/>
          <a:p>
            <a:r>
              <a:rPr lang="en-US" sz="2400" b="1" dirty="0" smtClean="0">
                <a:solidFill>
                  <a:srgbClr val="AE1F02"/>
                </a:solidFill>
              </a:rPr>
              <a:t>PRESSURE:</a:t>
            </a:r>
          </a:p>
          <a:p>
            <a:r>
              <a:rPr lang="en-US" sz="2400" b="1" dirty="0" smtClean="0">
                <a:solidFill>
                  <a:srgbClr val="0000FF"/>
                </a:solidFill>
              </a:rPr>
              <a:t>10 TO 15 BAR -    MULTI STAGE RECIPROCATING COMPRESSOR.</a:t>
            </a:r>
          </a:p>
          <a:p>
            <a:r>
              <a:rPr lang="en-US" sz="2400" b="1" dirty="0" smtClean="0">
                <a:solidFill>
                  <a:srgbClr val="0000FF"/>
                </a:solidFill>
              </a:rPr>
              <a:t>7 TO 10 BAR –   SEREW COMPRESSORS</a:t>
            </a:r>
          </a:p>
          <a:p>
            <a:r>
              <a:rPr lang="en-US" sz="2400" b="1" dirty="0" smtClean="0">
                <a:solidFill>
                  <a:srgbClr val="0000FF"/>
                </a:solidFill>
              </a:rPr>
              <a:t>3 TO 7 BAR -      SINGLE OR TWO STAGE RECIPROCATING COMPR.</a:t>
            </a:r>
          </a:p>
          <a:p>
            <a:r>
              <a:rPr lang="en-US" sz="2400" b="1" dirty="0" smtClean="0">
                <a:solidFill>
                  <a:srgbClr val="0000FF"/>
                </a:solidFill>
              </a:rPr>
              <a:t>UPTO 3 BAR –   VANE COMPRESSOR.</a:t>
            </a:r>
          </a:p>
          <a:p>
            <a:r>
              <a:rPr lang="en-US" sz="2400" b="1" dirty="0" smtClean="0">
                <a:solidFill>
                  <a:srgbClr val="0000FF"/>
                </a:solidFill>
              </a:rPr>
              <a:t>UPTO 2 BAR -    LOBE COMPRESSOR.</a:t>
            </a:r>
          </a:p>
          <a:p>
            <a:endParaRPr lang="en-US" sz="200" b="1" dirty="0" smtClean="0"/>
          </a:p>
          <a:p>
            <a:r>
              <a:rPr lang="en-US" sz="2400" b="1" dirty="0" smtClean="0">
                <a:solidFill>
                  <a:srgbClr val="AE1F02"/>
                </a:solidFill>
              </a:rPr>
              <a:t>VOLUME REQUIRED-</a:t>
            </a:r>
          </a:p>
          <a:p>
            <a:r>
              <a:rPr lang="en-US" sz="2400" b="1" dirty="0" smtClean="0">
                <a:solidFill>
                  <a:srgbClr val="3366FF"/>
                </a:solidFill>
              </a:rPr>
              <a:t>BELOW 5000 M</a:t>
            </a:r>
            <a:r>
              <a:rPr lang="en-US" sz="3200" b="1" dirty="0" smtClean="0">
                <a:solidFill>
                  <a:srgbClr val="3366FF"/>
                </a:solidFill>
              </a:rPr>
              <a:t>3</a:t>
            </a:r>
            <a:r>
              <a:rPr lang="en-US" sz="2400" b="1" dirty="0" smtClean="0">
                <a:solidFill>
                  <a:srgbClr val="3366FF"/>
                </a:solidFill>
              </a:rPr>
              <a:t>/HR  -     RECIPROCATING COMPRESSOR.</a:t>
            </a:r>
          </a:p>
          <a:p>
            <a:r>
              <a:rPr lang="en-US" sz="2400" b="1" dirty="0" smtClean="0">
                <a:solidFill>
                  <a:srgbClr val="3366FF"/>
                </a:solidFill>
              </a:rPr>
              <a:t>ABOUT 5000 M</a:t>
            </a:r>
            <a:r>
              <a:rPr lang="en-US" sz="3200" b="1" dirty="0" smtClean="0">
                <a:solidFill>
                  <a:srgbClr val="3366FF"/>
                </a:solidFill>
              </a:rPr>
              <a:t>3</a:t>
            </a:r>
            <a:r>
              <a:rPr lang="en-US" sz="2400" b="1" dirty="0" smtClean="0">
                <a:solidFill>
                  <a:srgbClr val="3366FF"/>
                </a:solidFill>
              </a:rPr>
              <a:t>/HR –    CENTRIFUGAL OR AXIAL COMPRESSORS</a:t>
            </a:r>
          </a:p>
          <a:p>
            <a:r>
              <a:rPr lang="en-US" sz="2400" b="1" dirty="0" smtClean="0">
                <a:solidFill>
                  <a:srgbClr val="3366FF"/>
                </a:solidFill>
              </a:rPr>
              <a:t>ABOUT 10000 M</a:t>
            </a:r>
            <a:r>
              <a:rPr lang="en-US" sz="3200" b="1" dirty="0" smtClean="0">
                <a:solidFill>
                  <a:srgbClr val="3366FF"/>
                </a:solidFill>
              </a:rPr>
              <a:t>3</a:t>
            </a:r>
            <a:r>
              <a:rPr lang="en-US" sz="2400" b="1" dirty="0" smtClean="0">
                <a:solidFill>
                  <a:srgbClr val="3366FF"/>
                </a:solidFill>
              </a:rPr>
              <a:t>/HR -   SCREW COMPRESSORS</a:t>
            </a:r>
          </a:p>
          <a:p>
            <a:r>
              <a:rPr lang="en-US" sz="2400" b="1" dirty="0" smtClean="0">
                <a:solidFill>
                  <a:srgbClr val="3366FF"/>
                </a:solidFill>
              </a:rPr>
              <a:t>ABOEW 10000 M</a:t>
            </a:r>
            <a:r>
              <a:rPr lang="en-US" sz="3200" b="1" dirty="0" smtClean="0">
                <a:solidFill>
                  <a:srgbClr val="3366FF"/>
                </a:solidFill>
              </a:rPr>
              <a:t>3</a:t>
            </a:r>
            <a:r>
              <a:rPr lang="en-US" sz="2400" b="1" dirty="0" smtClean="0">
                <a:solidFill>
                  <a:srgbClr val="3366FF"/>
                </a:solidFill>
              </a:rPr>
              <a:t>/HR -  VANE OR LOBE COMPRESSORS</a:t>
            </a:r>
          </a:p>
          <a:p>
            <a:endParaRPr lang="en-US" sz="900" b="1" dirty="0" smtClean="0">
              <a:solidFill>
                <a:srgbClr val="3366FF"/>
              </a:solidFill>
            </a:endParaRPr>
          </a:p>
          <a:p>
            <a:r>
              <a:rPr lang="en-US" sz="2400" b="1" dirty="0" smtClean="0">
                <a:solidFill>
                  <a:srgbClr val="AE1F02"/>
                </a:solidFill>
              </a:rPr>
              <a:t>COMPRESSOR CONFIGURATION:</a:t>
            </a:r>
          </a:p>
          <a:p>
            <a:r>
              <a:rPr lang="en-US" sz="2400" b="1" dirty="0" smtClean="0">
                <a:solidFill>
                  <a:srgbClr val="3D2C84"/>
                </a:solidFill>
              </a:rPr>
              <a:t>FOR LIMITED SPACE GENERALLY V TYPE RECIPROCATING COMPRESSOR IS BEST CHOICE. AND SEPARATE ROOM AS IT MAKES MORE NOISE.</a:t>
            </a:r>
            <a:endParaRPr lang="en-US" sz="2400" b="1" dirty="0">
              <a:solidFill>
                <a:srgbClr val="3D2C84"/>
              </a:solidFill>
            </a:endParaRPr>
          </a:p>
        </p:txBody>
      </p:sp>
      <p:sp>
        <p:nvSpPr>
          <p:cNvPr id="4" name="TextBox 3"/>
          <p:cNvSpPr txBox="1"/>
          <p:nvPr/>
        </p:nvSpPr>
        <p:spPr>
          <a:xfrm>
            <a:off x="4114800" y="57090"/>
            <a:ext cx="4419600" cy="400110"/>
          </a:xfrm>
          <a:prstGeom prst="rect">
            <a:avLst/>
          </a:prstGeom>
          <a:noFill/>
        </p:spPr>
        <p:txBody>
          <a:bodyPr wrap="square" rtlCol="0">
            <a:spAutoFit/>
          </a:bodyPr>
          <a:lstStyle/>
          <a:p>
            <a:r>
              <a:rPr lang="en-US" sz="2000" b="1" dirty="0" smtClean="0">
                <a:solidFill>
                  <a:srgbClr val="00B050"/>
                </a:solidFill>
              </a:rPr>
              <a:t>SELECTION CRITERIA:</a:t>
            </a:r>
            <a:endParaRPr lang="en-US" sz="2000" b="1" dirty="0">
              <a:solidFill>
                <a:srgbClr val="00B05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2" cstate="print"/>
          <a:srcRect/>
          <a:stretch>
            <a:fillRect/>
          </a:stretch>
        </p:blipFill>
        <p:spPr bwMode="auto">
          <a:xfrm>
            <a:off x="7620000" y="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1026" name="Picture 2"/>
          <p:cNvPicPr>
            <a:picLocks noChangeAspect="1" noChangeArrowheads="1"/>
          </p:cNvPicPr>
          <p:nvPr/>
        </p:nvPicPr>
        <p:blipFill>
          <a:blip r:embed="rId2"/>
          <a:srcRect/>
          <a:stretch>
            <a:fillRect/>
          </a:stretch>
        </p:blipFill>
        <p:spPr bwMode="auto">
          <a:xfrm>
            <a:off x="962910" y="1219200"/>
            <a:ext cx="7696200" cy="3878085"/>
          </a:xfrm>
          <a:prstGeom prst="rect">
            <a:avLst/>
          </a:prstGeom>
          <a:noFill/>
          <a:ln w="9525">
            <a:noFill/>
            <a:miter lim="800000"/>
            <a:headEnd/>
            <a:tailEnd/>
          </a:ln>
          <a:effectLst/>
        </p:spPr>
      </p:pic>
      <p:sp>
        <p:nvSpPr>
          <p:cNvPr id="4" name="TextBox 3"/>
          <p:cNvSpPr txBox="1"/>
          <p:nvPr/>
        </p:nvSpPr>
        <p:spPr>
          <a:xfrm>
            <a:off x="914400" y="381000"/>
            <a:ext cx="7620000" cy="830997"/>
          </a:xfrm>
          <a:prstGeom prst="rect">
            <a:avLst/>
          </a:prstGeom>
          <a:noFill/>
        </p:spPr>
        <p:txBody>
          <a:bodyPr wrap="square" rtlCol="0">
            <a:spAutoFit/>
          </a:bodyPr>
          <a:lstStyle/>
          <a:p>
            <a:r>
              <a:rPr lang="en-US" sz="2400" b="1" dirty="0" smtClean="0">
                <a:solidFill>
                  <a:srgbClr val="0000FF"/>
                </a:solidFill>
              </a:rPr>
              <a:t>DOUBLE ACTING RECIPROCATING COMPRESSOR</a:t>
            </a:r>
          </a:p>
          <a:p>
            <a:r>
              <a:rPr lang="en-US" sz="2400" b="1" i="1" dirty="0" smtClean="0">
                <a:solidFill>
                  <a:srgbClr val="00B050"/>
                </a:solidFill>
              </a:rPr>
              <a:t>OBSERVE DIFFERENT PARTS</a:t>
            </a:r>
            <a:endParaRPr lang="en-US" sz="2400" b="1" i="1" dirty="0">
              <a:solidFill>
                <a:srgbClr val="00B05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3" name="TextBox 2"/>
          <p:cNvSpPr txBox="1"/>
          <p:nvPr/>
        </p:nvSpPr>
        <p:spPr>
          <a:xfrm>
            <a:off x="457200" y="304800"/>
            <a:ext cx="8534400" cy="6032421"/>
          </a:xfrm>
          <a:prstGeom prst="rect">
            <a:avLst/>
          </a:prstGeom>
          <a:noFill/>
        </p:spPr>
        <p:txBody>
          <a:bodyPr wrap="square" rtlCol="0">
            <a:spAutoFit/>
          </a:bodyPr>
          <a:lstStyle/>
          <a:p>
            <a:r>
              <a:rPr lang="en-US" sz="3200" b="1" u="sng" dirty="0" smtClean="0">
                <a:solidFill>
                  <a:srgbClr val="0070C0"/>
                </a:solidFill>
              </a:rPr>
              <a:t>Reciprocating Air Compressors</a:t>
            </a:r>
          </a:p>
          <a:p>
            <a:r>
              <a:rPr lang="en-US" sz="2800" b="1" dirty="0" smtClean="0">
                <a:solidFill>
                  <a:srgbClr val="3366FF"/>
                </a:solidFill>
                <a:latin typeface="Arial" pitchFamily="34" charset="0"/>
                <a:cs typeface="Arial" pitchFamily="34" charset="0"/>
              </a:rPr>
              <a:t>Reciprocating air compressors are positive displacement machines, meaning that they increase the pressure of the air by reducing its volume. This means they are taking in successive volumes of air which is confined within a closed space and elevating this air to a higher pressure. The reciprocating air compressor accomplishes this by a piston within a cylinder as the compressing and displacing element.</a:t>
            </a:r>
          </a:p>
          <a:p>
            <a:r>
              <a:rPr lang="en-US" sz="2800" b="1" dirty="0" smtClean="0">
                <a:solidFill>
                  <a:srgbClr val="3366FF"/>
                </a:solidFill>
                <a:latin typeface="Arial" pitchFamily="34" charset="0"/>
                <a:cs typeface="Arial" pitchFamily="34" charset="0"/>
              </a:rPr>
              <a:t>Single-stage and two-stage reciprocating compressors are commercially available.</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p:cNvSpPr txBox="1"/>
          <p:nvPr/>
        </p:nvSpPr>
        <p:spPr>
          <a:xfrm>
            <a:off x="381000" y="152400"/>
            <a:ext cx="8534400" cy="4585871"/>
          </a:xfrm>
          <a:prstGeom prst="rect">
            <a:avLst/>
          </a:prstGeom>
          <a:noFill/>
        </p:spPr>
        <p:txBody>
          <a:bodyPr wrap="square" rtlCol="0">
            <a:spAutoFit/>
          </a:bodyPr>
          <a:lstStyle/>
          <a:p>
            <a:r>
              <a:rPr lang="en-US" sz="3600" b="1" dirty="0" smtClean="0">
                <a:solidFill>
                  <a:srgbClr val="00B050"/>
                </a:solidFill>
              </a:rPr>
              <a:t>Reciprocating In-line Compressors:</a:t>
            </a:r>
          </a:p>
          <a:p>
            <a:r>
              <a:rPr lang="en-US" sz="3200" b="1" dirty="0" smtClean="0">
                <a:solidFill>
                  <a:srgbClr val="7B07A9"/>
                </a:solidFill>
              </a:rPr>
              <a:t>These are most commonly used compressors with varying pressure ranges. These are simple in design with almost very little automation. The cylinders of various stages are found in a straight line when seen from top. These compressors are commonly direct driven by </a:t>
            </a:r>
            <a:r>
              <a:rPr lang="en-US" sz="3200" b="1" dirty="0" smtClean="0">
                <a:solidFill>
                  <a:srgbClr val="7B07A9"/>
                </a:solidFill>
                <a:hlinkClick r:id="rId2"/>
              </a:rPr>
              <a:t>electric</a:t>
            </a:r>
            <a:r>
              <a:rPr lang="en-US" sz="3200" b="1" dirty="0" smtClean="0">
                <a:solidFill>
                  <a:srgbClr val="7B07A9"/>
                </a:solidFill>
              </a:rPr>
              <a:t> motors or diesel engines. Refer the attached diagram of the reciprocating in-line compressors.</a:t>
            </a:r>
            <a:endParaRPr lang="en-US" sz="3200" dirty="0">
              <a:solidFill>
                <a:srgbClr val="7B07A9"/>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TextBox 4"/>
          <p:cNvSpPr txBox="1"/>
          <p:nvPr/>
        </p:nvSpPr>
        <p:spPr>
          <a:xfrm>
            <a:off x="381000" y="457200"/>
            <a:ext cx="8763000" cy="6247864"/>
          </a:xfrm>
          <a:prstGeom prst="rect">
            <a:avLst/>
          </a:prstGeom>
          <a:noFill/>
        </p:spPr>
        <p:txBody>
          <a:bodyPr wrap="square" rtlCol="0">
            <a:spAutoFit/>
          </a:bodyPr>
          <a:lstStyle/>
          <a:p>
            <a:r>
              <a:rPr lang="en-US" sz="3200" b="1" dirty="0" smtClean="0">
                <a:solidFill>
                  <a:srgbClr val="FF0000"/>
                </a:solidFill>
              </a:rPr>
              <a:t>COMPONENTS OF PNEUMATIC SYSTEMS</a:t>
            </a:r>
          </a:p>
          <a:p>
            <a:endParaRPr lang="en-US" sz="3200" b="1" dirty="0" smtClean="0">
              <a:solidFill>
                <a:srgbClr val="00B0F0"/>
              </a:solidFill>
            </a:endParaRPr>
          </a:p>
          <a:p>
            <a:pPr>
              <a:lnSpc>
                <a:spcPct val="150000"/>
              </a:lnSpc>
            </a:pPr>
            <a:r>
              <a:rPr lang="en-US" sz="2800" b="1" dirty="0" smtClean="0">
                <a:solidFill>
                  <a:srgbClr val="00B0F0"/>
                </a:solidFill>
              </a:rPr>
              <a:t>AIR COMPROSSERS:       </a:t>
            </a:r>
            <a:r>
              <a:rPr lang="en-US" sz="2800" b="1" dirty="0" smtClean="0"/>
              <a:t>POSITIVE DISPLACEMENT  </a:t>
            </a:r>
          </a:p>
          <a:p>
            <a:pPr>
              <a:lnSpc>
                <a:spcPct val="150000"/>
              </a:lnSpc>
            </a:pPr>
            <a:r>
              <a:rPr lang="en-US" sz="2800" b="1" dirty="0" smtClean="0"/>
              <a:t>                                           AND DYNAMIC TYPE</a:t>
            </a:r>
          </a:p>
          <a:p>
            <a:pPr>
              <a:lnSpc>
                <a:spcPct val="150000"/>
              </a:lnSpc>
            </a:pPr>
            <a:r>
              <a:rPr lang="en-US" sz="2800" b="1" dirty="0" smtClean="0">
                <a:solidFill>
                  <a:srgbClr val="00B0F0"/>
                </a:solidFill>
              </a:rPr>
              <a:t>FRL UNIT:           </a:t>
            </a:r>
            <a:r>
              <a:rPr lang="en-US" sz="2800" b="1" dirty="0" smtClean="0"/>
              <a:t>FILTER, REGULATOR, LUBRICATOR.</a:t>
            </a:r>
          </a:p>
          <a:p>
            <a:pPr>
              <a:lnSpc>
                <a:spcPct val="150000"/>
              </a:lnSpc>
            </a:pPr>
            <a:r>
              <a:rPr lang="en-US" sz="2800" b="1" dirty="0" smtClean="0">
                <a:solidFill>
                  <a:srgbClr val="00B0F0"/>
                </a:solidFill>
              </a:rPr>
              <a:t>VALVES:  </a:t>
            </a:r>
            <a:r>
              <a:rPr lang="en-US" sz="2800" b="1" dirty="0" smtClean="0"/>
              <a:t>            FLOW CONTROL, PRESSURE CONTROL, </a:t>
            </a:r>
          </a:p>
          <a:p>
            <a:pPr>
              <a:lnSpc>
                <a:spcPct val="150000"/>
              </a:lnSpc>
            </a:pPr>
            <a:r>
              <a:rPr lang="en-US" sz="2800" b="1" dirty="0" smtClean="0"/>
              <a:t>                            DIRECTIONAL CONTROL VALVES.</a:t>
            </a:r>
          </a:p>
          <a:p>
            <a:pPr>
              <a:lnSpc>
                <a:spcPct val="150000"/>
              </a:lnSpc>
            </a:pPr>
            <a:r>
              <a:rPr lang="en-US" sz="2800" b="1" dirty="0" smtClean="0">
                <a:solidFill>
                  <a:srgbClr val="00B0F0"/>
                </a:solidFill>
              </a:rPr>
              <a:t>ACTUATORS:</a:t>
            </a:r>
            <a:r>
              <a:rPr lang="en-US" sz="2800" b="1" dirty="0" smtClean="0"/>
              <a:t>     LINEAR AND ROTATY(AIR MOTOR)</a:t>
            </a:r>
          </a:p>
          <a:p>
            <a:pPr>
              <a:lnSpc>
                <a:spcPct val="150000"/>
              </a:lnSpc>
            </a:pPr>
            <a:r>
              <a:rPr lang="en-US" sz="2800" b="1" dirty="0" smtClean="0">
                <a:solidFill>
                  <a:srgbClr val="00B0F0"/>
                </a:solidFill>
              </a:rPr>
              <a:t>ACCESSORIES:  </a:t>
            </a:r>
            <a:r>
              <a:rPr lang="en-US" sz="2800" b="1" dirty="0" smtClean="0"/>
              <a:t>PIPES, JOINTS,SEALS, MUFFLER, ETC.</a:t>
            </a:r>
          </a:p>
          <a:p>
            <a:pPr>
              <a:lnSpc>
                <a:spcPct val="150000"/>
              </a:lnSpc>
            </a:pPr>
            <a:r>
              <a:rPr lang="en-US" sz="2800" b="1" dirty="0" smtClean="0"/>
              <a:t>                      </a:t>
            </a:r>
            <a:endParaRPr lang="en-US" sz="2800" b="1" dirty="0"/>
          </a:p>
        </p:txBody>
      </p:sp>
      <p:sp>
        <p:nvSpPr>
          <p:cNvPr id="6" name="TextBox 5"/>
          <p:cNvSpPr txBox="1"/>
          <p:nvPr/>
        </p:nvSpPr>
        <p:spPr>
          <a:xfrm>
            <a:off x="381000" y="152400"/>
            <a:ext cx="5181600" cy="400110"/>
          </a:xfrm>
          <a:prstGeom prst="rect">
            <a:avLst/>
          </a:prstGeom>
          <a:noFill/>
        </p:spPr>
        <p:txBody>
          <a:bodyPr wrap="square" rtlCol="0">
            <a:spAutoFit/>
          </a:bodyPr>
          <a:lstStyle/>
          <a:p>
            <a:r>
              <a:rPr lang="en-US" sz="2000" b="1" dirty="0" smtClean="0">
                <a:solidFill>
                  <a:srgbClr val="00B050"/>
                </a:solidFill>
              </a:rPr>
              <a:t>TOPIC TO BE STUDIED--------</a:t>
            </a:r>
            <a:endParaRPr lang="en-US" sz="2000" b="1" dirty="0">
              <a:solidFill>
                <a:srgbClr val="00B050"/>
              </a:solidFill>
            </a:endParaRPr>
          </a:p>
        </p:txBody>
      </p:sp>
      <p:sp>
        <p:nvSpPr>
          <p:cNvPr id="7" name="Footer Placeholder 6"/>
          <p:cNvSpPr>
            <a:spLocks noGrp="1"/>
          </p:cNvSpPr>
          <p:nvPr>
            <p:ph type="ftr" sz="quarter" idx="11"/>
          </p:nvPr>
        </p:nvSpPr>
        <p:spPr/>
        <p:txBody>
          <a:bodyPr/>
          <a:lstStyle/>
          <a:p>
            <a:r>
              <a:rPr lang="en-US" smtClean="0"/>
              <a:t>IFP/PNEUMATIC COMPONENTS </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pic>
        <p:nvPicPr>
          <p:cNvPr id="3" name="Picture 2" descr="Reciprocating In-Line Compressor">
            <a:hlinkClick r:id="rId2" tooltip="&quot;Reciprocating In-Line Compressor&quot;"/>
          </p:cNvPr>
          <p:cNvPicPr/>
          <p:nvPr/>
        </p:nvPicPr>
        <p:blipFill>
          <a:blip r:embed="rId3"/>
          <a:srcRect/>
          <a:stretch>
            <a:fillRect/>
          </a:stretch>
        </p:blipFill>
        <p:spPr bwMode="auto">
          <a:xfrm>
            <a:off x="1676400" y="457200"/>
            <a:ext cx="5715000" cy="4572000"/>
          </a:xfrm>
          <a:prstGeom prst="rect">
            <a:avLst/>
          </a:prstGeom>
          <a:noFill/>
          <a:ln w="9525">
            <a:noFill/>
            <a:miter lim="800000"/>
            <a:headEnd/>
            <a:tailEnd/>
          </a:ln>
        </p:spPr>
      </p:pic>
      <p:sp>
        <p:nvSpPr>
          <p:cNvPr id="4" name="TextBox 3"/>
          <p:cNvSpPr txBox="1"/>
          <p:nvPr/>
        </p:nvSpPr>
        <p:spPr>
          <a:xfrm>
            <a:off x="1447800" y="4953000"/>
            <a:ext cx="7010400" cy="861774"/>
          </a:xfrm>
          <a:prstGeom prst="rect">
            <a:avLst/>
          </a:prstGeom>
          <a:noFill/>
        </p:spPr>
        <p:txBody>
          <a:bodyPr wrap="square" rtlCol="0">
            <a:spAutoFit/>
          </a:bodyPr>
          <a:lstStyle/>
          <a:p>
            <a:r>
              <a:rPr lang="en-US" sz="3200" b="1" dirty="0" smtClean="0">
                <a:solidFill>
                  <a:srgbClr val="7B07A9"/>
                </a:solidFill>
              </a:rPr>
              <a:t>Reciprocating In-line Compressors:</a:t>
            </a:r>
          </a:p>
          <a:p>
            <a:endParaRPr lang="en-US" dirty="0"/>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4"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pic>
        <p:nvPicPr>
          <p:cNvPr id="3" name="Picture 2" descr="Davey Rotary Vane Air Compressor"/>
          <p:cNvPicPr/>
          <p:nvPr/>
        </p:nvPicPr>
        <p:blipFill>
          <a:blip r:embed="rId2"/>
          <a:srcRect/>
          <a:stretch>
            <a:fillRect/>
          </a:stretch>
        </p:blipFill>
        <p:spPr bwMode="auto">
          <a:xfrm>
            <a:off x="304800" y="685800"/>
            <a:ext cx="8382000" cy="525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3" name="Rectangle 2"/>
          <p:cNvSpPr/>
          <p:nvPr/>
        </p:nvSpPr>
        <p:spPr>
          <a:xfrm>
            <a:off x="228600" y="228600"/>
            <a:ext cx="8610600" cy="5632311"/>
          </a:xfrm>
          <a:prstGeom prst="rect">
            <a:avLst/>
          </a:prstGeom>
        </p:spPr>
        <p:txBody>
          <a:bodyPr wrap="square">
            <a:spAutoFit/>
          </a:bodyPr>
          <a:lstStyle/>
          <a:p>
            <a:r>
              <a:rPr lang="en-US" sz="3600" b="1" dirty="0" smtClean="0">
                <a:solidFill>
                  <a:srgbClr val="7B07A9"/>
                </a:solidFill>
              </a:rPr>
              <a:t>“V”-Shaped Compressors:</a:t>
            </a:r>
          </a:p>
          <a:p>
            <a:r>
              <a:rPr lang="en-US" sz="3600" b="1" dirty="0" smtClean="0"/>
              <a:t>These are usually air cooled compressors with concentric valves mounted on each cylinder head unit. The compressor has different units displaced usually by 90 degrees, may or may not be connected to same crank pin on the crank shaft. Higher capacity compressors are water cooled. Better torque and balancing is achieved by displacing the units by certain angle.</a:t>
            </a:r>
            <a:endParaRPr lang="en-US" sz="3600" b="1"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pic>
        <p:nvPicPr>
          <p:cNvPr id="4" name="Picture 3" descr="V Type compressors">
            <a:hlinkClick r:id="rId2" tooltip="&quot;V Type compressors&quot;"/>
          </p:cNvPr>
          <p:cNvPicPr/>
          <p:nvPr/>
        </p:nvPicPr>
        <p:blipFill>
          <a:blip r:embed="rId3"/>
          <a:srcRect/>
          <a:stretch>
            <a:fillRect/>
          </a:stretch>
        </p:blipFill>
        <p:spPr bwMode="auto">
          <a:xfrm>
            <a:off x="2209800" y="0"/>
            <a:ext cx="4876800" cy="4800600"/>
          </a:xfrm>
          <a:prstGeom prst="rect">
            <a:avLst/>
          </a:prstGeom>
          <a:noFill/>
          <a:ln w="9525">
            <a:noFill/>
            <a:miter lim="800000"/>
            <a:headEnd/>
            <a:tailEnd/>
          </a:ln>
        </p:spPr>
      </p:pic>
      <p:sp>
        <p:nvSpPr>
          <p:cNvPr id="5" name="TextBox 4"/>
          <p:cNvSpPr txBox="1"/>
          <p:nvPr/>
        </p:nvSpPr>
        <p:spPr>
          <a:xfrm>
            <a:off x="1981200" y="4724400"/>
            <a:ext cx="5943600" cy="1323439"/>
          </a:xfrm>
          <a:prstGeom prst="rect">
            <a:avLst/>
          </a:prstGeom>
          <a:noFill/>
        </p:spPr>
        <p:txBody>
          <a:bodyPr wrap="square" rtlCol="0">
            <a:spAutoFit/>
          </a:bodyPr>
          <a:lstStyle/>
          <a:p>
            <a:r>
              <a:rPr lang="en-US" sz="4000" b="1" dirty="0" smtClean="0">
                <a:solidFill>
                  <a:srgbClr val="7B07A9"/>
                </a:solidFill>
              </a:rPr>
              <a:t>“V”-Shaped Compressors:</a:t>
            </a:r>
          </a:p>
          <a:p>
            <a:endParaRPr lang="en-US" sz="4000" dirty="0"/>
          </a:p>
        </p:txBody>
      </p:sp>
      <p:sp>
        <p:nvSpPr>
          <p:cNvPr id="6" name="Footer Placeholder 5"/>
          <p:cNvSpPr>
            <a:spLocks noGrp="1"/>
          </p:cNvSpPr>
          <p:nvPr>
            <p:ph type="ftr" sz="quarter" idx="11"/>
          </p:nvPr>
        </p:nvSpPr>
        <p:spPr/>
        <p:txBody>
          <a:bodyPr/>
          <a:lstStyle/>
          <a:p>
            <a:r>
              <a:rPr lang="en-US" smtClean="0"/>
              <a:t>IFP/PNEUMATIC COMPONENTS </a:t>
            </a:r>
            <a:endParaRPr lang="en-US"/>
          </a:p>
        </p:txBody>
      </p:sp>
      <p:pic>
        <p:nvPicPr>
          <p:cNvPr id="7" name="Picture 2"/>
          <p:cNvPicPr>
            <a:picLocks noChangeAspect="1" noChangeArrowheads="1"/>
          </p:cNvPicPr>
          <p:nvPr/>
        </p:nvPicPr>
        <p:blipFill>
          <a:blip r:embed="rId4" cstate="print"/>
          <a:srcRect/>
          <a:stretch>
            <a:fillRect/>
          </a:stretch>
        </p:blipFill>
        <p:spPr bwMode="auto">
          <a:xfrm>
            <a:off x="7620000" y="762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IFP/PNEUMATIC COMPONENTS </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pic>
        <p:nvPicPr>
          <p:cNvPr id="2050" name="Picture 2"/>
          <p:cNvPicPr>
            <a:picLocks noChangeAspect="1" noChangeArrowheads="1"/>
          </p:cNvPicPr>
          <p:nvPr/>
        </p:nvPicPr>
        <p:blipFill>
          <a:blip r:embed="rId2"/>
          <a:srcRect/>
          <a:stretch>
            <a:fillRect/>
          </a:stretch>
        </p:blipFill>
        <p:spPr bwMode="auto">
          <a:xfrm>
            <a:off x="928688" y="738188"/>
            <a:ext cx="7286625" cy="5381625"/>
          </a:xfrm>
          <a:prstGeom prst="rect">
            <a:avLst/>
          </a:prstGeom>
          <a:noFill/>
          <a:ln w="9525">
            <a:noFill/>
            <a:miter lim="800000"/>
            <a:headEnd/>
            <a:tailEnd/>
          </a:ln>
          <a:effectLst/>
        </p:spPr>
      </p:pic>
      <p:sp>
        <p:nvSpPr>
          <p:cNvPr id="5" name="TextBox 4"/>
          <p:cNvSpPr txBox="1"/>
          <p:nvPr/>
        </p:nvSpPr>
        <p:spPr>
          <a:xfrm>
            <a:off x="1371600" y="304800"/>
            <a:ext cx="4343400" cy="400110"/>
          </a:xfrm>
          <a:prstGeom prst="rect">
            <a:avLst/>
          </a:prstGeom>
          <a:noFill/>
        </p:spPr>
        <p:txBody>
          <a:bodyPr wrap="square" rtlCol="0">
            <a:spAutoFit/>
          </a:bodyPr>
          <a:lstStyle/>
          <a:p>
            <a:r>
              <a:rPr lang="en-US" sz="2000" b="1" dirty="0" smtClean="0">
                <a:solidFill>
                  <a:srgbClr val="AE1290"/>
                </a:solidFill>
              </a:rPr>
              <a:t>V-TYPE CROSS HEAD COMPRESSOR</a:t>
            </a:r>
            <a:endParaRPr lang="en-US" sz="2000" b="1" dirty="0">
              <a:solidFill>
                <a:srgbClr val="AE129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
        <p:nvSpPr>
          <p:cNvPr id="3" name="TextBox 2"/>
          <p:cNvSpPr txBox="1"/>
          <p:nvPr/>
        </p:nvSpPr>
        <p:spPr>
          <a:xfrm>
            <a:off x="304800" y="228600"/>
            <a:ext cx="8458200" cy="4801314"/>
          </a:xfrm>
          <a:prstGeom prst="rect">
            <a:avLst/>
          </a:prstGeom>
          <a:noFill/>
        </p:spPr>
        <p:txBody>
          <a:bodyPr wrap="square" rtlCol="0">
            <a:spAutoFit/>
          </a:bodyPr>
          <a:lstStyle/>
          <a:p>
            <a:r>
              <a:rPr lang="en-US" sz="3200" b="1" dirty="0" smtClean="0">
                <a:solidFill>
                  <a:srgbClr val="7B07A9"/>
                </a:solidFill>
              </a:rPr>
              <a:t>Single-Acting Compressors:</a:t>
            </a:r>
          </a:p>
          <a:p>
            <a:r>
              <a:rPr lang="en-US" sz="3200" b="1" dirty="0" smtClean="0"/>
              <a:t>These are usually reciprocating compressors, which has piston working on air only in one direction. The other end of the piston is often free or open which does not perform any work. The air is compressed only on the top part of the piston. The bottom of the piston is open to crankcase and not utilized for the compression of air.</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3" name="TextBox 2"/>
          <p:cNvSpPr txBox="1"/>
          <p:nvPr/>
        </p:nvSpPr>
        <p:spPr>
          <a:xfrm>
            <a:off x="304800" y="228600"/>
            <a:ext cx="8534400" cy="6001643"/>
          </a:xfrm>
          <a:prstGeom prst="rect">
            <a:avLst/>
          </a:prstGeom>
          <a:noFill/>
        </p:spPr>
        <p:txBody>
          <a:bodyPr wrap="square" rtlCol="0">
            <a:spAutoFit/>
          </a:bodyPr>
          <a:lstStyle/>
          <a:p>
            <a:r>
              <a:rPr lang="en-US" sz="3200" b="1" dirty="0" smtClean="0">
                <a:solidFill>
                  <a:srgbClr val="7B07A9"/>
                </a:solidFill>
              </a:rPr>
              <a:t>Double-Acting Compressors:</a:t>
            </a:r>
          </a:p>
          <a:p>
            <a:r>
              <a:rPr lang="en-US" sz="3200" b="1" dirty="0" smtClean="0"/>
              <a:t>These compressors are having two sets of suction/intake and delivery valves on both sides of the piston. As the piston moves up and down, both sides of the piston is utilized in compressing the air. The intake and delivery valves operate corresponding to the stroke of the compressor. The compressed air delivery is comparatively continuous when compared to a single-acting air compressor. Thus both sides of the pistons are effectively used in compressing the air.</a:t>
            </a:r>
          </a:p>
          <a:p>
            <a:endParaRPr lang="en-US" sz="3200" b="1"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pic>
        <p:nvPicPr>
          <p:cNvPr id="3" name="Picture 2" descr="Double acting Compressor">
            <a:hlinkClick r:id="rId2" tooltip="&quot;Double acting Compressor&quot;"/>
          </p:cNvPr>
          <p:cNvPicPr/>
          <p:nvPr/>
        </p:nvPicPr>
        <p:blipFill>
          <a:blip r:embed="rId3"/>
          <a:srcRect/>
          <a:stretch>
            <a:fillRect/>
          </a:stretch>
        </p:blipFill>
        <p:spPr bwMode="auto">
          <a:xfrm>
            <a:off x="2895600" y="609600"/>
            <a:ext cx="3838575" cy="3686175"/>
          </a:xfrm>
          <a:prstGeom prst="rect">
            <a:avLst/>
          </a:prstGeom>
          <a:noFill/>
          <a:ln w="9525">
            <a:noFill/>
            <a:miter lim="800000"/>
            <a:headEnd/>
            <a:tailEnd/>
          </a:ln>
        </p:spPr>
      </p:pic>
      <p:sp>
        <p:nvSpPr>
          <p:cNvPr id="4" name="TextBox 3"/>
          <p:cNvSpPr txBox="1"/>
          <p:nvPr/>
        </p:nvSpPr>
        <p:spPr>
          <a:xfrm>
            <a:off x="1219200" y="3810000"/>
            <a:ext cx="6477000" cy="984885"/>
          </a:xfrm>
          <a:prstGeom prst="rect">
            <a:avLst/>
          </a:prstGeom>
          <a:noFill/>
        </p:spPr>
        <p:txBody>
          <a:bodyPr wrap="square" rtlCol="0">
            <a:spAutoFit/>
          </a:bodyPr>
          <a:lstStyle/>
          <a:p>
            <a:r>
              <a:rPr lang="en-US" sz="4000" b="1" dirty="0" smtClean="0">
                <a:solidFill>
                  <a:srgbClr val="7B07A9"/>
                </a:solidFill>
              </a:rPr>
              <a:t>Double-Acting Compressor:</a:t>
            </a:r>
          </a:p>
          <a:p>
            <a:endParaRPr lang="en-US" dirty="0"/>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4"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
        <p:nvSpPr>
          <p:cNvPr id="3" name="TextBox 2"/>
          <p:cNvSpPr txBox="1"/>
          <p:nvPr/>
        </p:nvSpPr>
        <p:spPr>
          <a:xfrm>
            <a:off x="228600" y="83403"/>
            <a:ext cx="8458200" cy="461665"/>
          </a:xfrm>
          <a:prstGeom prst="rect">
            <a:avLst/>
          </a:prstGeom>
          <a:noFill/>
        </p:spPr>
        <p:txBody>
          <a:bodyPr wrap="square" rtlCol="0">
            <a:spAutoFit/>
          </a:bodyPr>
          <a:lstStyle/>
          <a:p>
            <a:r>
              <a:rPr lang="en-US" sz="2400" b="1" dirty="0" smtClean="0">
                <a:solidFill>
                  <a:srgbClr val="FF0000"/>
                </a:solidFill>
              </a:rPr>
              <a:t>TWO STAGE RECIPROCATING COMPRESSOR WITH INTERCOOLER.</a:t>
            </a:r>
            <a:endParaRPr lang="en-US" sz="2400" b="1" dirty="0">
              <a:solidFill>
                <a:srgbClr val="FF0000"/>
              </a:solidFill>
            </a:endParaRPr>
          </a:p>
        </p:txBody>
      </p:sp>
      <p:sp>
        <p:nvSpPr>
          <p:cNvPr id="4" name="Rectangle 3"/>
          <p:cNvSpPr/>
          <p:nvPr/>
        </p:nvSpPr>
        <p:spPr>
          <a:xfrm rot="19280411">
            <a:off x="2563091" y="2362200"/>
            <a:ext cx="9144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046095">
            <a:off x="5404935" y="2341656"/>
            <a:ext cx="9144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9377972">
            <a:off x="2371456" y="2693925"/>
            <a:ext cx="888961" cy="23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012865">
            <a:off x="5298504" y="3121266"/>
            <a:ext cx="888961" cy="23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91891" y="472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784764" y="2992582"/>
            <a:ext cx="1634836" cy="1981200"/>
          </a:xfrm>
          <a:custGeom>
            <a:avLst/>
            <a:gdLst>
              <a:gd name="connsiteX0" fmla="*/ 0 w 1634836"/>
              <a:gd name="connsiteY0" fmla="*/ 0 h 1981200"/>
              <a:gd name="connsiteX1" fmla="*/ 1634836 w 1634836"/>
              <a:gd name="connsiteY1" fmla="*/ 1981200 h 1981200"/>
            </a:gdLst>
            <a:ahLst/>
            <a:cxnLst>
              <a:cxn ang="0">
                <a:pos x="connsiteX0" y="connsiteY0"/>
              </a:cxn>
              <a:cxn ang="0">
                <a:pos x="connsiteX1" y="connsiteY1"/>
              </a:cxn>
            </a:cxnLst>
            <a:rect l="l" t="t" r="r" b="b"/>
            <a:pathLst>
              <a:path w="1634836" h="1981200">
                <a:moveTo>
                  <a:pt x="0" y="0"/>
                </a:moveTo>
                <a:lnTo>
                  <a:pt x="1634836" y="198120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937164" y="2881745"/>
            <a:ext cx="1717963" cy="1898073"/>
          </a:xfrm>
          <a:custGeom>
            <a:avLst/>
            <a:gdLst>
              <a:gd name="connsiteX0" fmla="*/ 0 w 1717963"/>
              <a:gd name="connsiteY0" fmla="*/ 0 h 1898073"/>
              <a:gd name="connsiteX1" fmla="*/ 1717963 w 1717963"/>
              <a:gd name="connsiteY1" fmla="*/ 1898073 h 1898073"/>
            </a:gdLst>
            <a:ahLst/>
            <a:cxnLst>
              <a:cxn ang="0">
                <a:pos x="connsiteX0" y="connsiteY0"/>
              </a:cxn>
              <a:cxn ang="0">
                <a:pos x="connsiteX1" y="connsiteY1"/>
              </a:cxn>
            </a:cxnLst>
            <a:rect l="l" t="t" r="r" b="b"/>
            <a:pathLst>
              <a:path w="1717963" h="1898073">
                <a:moveTo>
                  <a:pt x="0" y="0"/>
                </a:moveTo>
                <a:lnTo>
                  <a:pt x="1717963" y="1898073"/>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05746" y="3283527"/>
            <a:ext cx="1163781" cy="1524000"/>
          </a:xfrm>
          <a:custGeom>
            <a:avLst/>
            <a:gdLst>
              <a:gd name="connsiteX0" fmla="*/ 1163781 w 1163781"/>
              <a:gd name="connsiteY0" fmla="*/ 0 h 1524000"/>
              <a:gd name="connsiteX1" fmla="*/ 0 w 1163781"/>
              <a:gd name="connsiteY1" fmla="*/ 1524000 h 1524000"/>
            </a:gdLst>
            <a:ahLst/>
            <a:cxnLst>
              <a:cxn ang="0">
                <a:pos x="connsiteX0" y="connsiteY0"/>
              </a:cxn>
              <a:cxn ang="0">
                <a:pos x="connsiteX1" y="connsiteY1"/>
              </a:cxn>
            </a:cxnLst>
            <a:rect l="l" t="t" r="r" b="b"/>
            <a:pathLst>
              <a:path w="1163781" h="1524000">
                <a:moveTo>
                  <a:pt x="1163781" y="0"/>
                </a:moveTo>
                <a:lnTo>
                  <a:pt x="0" y="152400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668982" y="3408218"/>
            <a:ext cx="1094509" cy="1593273"/>
          </a:xfrm>
          <a:custGeom>
            <a:avLst/>
            <a:gdLst>
              <a:gd name="connsiteX0" fmla="*/ 1094509 w 1094509"/>
              <a:gd name="connsiteY0" fmla="*/ 0 h 1593273"/>
              <a:gd name="connsiteX1" fmla="*/ 0 w 1094509"/>
              <a:gd name="connsiteY1" fmla="*/ 1593273 h 1593273"/>
            </a:gdLst>
            <a:ahLst/>
            <a:cxnLst>
              <a:cxn ang="0">
                <a:pos x="connsiteX0" y="connsiteY0"/>
              </a:cxn>
              <a:cxn ang="0">
                <a:pos x="connsiteX1" y="connsiteY1"/>
              </a:cxn>
            </a:cxnLst>
            <a:rect l="l" t="t" r="r" b="b"/>
            <a:pathLst>
              <a:path w="1094509" h="1593273">
                <a:moveTo>
                  <a:pt x="1094509" y="0"/>
                </a:moveTo>
                <a:lnTo>
                  <a:pt x="0" y="1593273"/>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313709" y="2590800"/>
            <a:ext cx="221673" cy="207818"/>
          </a:xfrm>
          <a:custGeom>
            <a:avLst/>
            <a:gdLst>
              <a:gd name="connsiteX0" fmla="*/ 0 w 221673"/>
              <a:gd name="connsiteY0" fmla="*/ 0 h 207818"/>
              <a:gd name="connsiteX1" fmla="*/ 138546 w 221673"/>
              <a:gd name="connsiteY1" fmla="*/ 166255 h 207818"/>
              <a:gd name="connsiteX2" fmla="*/ 221673 w 221673"/>
              <a:gd name="connsiteY2" fmla="*/ 96982 h 207818"/>
              <a:gd name="connsiteX3" fmla="*/ 83127 w 22167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221673" h="207818">
                <a:moveTo>
                  <a:pt x="0" y="0"/>
                </a:moveTo>
                <a:lnTo>
                  <a:pt x="138546" y="166255"/>
                </a:lnTo>
                <a:lnTo>
                  <a:pt x="221673" y="96982"/>
                </a:lnTo>
                <a:lnTo>
                  <a:pt x="83127" y="207818"/>
                </a:lnTo>
              </a:path>
            </a:pathLst>
          </a:custGeom>
          <a:ln w="25400">
            <a:solidFill>
              <a:srgbClr val="7B07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11071874">
            <a:off x="2592797" y="2271307"/>
            <a:ext cx="223638" cy="234826"/>
          </a:xfrm>
          <a:custGeom>
            <a:avLst/>
            <a:gdLst>
              <a:gd name="connsiteX0" fmla="*/ 0 w 221673"/>
              <a:gd name="connsiteY0" fmla="*/ 0 h 207818"/>
              <a:gd name="connsiteX1" fmla="*/ 138546 w 221673"/>
              <a:gd name="connsiteY1" fmla="*/ 166255 h 207818"/>
              <a:gd name="connsiteX2" fmla="*/ 221673 w 221673"/>
              <a:gd name="connsiteY2" fmla="*/ 96982 h 207818"/>
              <a:gd name="connsiteX3" fmla="*/ 83127 w 22167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221673" h="207818">
                <a:moveTo>
                  <a:pt x="0" y="0"/>
                </a:moveTo>
                <a:lnTo>
                  <a:pt x="138546" y="166255"/>
                </a:lnTo>
                <a:lnTo>
                  <a:pt x="221673" y="96982"/>
                </a:lnTo>
                <a:lnTo>
                  <a:pt x="83127" y="207818"/>
                </a:lnTo>
              </a:path>
            </a:pathLst>
          </a:custGeom>
          <a:ln w="25400">
            <a:solidFill>
              <a:srgbClr val="7B07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rot="4012152">
            <a:off x="5885831" y="2172144"/>
            <a:ext cx="266066" cy="276016"/>
          </a:xfrm>
          <a:custGeom>
            <a:avLst/>
            <a:gdLst>
              <a:gd name="connsiteX0" fmla="*/ 0 w 221673"/>
              <a:gd name="connsiteY0" fmla="*/ 0 h 207818"/>
              <a:gd name="connsiteX1" fmla="*/ 138546 w 221673"/>
              <a:gd name="connsiteY1" fmla="*/ 166255 h 207818"/>
              <a:gd name="connsiteX2" fmla="*/ 221673 w 221673"/>
              <a:gd name="connsiteY2" fmla="*/ 96982 h 207818"/>
              <a:gd name="connsiteX3" fmla="*/ 83127 w 22167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221673" h="207818">
                <a:moveTo>
                  <a:pt x="0" y="0"/>
                </a:moveTo>
                <a:lnTo>
                  <a:pt x="138546" y="166255"/>
                </a:lnTo>
                <a:lnTo>
                  <a:pt x="221673" y="96982"/>
                </a:lnTo>
                <a:lnTo>
                  <a:pt x="83127" y="207818"/>
                </a:lnTo>
              </a:path>
            </a:pathLst>
          </a:custGeom>
          <a:ln w="25400">
            <a:solidFill>
              <a:srgbClr val="7B07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15374043">
            <a:off x="6337563" y="2382887"/>
            <a:ext cx="281734" cy="304793"/>
          </a:xfrm>
          <a:custGeom>
            <a:avLst/>
            <a:gdLst>
              <a:gd name="connsiteX0" fmla="*/ 0 w 221673"/>
              <a:gd name="connsiteY0" fmla="*/ 0 h 207818"/>
              <a:gd name="connsiteX1" fmla="*/ 138546 w 221673"/>
              <a:gd name="connsiteY1" fmla="*/ 166255 h 207818"/>
              <a:gd name="connsiteX2" fmla="*/ 221673 w 221673"/>
              <a:gd name="connsiteY2" fmla="*/ 96982 h 207818"/>
              <a:gd name="connsiteX3" fmla="*/ 83127 w 221673"/>
              <a:gd name="connsiteY3" fmla="*/ 207818 h 207818"/>
            </a:gdLst>
            <a:ahLst/>
            <a:cxnLst>
              <a:cxn ang="0">
                <a:pos x="connsiteX0" y="connsiteY0"/>
              </a:cxn>
              <a:cxn ang="0">
                <a:pos x="connsiteX1" y="connsiteY1"/>
              </a:cxn>
              <a:cxn ang="0">
                <a:pos x="connsiteX2" y="connsiteY2"/>
              </a:cxn>
              <a:cxn ang="0">
                <a:pos x="connsiteX3" y="connsiteY3"/>
              </a:cxn>
            </a:cxnLst>
            <a:rect l="l" t="t" r="r" b="b"/>
            <a:pathLst>
              <a:path w="221673" h="207818">
                <a:moveTo>
                  <a:pt x="0" y="0"/>
                </a:moveTo>
                <a:lnTo>
                  <a:pt x="138546" y="166255"/>
                </a:lnTo>
                <a:lnTo>
                  <a:pt x="221673" y="96982"/>
                </a:lnTo>
                <a:lnTo>
                  <a:pt x="83127" y="207818"/>
                </a:lnTo>
              </a:path>
            </a:pathLst>
          </a:custGeom>
          <a:ln w="25400">
            <a:solidFill>
              <a:srgbClr val="7B07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rot="19308732">
            <a:off x="1986883" y="2225228"/>
            <a:ext cx="915825" cy="314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327564" y="2258291"/>
            <a:ext cx="207818" cy="263236"/>
          </a:xfrm>
          <a:custGeom>
            <a:avLst/>
            <a:gdLst>
              <a:gd name="connsiteX0" fmla="*/ 0 w 207818"/>
              <a:gd name="connsiteY0" fmla="*/ 0 h 263236"/>
              <a:gd name="connsiteX1" fmla="*/ 207818 w 207818"/>
              <a:gd name="connsiteY1" fmla="*/ 263236 h 263236"/>
            </a:gdLst>
            <a:ahLst/>
            <a:cxnLst>
              <a:cxn ang="0">
                <a:pos x="connsiteX0" y="connsiteY0"/>
              </a:cxn>
              <a:cxn ang="0">
                <a:pos x="connsiteX1" y="connsiteY1"/>
              </a:cxn>
            </a:cxnLst>
            <a:rect l="l" t="t" r="r" b="b"/>
            <a:pathLst>
              <a:path w="207818" h="263236">
                <a:moveTo>
                  <a:pt x="0" y="0"/>
                </a:moveTo>
                <a:lnTo>
                  <a:pt x="207818" y="26323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191491" y="2133600"/>
            <a:ext cx="1011382" cy="360218"/>
          </a:xfrm>
          <a:custGeom>
            <a:avLst/>
            <a:gdLst>
              <a:gd name="connsiteX0" fmla="*/ 1011382 w 1011382"/>
              <a:gd name="connsiteY0" fmla="*/ 221673 h 360218"/>
              <a:gd name="connsiteX1" fmla="*/ 775855 w 1011382"/>
              <a:gd name="connsiteY1" fmla="*/ 0 h 360218"/>
              <a:gd name="connsiteX2" fmla="*/ 0 w 1011382"/>
              <a:gd name="connsiteY2" fmla="*/ 0 h 360218"/>
              <a:gd name="connsiteX3" fmla="*/ 0 w 1011382"/>
              <a:gd name="connsiteY3" fmla="*/ 207818 h 360218"/>
              <a:gd name="connsiteX4" fmla="*/ 706582 w 1011382"/>
              <a:gd name="connsiteY4" fmla="*/ 207818 h 360218"/>
              <a:gd name="connsiteX5" fmla="*/ 858982 w 1011382"/>
              <a:gd name="connsiteY5" fmla="*/ 360218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382" h="360218">
                <a:moveTo>
                  <a:pt x="1011382" y="221673"/>
                </a:moveTo>
                <a:lnTo>
                  <a:pt x="775855" y="0"/>
                </a:lnTo>
                <a:lnTo>
                  <a:pt x="0" y="0"/>
                </a:lnTo>
                <a:lnTo>
                  <a:pt x="0" y="207818"/>
                </a:lnTo>
                <a:lnTo>
                  <a:pt x="706582" y="207818"/>
                </a:lnTo>
                <a:lnTo>
                  <a:pt x="858982" y="3602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1115291" y="2057400"/>
            <a:ext cx="304800" cy="381000"/>
          </a:xfrm>
          <a:prstGeom prst="rect">
            <a:avLst/>
          </a:pr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132487">
            <a:off x="5908236" y="2191402"/>
            <a:ext cx="915825" cy="314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4423755">
            <a:off x="6248917" y="2224465"/>
            <a:ext cx="207818" cy="263236"/>
          </a:xfrm>
          <a:custGeom>
            <a:avLst/>
            <a:gdLst>
              <a:gd name="connsiteX0" fmla="*/ 0 w 207818"/>
              <a:gd name="connsiteY0" fmla="*/ 0 h 263236"/>
              <a:gd name="connsiteX1" fmla="*/ 207818 w 207818"/>
              <a:gd name="connsiteY1" fmla="*/ 263236 h 263236"/>
            </a:gdLst>
            <a:ahLst/>
            <a:cxnLst>
              <a:cxn ang="0">
                <a:pos x="connsiteX0" y="connsiteY0"/>
              </a:cxn>
              <a:cxn ang="0">
                <a:pos x="connsiteX1" y="connsiteY1"/>
              </a:cxn>
            </a:cxnLst>
            <a:rect l="l" t="t" r="r" b="b"/>
            <a:pathLst>
              <a:path w="207818" h="263236">
                <a:moveTo>
                  <a:pt x="0" y="0"/>
                </a:moveTo>
                <a:lnTo>
                  <a:pt x="207818" y="26323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580909" y="2050473"/>
            <a:ext cx="1648691" cy="360218"/>
          </a:xfrm>
          <a:custGeom>
            <a:avLst/>
            <a:gdLst>
              <a:gd name="connsiteX0" fmla="*/ 0 w 1648691"/>
              <a:gd name="connsiteY0" fmla="*/ 235527 h 360218"/>
              <a:gd name="connsiteX1" fmla="*/ 249382 w 1648691"/>
              <a:gd name="connsiteY1" fmla="*/ 0 h 360218"/>
              <a:gd name="connsiteX2" fmla="*/ 1648691 w 1648691"/>
              <a:gd name="connsiteY2" fmla="*/ 0 h 360218"/>
              <a:gd name="connsiteX3" fmla="*/ 1648691 w 1648691"/>
              <a:gd name="connsiteY3" fmla="*/ 193963 h 360218"/>
              <a:gd name="connsiteX4" fmla="*/ 290946 w 1648691"/>
              <a:gd name="connsiteY4" fmla="*/ 193963 h 360218"/>
              <a:gd name="connsiteX5" fmla="*/ 138546 w 1648691"/>
              <a:gd name="connsiteY5" fmla="*/ 360218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691" h="360218">
                <a:moveTo>
                  <a:pt x="0" y="235527"/>
                </a:moveTo>
                <a:lnTo>
                  <a:pt x="249382" y="0"/>
                </a:lnTo>
                <a:lnTo>
                  <a:pt x="1648691" y="0"/>
                </a:lnTo>
                <a:lnTo>
                  <a:pt x="1648691" y="193963"/>
                </a:lnTo>
                <a:lnTo>
                  <a:pt x="290946" y="193963"/>
                </a:lnTo>
                <a:lnTo>
                  <a:pt x="138546" y="3602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059382" y="4904509"/>
            <a:ext cx="360218" cy="277091"/>
          </a:xfrm>
          <a:custGeom>
            <a:avLst/>
            <a:gdLst>
              <a:gd name="connsiteX0" fmla="*/ 360218 w 360218"/>
              <a:gd name="connsiteY0" fmla="*/ 0 h 277091"/>
              <a:gd name="connsiteX1" fmla="*/ 0 w 360218"/>
              <a:gd name="connsiteY1" fmla="*/ 277091 h 277091"/>
            </a:gdLst>
            <a:ahLst/>
            <a:cxnLst>
              <a:cxn ang="0">
                <a:pos x="connsiteX0" y="connsiteY0"/>
              </a:cxn>
              <a:cxn ang="0">
                <a:pos x="connsiteX1" y="connsiteY1"/>
              </a:cxn>
            </a:cxnLst>
            <a:rect l="l" t="t" r="r" b="b"/>
            <a:pathLst>
              <a:path w="360218" h="277091">
                <a:moveTo>
                  <a:pt x="360218" y="0"/>
                </a:moveTo>
                <a:lnTo>
                  <a:pt x="0" y="277091"/>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Freeform 26"/>
          <p:cNvSpPr/>
          <p:nvPr/>
        </p:nvSpPr>
        <p:spPr>
          <a:xfrm>
            <a:off x="4648200" y="4904509"/>
            <a:ext cx="304800" cy="277091"/>
          </a:xfrm>
          <a:custGeom>
            <a:avLst/>
            <a:gdLst>
              <a:gd name="connsiteX0" fmla="*/ 0 w 304800"/>
              <a:gd name="connsiteY0" fmla="*/ 0 h 277091"/>
              <a:gd name="connsiteX1" fmla="*/ 304800 w 304800"/>
              <a:gd name="connsiteY1" fmla="*/ 277091 h 277091"/>
            </a:gdLst>
            <a:ahLst/>
            <a:cxnLst>
              <a:cxn ang="0">
                <a:pos x="connsiteX0" y="connsiteY0"/>
              </a:cxn>
              <a:cxn ang="0">
                <a:pos x="connsiteX1" y="connsiteY1"/>
              </a:cxn>
            </a:cxnLst>
            <a:rect l="l" t="t" r="r" b="b"/>
            <a:pathLst>
              <a:path w="304800" h="277091">
                <a:moveTo>
                  <a:pt x="0" y="0"/>
                </a:moveTo>
                <a:lnTo>
                  <a:pt x="304800" y="277091"/>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087091" y="5167745"/>
            <a:ext cx="858982" cy="334819"/>
          </a:xfrm>
          <a:custGeom>
            <a:avLst/>
            <a:gdLst>
              <a:gd name="connsiteX0" fmla="*/ 0 w 858982"/>
              <a:gd name="connsiteY0" fmla="*/ 0 h 334819"/>
              <a:gd name="connsiteX1" fmla="*/ 415636 w 858982"/>
              <a:gd name="connsiteY1" fmla="*/ 332510 h 334819"/>
              <a:gd name="connsiteX2" fmla="*/ 858982 w 858982"/>
              <a:gd name="connsiteY2" fmla="*/ 13855 h 334819"/>
            </a:gdLst>
            <a:ahLst/>
            <a:cxnLst>
              <a:cxn ang="0">
                <a:pos x="connsiteX0" y="connsiteY0"/>
              </a:cxn>
              <a:cxn ang="0">
                <a:pos x="connsiteX1" y="connsiteY1"/>
              </a:cxn>
              <a:cxn ang="0">
                <a:pos x="connsiteX2" y="connsiteY2"/>
              </a:cxn>
            </a:cxnLst>
            <a:rect l="l" t="t" r="r" b="b"/>
            <a:pathLst>
              <a:path w="858982" h="334819">
                <a:moveTo>
                  <a:pt x="0" y="0"/>
                </a:moveTo>
                <a:cubicBezTo>
                  <a:pt x="136236" y="165100"/>
                  <a:pt x="272472" y="330201"/>
                  <a:pt x="415636" y="332510"/>
                </a:cubicBezTo>
                <a:cubicBezTo>
                  <a:pt x="558800" y="334819"/>
                  <a:pt x="792018" y="66964"/>
                  <a:pt x="858982" y="13855"/>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089565" y="3886200"/>
            <a:ext cx="2701635" cy="1905000"/>
          </a:xfrm>
          <a:custGeom>
            <a:avLst/>
            <a:gdLst>
              <a:gd name="connsiteX0" fmla="*/ 0 w 2770909"/>
              <a:gd name="connsiteY0" fmla="*/ 13855 h 1898073"/>
              <a:gd name="connsiteX1" fmla="*/ 124691 w 2770909"/>
              <a:gd name="connsiteY1" fmla="*/ 152400 h 1898073"/>
              <a:gd name="connsiteX2" fmla="*/ 110836 w 2770909"/>
              <a:gd name="connsiteY2" fmla="*/ 1482437 h 1898073"/>
              <a:gd name="connsiteX3" fmla="*/ 235527 w 2770909"/>
              <a:gd name="connsiteY3" fmla="*/ 1704109 h 1898073"/>
              <a:gd name="connsiteX4" fmla="*/ 540327 w 2770909"/>
              <a:gd name="connsiteY4" fmla="*/ 1898073 h 1898073"/>
              <a:gd name="connsiteX5" fmla="*/ 2466109 w 2770909"/>
              <a:gd name="connsiteY5" fmla="*/ 1870364 h 1898073"/>
              <a:gd name="connsiteX6" fmla="*/ 2701636 w 2770909"/>
              <a:gd name="connsiteY6" fmla="*/ 1634837 h 1898073"/>
              <a:gd name="connsiteX7" fmla="*/ 2770909 w 2770909"/>
              <a:gd name="connsiteY7" fmla="*/ 1316182 h 1898073"/>
              <a:gd name="connsiteX8" fmla="*/ 2770909 w 2770909"/>
              <a:gd name="connsiteY8" fmla="*/ 110837 h 1898073"/>
              <a:gd name="connsiteX9" fmla="*/ 2770909 w 2770909"/>
              <a:gd name="connsiteY9" fmla="*/ 0 h 189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0909" h="1898073">
                <a:moveTo>
                  <a:pt x="0" y="13855"/>
                </a:moveTo>
                <a:lnTo>
                  <a:pt x="124691" y="152400"/>
                </a:lnTo>
                <a:lnTo>
                  <a:pt x="110836" y="1482437"/>
                </a:lnTo>
                <a:lnTo>
                  <a:pt x="235527" y="1704109"/>
                </a:lnTo>
                <a:lnTo>
                  <a:pt x="540327" y="1898073"/>
                </a:lnTo>
                <a:lnTo>
                  <a:pt x="2466109" y="1870364"/>
                </a:lnTo>
                <a:lnTo>
                  <a:pt x="2701636" y="1634837"/>
                </a:lnTo>
                <a:lnTo>
                  <a:pt x="2770909" y="1316182"/>
                </a:lnTo>
                <a:lnTo>
                  <a:pt x="2770909" y="110837"/>
                </a:lnTo>
                <a:lnTo>
                  <a:pt x="2770909"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971800" y="3733800"/>
            <a:ext cx="2971800" cy="2209800"/>
          </a:xfrm>
          <a:custGeom>
            <a:avLst/>
            <a:gdLst>
              <a:gd name="connsiteX0" fmla="*/ 0 w 2770909"/>
              <a:gd name="connsiteY0" fmla="*/ 13855 h 1898073"/>
              <a:gd name="connsiteX1" fmla="*/ 124691 w 2770909"/>
              <a:gd name="connsiteY1" fmla="*/ 152400 h 1898073"/>
              <a:gd name="connsiteX2" fmla="*/ 110836 w 2770909"/>
              <a:gd name="connsiteY2" fmla="*/ 1482437 h 1898073"/>
              <a:gd name="connsiteX3" fmla="*/ 235527 w 2770909"/>
              <a:gd name="connsiteY3" fmla="*/ 1704109 h 1898073"/>
              <a:gd name="connsiteX4" fmla="*/ 540327 w 2770909"/>
              <a:gd name="connsiteY4" fmla="*/ 1898073 h 1898073"/>
              <a:gd name="connsiteX5" fmla="*/ 2466109 w 2770909"/>
              <a:gd name="connsiteY5" fmla="*/ 1870364 h 1898073"/>
              <a:gd name="connsiteX6" fmla="*/ 2701636 w 2770909"/>
              <a:gd name="connsiteY6" fmla="*/ 1634837 h 1898073"/>
              <a:gd name="connsiteX7" fmla="*/ 2770909 w 2770909"/>
              <a:gd name="connsiteY7" fmla="*/ 1316182 h 1898073"/>
              <a:gd name="connsiteX8" fmla="*/ 2770909 w 2770909"/>
              <a:gd name="connsiteY8" fmla="*/ 110837 h 1898073"/>
              <a:gd name="connsiteX9" fmla="*/ 2770909 w 2770909"/>
              <a:gd name="connsiteY9" fmla="*/ 0 h 189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0909" h="1898073">
                <a:moveTo>
                  <a:pt x="0" y="13855"/>
                </a:moveTo>
                <a:lnTo>
                  <a:pt x="124691" y="152400"/>
                </a:lnTo>
                <a:lnTo>
                  <a:pt x="110836" y="1482437"/>
                </a:lnTo>
                <a:lnTo>
                  <a:pt x="235527" y="1704109"/>
                </a:lnTo>
                <a:lnTo>
                  <a:pt x="540327" y="1898073"/>
                </a:lnTo>
                <a:lnTo>
                  <a:pt x="2466109" y="1870364"/>
                </a:lnTo>
                <a:lnTo>
                  <a:pt x="2701636" y="1634837"/>
                </a:lnTo>
                <a:lnTo>
                  <a:pt x="2770909" y="1316182"/>
                </a:lnTo>
                <a:lnTo>
                  <a:pt x="2770909" y="110837"/>
                </a:lnTo>
                <a:lnTo>
                  <a:pt x="2770909"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754582" y="3255818"/>
            <a:ext cx="1440873" cy="96982"/>
          </a:xfrm>
          <a:custGeom>
            <a:avLst/>
            <a:gdLst>
              <a:gd name="connsiteX0" fmla="*/ 83127 w 1440873"/>
              <a:gd name="connsiteY0" fmla="*/ 96982 h 96982"/>
              <a:gd name="connsiteX1" fmla="*/ 1343891 w 1440873"/>
              <a:gd name="connsiteY1" fmla="*/ 96982 h 96982"/>
              <a:gd name="connsiteX2" fmla="*/ 1440873 w 1440873"/>
              <a:gd name="connsiteY2" fmla="*/ 0 h 96982"/>
              <a:gd name="connsiteX3" fmla="*/ 0 w 1440873"/>
              <a:gd name="connsiteY3" fmla="*/ 0 h 96982"/>
              <a:gd name="connsiteX4" fmla="*/ 83127 w 1440873"/>
              <a:gd name="connsiteY4" fmla="*/ 96982 h 96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873" h="96982">
                <a:moveTo>
                  <a:pt x="83127" y="96982"/>
                </a:moveTo>
                <a:lnTo>
                  <a:pt x="1343891" y="96982"/>
                </a:lnTo>
                <a:lnTo>
                  <a:pt x="1440873" y="0"/>
                </a:lnTo>
                <a:lnTo>
                  <a:pt x="0" y="0"/>
                </a:lnTo>
                <a:lnTo>
                  <a:pt x="83127" y="96982"/>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657600" y="1600200"/>
            <a:ext cx="1676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840182" y="1925782"/>
            <a:ext cx="817418" cy="193963"/>
          </a:xfrm>
          <a:custGeom>
            <a:avLst/>
            <a:gdLst>
              <a:gd name="connsiteX0" fmla="*/ 0 w 817418"/>
              <a:gd name="connsiteY0" fmla="*/ 193963 h 193963"/>
              <a:gd name="connsiteX1" fmla="*/ 817418 w 817418"/>
              <a:gd name="connsiteY1" fmla="*/ 0 h 193963"/>
            </a:gdLst>
            <a:ahLst/>
            <a:cxnLst>
              <a:cxn ang="0">
                <a:pos x="connsiteX0" y="connsiteY0"/>
              </a:cxn>
              <a:cxn ang="0">
                <a:pos x="connsiteX1" y="connsiteY1"/>
              </a:cxn>
            </a:cxnLst>
            <a:rect l="l" t="t" r="r" b="b"/>
            <a:pathLst>
              <a:path w="817418" h="193963">
                <a:moveTo>
                  <a:pt x="0" y="193963"/>
                </a:moveTo>
                <a:lnTo>
                  <a:pt x="81741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743200" y="1814945"/>
            <a:ext cx="914400" cy="221673"/>
          </a:xfrm>
          <a:custGeom>
            <a:avLst/>
            <a:gdLst>
              <a:gd name="connsiteX0" fmla="*/ 0 w 914400"/>
              <a:gd name="connsiteY0" fmla="*/ 221673 h 221673"/>
              <a:gd name="connsiteX1" fmla="*/ 914400 w 914400"/>
              <a:gd name="connsiteY1" fmla="*/ 0 h 221673"/>
            </a:gdLst>
            <a:ahLst/>
            <a:cxnLst>
              <a:cxn ang="0">
                <a:pos x="connsiteX0" y="connsiteY0"/>
              </a:cxn>
              <a:cxn ang="0">
                <a:pos x="connsiteX1" y="connsiteY1"/>
              </a:cxn>
            </a:cxnLst>
            <a:rect l="l" t="t" r="r" b="b"/>
            <a:pathLst>
              <a:path w="914400" h="221673">
                <a:moveTo>
                  <a:pt x="0" y="221673"/>
                </a:moveTo>
                <a:lnTo>
                  <a:pt x="9144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320145" y="1801091"/>
            <a:ext cx="692728" cy="249382"/>
          </a:xfrm>
          <a:custGeom>
            <a:avLst/>
            <a:gdLst>
              <a:gd name="connsiteX0" fmla="*/ 0 w 692728"/>
              <a:gd name="connsiteY0" fmla="*/ 0 h 249382"/>
              <a:gd name="connsiteX1" fmla="*/ 692728 w 692728"/>
              <a:gd name="connsiteY1" fmla="*/ 249382 h 249382"/>
            </a:gdLst>
            <a:ahLst/>
            <a:cxnLst>
              <a:cxn ang="0">
                <a:pos x="connsiteX0" y="connsiteY0"/>
              </a:cxn>
              <a:cxn ang="0">
                <a:pos x="connsiteX1" y="connsiteY1"/>
              </a:cxn>
            </a:cxnLst>
            <a:rect l="l" t="t" r="r" b="b"/>
            <a:pathLst>
              <a:path w="692728" h="249382">
                <a:moveTo>
                  <a:pt x="0" y="0"/>
                </a:moveTo>
                <a:lnTo>
                  <a:pt x="692728" y="24938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347855" y="1932710"/>
            <a:ext cx="595746" cy="207818"/>
          </a:xfrm>
          <a:custGeom>
            <a:avLst/>
            <a:gdLst>
              <a:gd name="connsiteX0" fmla="*/ 0 w 595746"/>
              <a:gd name="connsiteY0" fmla="*/ 0 h 207818"/>
              <a:gd name="connsiteX1" fmla="*/ 595746 w 595746"/>
              <a:gd name="connsiteY1" fmla="*/ 207818 h 207818"/>
            </a:gdLst>
            <a:ahLst/>
            <a:cxnLst>
              <a:cxn ang="0">
                <a:pos x="connsiteX0" y="connsiteY0"/>
              </a:cxn>
              <a:cxn ang="0">
                <a:pos x="connsiteX1" y="connsiteY1"/>
              </a:cxn>
            </a:cxnLst>
            <a:rect l="l" t="t" r="r" b="b"/>
            <a:pathLst>
              <a:path w="595746" h="207818">
                <a:moveTo>
                  <a:pt x="0" y="0"/>
                </a:moveTo>
                <a:lnTo>
                  <a:pt x="595746" y="20781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810000" y="1330036"/>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962400" y="1309255"/>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114800" y="132310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267200" y="1295400"/>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419600" y="1295400"/>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572000" y="1295400"/>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724400" y="1295400"/>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876800" y="1295400"/>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029200" y="1295400"/>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181600" y="1295400"/>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810000" y="2119744"/>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962400" y="21266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114800" y="2112817"/>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267200" y="21266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419600" y="21266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572000" y="21266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724400" y="21266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876800" y="21266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029200" y="21266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181600" y="21266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200400" y="4932218"/>
            <a:ext cx="2563091" cy="27709"/>
          </a:xfrm>
          <a:custGeom>
            <a:avLst/>
            <a:gdLst>
              <a:gd name="connsiteX0" fmla="*/ 0 w 2563091"/>
              <a:gd name="connsiteY0" fmla="*/ 27709 h 27709"/>
              <a:gd name="connsiteX1" fmla="*/ 2563091 w 2563091"/>
              <a:gd name="connsiteY1" fmla="*/ 0 h 27709"/>
            </a:gdLst>
            <a:ahLst/>
            <a:cxnLst>
              <a:cxn ang="0">
                <a:pos x="connsiteX0" y="connsiteY0"/>
              </a:cxn>
              <a:cxn ang="0">
                <a:pos x="connsiteX1" y="connsiteY1"/>
              </a:cxn>
            </a:cxnLst>
            <a:rect l="l" t="t" r="r" b="b"/>
            <a:pathLst>
              <a:path w="2563091" h="27709">
                <a:moveTo>
                  <a:pt x="0" y="27709"/>
                </a:moveTo>
                <a:lnTo>
                  <a:pt x="2563091" y="0"/>
                </a:ln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276600" y="5084618"/>
            <a:ext cx="2362200" cy="45719"/>
          </a:xfrm>
          <a:custGeom>
            <a:avLst/>
            <a:gdLst>
              <a:gd name="connsiteX0" fmla="*/ 0 w 2563091"/>
              <a:gd name="connsiteY0" fmla="*/ 27709 h 27709"/>
              <a:gd name="connsiteX1" fmla="*/ 2563091 w 2563091"/>
              <a:gd name="connsiteY1" fmla="*/ 0 h 27709"/>
            </a:gdLst>
            <a:ahLst/>
            <a:cxnLst>
              <a:cxn ang="0">
                <a:pos x="connsiteX0" y="connsiteY0"/>
              </a:cxn>
              <a:cxn ang="0">
                <a:pos x="connsiteX1" y="connsiteY1"/>
              </a:cxn>
            </a:cxnLst>
            <a:rect l="l" t="t" r="r" b="b"/>
            <a:pathLst>
              <a:path w="2563091" h="27709">
                <a:moveTo>
                  <a:pt x="0" y="27709"/>
                </a:moveTo>
                <a:lnTo>
                  <a:pt x="2563091" y="0"/>
                </a:ln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276601" y="5237018"/>
            <a:ext cx="2362200" cy="45719"/>
          </a:xfrm>
          <a:custGeom>
            <a:avLst/>
            <a:gdLst>
              <a:gd name="connsiteX0" fmla="*/ 0 w 2563091"/>
              <a:gd name="connsiteY0" fmla="*/ 27709 h 27709"/>
              <a:gd name="connsiteX1" fmla="*/ 2563091 w 2563091"/>
              <a:gd name="connsiteY1" fmla="*/ 0 h 27709"/>
            </a:gdLst>
            <a:ahLst/>
            <a:cxnLst>
              <a:cxn ang="0">
                <a:pos x="connsiteX0" y="connsiteY0"/>
              </a:cxn>
              <a:cxn ang="0">
                <a:pos x="connsiteX1" y="connsiteY1"/>
              </a:cxn>
            </a:cxnLst>
            <a:rect l="l" t="t" r="r" b="b"/>
            <a:pathLst>
              <a:path w="2563091" h="27709">
                <a:moveTo>
                  <a:pt x="0" y="27709"/>
                </a:moveTo>
                <a:lnTo>
                  <a:pt x="2563091" y="0"/>
                </a:ln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352801" y="5389418"/>
            <a:ext cx="2286000" cy="45719"/>
          </a:xfrm>
          <a:custGeom>
            <a:avLst/>
            <a:gdLst>
              <a:gd name="connsiteX0" fmla="*/ 0 w 2563091"/>
              <a:gd name="connsiteY0" fmla="*/ 27709 h 27709"/>
              <a:gd name="connsiteX1" fmla="*/ 2563091 w 2563091"/>
              <a:gd name="connsiteY1" fmla="*/ 0 h 27709"/>
            </a:gdLst>
            <a:ahLst/>
            <a:cxnLst>
              <a:cxn ang="0">
                <a:pos x="connsiteX0" y="connsiteY0"/>
              </a:cxn>
              <a:cxn ang="0">
                <a:pos x="connsiteX1" y="connsiteY1"/>
              </a:cxn>
            </a:cxnLst>
            <a:rect l="l" t="t" r="r" b="b"/>
            <a:pathLst>
              <a:path w="2563091" h="27709">
                <a:moveTo>
                  <a:pt x="0" y="27709"/>
                </a:moveTo>
                <a:lnTo>
                  <a:pt x="2563091" y="0"/>
                </a:ln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flipV="1">
            <a:off x="3352801" y="5486401"/>
            <a:ext cx="2209800" cy="55418"/>
          </a:xfrm>
          <a:custGeom>
            <a:avLst/>
            <a:gdLst>
              <a:gd name="connsiteX0" fmla="*/ 0 w 2563091"/>
              <a:gd name="connsiteY0" fmla="*/ 27709 h 27709"/>
              <a:gd name="connsiteX1" fmla="*/ 2563091 w 2563091"/>
              <a:gd name="connsiteY1" fmla="*/ 0 h 27709"/>
            </a:gdLst>
            <a:ahLst/>
            <a:cxnLst>
              <a:cxn ang="0">
                <a:pos x="connsiteX0" y="connsiteY0"/>
              </a:cxn>
              <a:cxn ang="0">
                <a:pos x="connsiteX1" y="connsiteY1"/>
              </a:cxn>
            </a:cxnLst>
            <a:rect l="l" t="t" r="r" b="b"/>
            <a:pathLst>
              <a:path w="2563091" h="27709">
                <a:moveTo>
                  <a:pt x="0" y="27709"/>
                </a:moveTo>
                <a:lnTo>
                  <a:pt x="2563091" y="0"/>
                </a:ln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flipV="1">
            <a:off x="3581401" y="5638801"/>
            <a:ext cx="1828800" cy="55418"/>
          </a:xfrm>
          <a:custGeom>
            <a:avLst/>
            <a:gdLst>
              <a:gd name="connsiteX0" fmla="*/ 0 w 2563091"/>
              <a:gd name="connsiteY0" fmla="*/ 27709 h 27709"/>
              <a:gd name="connsiteX1" fmla="*/ 2563091 w 2563091"/>
              <a:gd name="connsiteY1" fmla="*/ 0 h 27709"/>
            </a:gdLst>
            <a:ahLst/>
            <a:cxnLst>
              <a:cxn ang="0">
                <a:pos x="connsiteX0" y="connsiteY0"/>
              </a:cxn>
              <a:cxn ang="0">
                <a:pos x="connsiteX1" y="connsiteY1"/>
              </a:cxn>
            </a:cxnLst>
            <a:rect l="l" t="t" r="r" b="b"/>
            <a:pathLst>
              <a:path w="2563091" h="27709">
                <a:moveTo>
                  <a:pt x="0" y="27709"/>
                </a:moveTo>
                <a:lnTo>
                  <a:pt x="2563091" y="0"/>
                </a:ln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607127" y="6192982"/>
            <a:ext cx="5514109" cy="55418"/>
          </a:xfrm>
          <a:custGeom>
            <a:avLst/>
            <a:gdLst>
              <a:gd name="connsiteX0" fmla="*/ 0 w 5514109"/>
              <a:gd name="connsiteY0" fmla="*/ 55418 h 55418"/>
              <a:gd name="connsiteX1" fmla="*/ 5514109 w 5514109"/>
              <a:gd name="connsiteY1" fmla="*/ 0 h 55418"/>
            </a:gdLst>
            <a:ahLst/>
            <a:cxnLst>
              <a:cxn ang="0">
                <a:pos x="connsiteX0" y="connsiteY0"/>
              </a:cxn>
              <a:cxn ang="0">
                <a:pos x="connsiteX1" y="connsiteY1"/>
              </a:cxn>
            </a:cxnLst>
            <a:rect l="l" t="t" r="r" b="b"/>
            <a:pathLst>
              <a:path w="5514109" h="55418">
                <a:moveTo>
                  <a:pt x="0" y="55418"/>
                </a:moveTo>
                <a:lnTo>
                  <a:pt x="55141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2673927" y="5652655"/>
            <a:ext cx="526473" cy="581890"/>
          </a:xfrm>
          <a:custGeom>
            <a:avLst/>
            <a:gdLst>
              <a:gd name="connsiteX0" fmla="*/ 0 w 526473"/>
              <a:gd name="connsiteY0" fmla="*/ 581890 h 581890"/>
              <a:gd name="connsiteX1" fmla="*/ 152400 w 526473"/>
              <a:gd name="connsiteY1" fmla="*/ 318654 h 581890"/>
              <a:gd name="connsiteX2" fmla="*/ 526473 w 526473"/>
              <a:gd name="connsiteY2" fmla="*/ 0 h 581890"/>
            </a:gdLst>
            <a:ahLst/>
            <a:cxnLst>
              <a:cxn ang="0">
                <a:pos x="connsiteX0" y="connsiteY0"/>
              </a:cxn>
              <a:cxn ang="0">
                <a:pos x="connsiteX1" y="connsiteY1"/>
              </a:cxn>
              <a:cxn ang="0">
                <a:pos x="connsiteX2" y="connsiteY2"/>
              </a:cxn>
            </a:cxnLst>
            <a:rect l="l" t="t" r="r" b="b"/>
            <a:pathLst>
              <a:path w="526473" h="581890">
                <a:moveTo>
                  <a:pt x="0" y="581890"/>
                </a:moveTo>
                <a:cubicBezTo>
                  <a:pt x="32327" y="498763"/>
                  <a:pt x="64655" y="415636"/>
                  <a:pt x="152400" y="318654"/>
                </a:cubicBezTo>
                <a:cubicBezTo>
                  <a:pt x="240145" y="221672"/>
                  <a:pt x="475673" y="43873"/>
                  <a:pt x="526473"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978727" y="5818909"/>
            <a:ext cx="387928" cy="415636"/>
          </a:xfrm>
          <a:custGeom>
            <a:avLst/>
            <a:gdLst>
              <a:gd name="connsiteX0" fmla="*/ 0 w 387928"/>
              <a:gd name="connsiteY0" fmla="*/ 415636 h 415636"/>
              <a:gd name="connsiteX1" fmla="*/ 138546 w 387928"/>
              <a:gd name="connsiteY1" fmla="*/ 221673 h 415636"/>
              <a:gd name="connsiteX2" fmla="*/ 387928 w 387928"/>
              <a:gd name="connsiteY2" fmla="*/ 0 h 415636"/>
            </a:gdLst>
            <a:ahLst/>
            <a:cxnLst>
              <a:cxn ang="0">
                <a:pos x="connsiteX0" y="connsiteY0"/>
              </a:cxn>
              <a:cxn ang="0">
                <a:pos x="connsiteX1" y="connsiteY1"/>
              </a:cxn>
              <a:cxn ang="0">
                <a:pos x="connsiteX2" y="connsiteY2"/>
              </a:cxn>
            </a:cxnLst>
            <a:rect l="l" t="t" r="r" b="b"/>
            <a:pathLst>
              <a:path w="387928" h="415636">
                <a:moveTo>
                  <a:pt x="0" y="415636"/>
                </a:moveTo>
                <a:cubicBezTo>
                  <a:pt x="36945" y="353291"/>
                  <a:pt x="73891" y="290946"/>
                  <a:pt x="138546" y="221673"/>
                </a:cubicBezTo>
                <a:cubicBezTo>
                  <a:pt x="203201" y="152400"/>
                  <a:pt x="374074" y="48491"/>
                  <a:pt x="387928"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5888182" y="5597236"/>
            <a:ext cx="484909" cy="609600"/>
          </a:xfrm>
          <a:custGeom>
            <a:avLst/>
            <a:gdLst>
              <a:gd name="connsiteX0" fmla="*/ 0 w 484909"/>
              <a:gd name="connsiteY0" fmla="*/ 0 h 609600"/>
              <a:gd name="connsiteX1" fmla="*/ 318654 w 484909"/>
              <a:gd name="connsiteY1" fmla="*/ 207819 h 609600"/>
              <a:gd name="connsiteX2" fmla="*/ 484909 w 484909"/>
              <a:gd name="connsiteY2" fmla="*/ 609600 h 609600"/>
            </a:gdLst>
            <a:ahLst/>
            <a:cxnLst>
              <a:cxn ang="0">
                <a:pos x="connsiteX0" y="connsiteY0"/>
              </a:cxn>
              <a:cxn ang="0">
                <a:pos x="connsiteX1" y="connsiteY1"/>
              </a:cxn>
              <a:cxn ang="0">
                <a:pos x="connsiteX2" y="connsiteY2"/>
              </a:cxn>
            </a:cxnLst>
            <a:rect l="l" t="t" r="r" b="b"/>
            <a:pathLst>
              <a:path w="484909" h="609600">
                <a:moveTo>
                  <a:pt x="0" y="0"/>
                </a:moveTo>
                <a:cubicBezTo>
                  <a:pt x="118918" y="53109"/>
                  <a:pt x="237836" y="106219"/>
                  <a:pt x="318654" y="207819"/>
                </a:cubicBezTo>
                <a:cubicBezTo>
                  <a:pt x="399472" y="309419"/>
                  <a:pt x="482600" y="544946"/>
                  <a:pt x="484909" y="6096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777345" y="5749636"/>
            <a:ext cx="394855" cy="473364"/>
          </a:xfrm>
          <a:custGeom>
            <a:avLst/>
            <a:gdLst>
              <a:gd name="connsiteX0" fmla="*/ 0 w 394855"/>
              <a:gd name="connsiteY0" fmla="*/ 0 h 473364"/>
              <a:gd name="connsiteX1" fmla="*/ 249382 w 394855"/>
              <a:gd name="connsiteY1" fmla="*/ 152400 h 473364"/>
              <a:gd name="connsiteX2" fmla="*/ 332510 w 394855"/>
              <a:gd name="connsiteY2" fmla="*/ 443346 h 473364"/>
            </a:gdLst>
            <a:ahLst/>
            <a:cxnLst>
              <a:cxn ang="0">
                <a:pos x="connsiteX0" y="connsiteY0"/>
              </a:cxn>
              <a:cxn ang="0">
                <a:pos x="connsiteX1" y="connsiteY1"/>
              </a:cxn>
              <a:cxn ang="0">
                <a:pos x="connsiteX2" y="connsiteY2"/>
              </a:cxn>
            </a:cxnLst>
            <a:rect l="l" t="t" r="r" b="b"/>
            <a:pathLst>
              <a:path w="394855" h="473364">
                <a:moveTo>
                  <a:pt x="0" y="0"/>
                </a:moveTo>
                <a:cubicBezTo>
                  <a:pt x="96982" y="39254"/>
                  <a:pt x="193964" y="78509"/>
                  <a:pt x="249382" y="152400"/>
                </a:cubicBezTo>
                <a:cubicBezTo>
                  <a:pt x="304800" y="226291"/>
                  <a:pt x="394855" y="473364"/>
                  <a:pt x="332510" y="44334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rot="3103724">
            <a:off x="3115080" y="2056697"/>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rot="3103724">
            <a:off x="3198597" y="2184925"/>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rot="3103724">
            <a:off x="3314746" y="2287410"/>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rot="3103724">
            <a:off x="3409140" y="2407057"/>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rot="3103724">
            <a:off x="3503534" y="2526704"/>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rot="3103724">
            <a:off x="3597929" y="2646351"/>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rot="3103724">
            <a:off x="3692323" y="276599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rot="3103724">
            <a:off x="3786717" y="2885646"/>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7315849">
            <a:off x="5656847" y="2056262"/>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rot="7315849">
            <a:off x="5564485" y="2178274"/>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rot="7315849">
            <a:off x="5507398" y="232226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rot="7315849">
            <a:off x="5426794" y="245160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rot="7315849">
            <a:off x="5346191" y="258094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rot="7315849">
            <a:off x="5265587" y="271028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rot="7315849">
            <a:off x="5184984" y="283962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rot="7315849">
            <a:off x="5104380" y="296896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rot="7652311">
            <a:off x="6745008" y="270493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rot="7652311">
            <a:off x="6641166" y="2817336"/>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rot="7652311">
            <a:off x="6570281" y="2955064"/>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rot="7652311">
            <a:off x="6477424" y="3075908"/>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rot="7652311">
            <a:off x="6384568" y="319675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rot="7652311">
            <a:off x="6291711" y="3317598"/>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rot="7652311">
            <a:off x="6198855" y="3438442"/>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rot="7652311">
            <a:off x="6105998" y="3559287"/>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2" name="Group 101"/>
          <p:cNvGrpSpPr/>
          <p:nvPr/>
        </p:nvGrpSpPr>
        <p:grpSpPr>
          <a:xfrm rot="3103724">
            <a:off x="1842540" y="3298489"/>
            <a:ext cx="1371600" cy="311727"/>
            <a:chOff x="3810000" y="2583873"/>
            <a:chExt cx="1371600" cy="311727"/>
          </a:xfrm>
        </p:grpSpPr>
        <p:sp>
          <p:nvSpPr>
            <p:cNvPr id="103" name="Freeform 102"/>
            <p:cNvSpPr/>
            <p:nvPr/>
          </p:nvSpPr>
          <p:spPr>
            <a:xfrm>
              <a:off x="3810000" y="2618509"/>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3962400" y="2597728"/>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4114800" y="2611582"/>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4267200" y="25838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4419600" y="25838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4572000" y="25838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4724400" y="25838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4876800" y="25838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5029200" y="25838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5181600" y="2583873"/>
              <a:ext cx="0" cy="277091"/>
            </a:xfrm>
            <a:custGeom>
              <a:avLst/>
              <a:gdLst>
                <a:gd name="connsiteX0" fmla="*/ 0 w 0"/>
                <a:gd name="connsiteY0" fmla="*/ 0 h 277091"/>
                <a:gd name="connsiteX1" fmla="*/ 0 w 0"/>
                <a:gd name="connsiteY1" fmla="*/ 277091 h 277091"/>
              </a:gdLst>
              <a:ahLst/>
              <a:cxnLst>
                <a:cxn ang="0">
                  <a:pos x="connsiteX0" y="connsiteY0"/>
                </a:cxn>
                <a:cxn ang="0">
                  <a:pos x="connsiteX1" y="connsiteY1"/>
                </a:cxn>
              </a:cxnLst>
              <a:rect l="l" t="t" r="r" b="b"/>
              <a:pathLst>
                <a:path h="277091">
                  <a:moveTo>
                    <a:pt x="0" y="0"/>
                  </a:moveTo>
                  <a:lnTo>
                    <a:pt x="0" y="27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3" name="TextBox 112"/>
          <p:cNvSpPr txBox="1"/>
          <p:nvPr/>
        </p:nvSpPr>
        <p:spPr>
          <a:xfrm>
            <a:off x="6477000" y="5105400"/>
            <a:ext cx="2286000" cy="369332"/>
          </a:xfrm>
          <a:prstGeom prst="rect">
            <a:avLst/>
          </a:prstGeom>
          <a:noFill/>
        </p:spPr>
        <p:txBody>
          <a:bodyPr wrap="square" rtlCol="0">
            <a:spAutoFit/>
          </a:bodyPr>
          <a:lstStyle/>
          <a:p>
            <a:r>
              <a:rPr lang="en-US" dirty="0" smtClean="0"/>
              <a:t>OIL FOR LUBRICATION</a:t>
            </a:r>
            <a:endParaRPr lang="en-US" dirty="0"/>
          </a:p>
        </p:txBody>
      </p:sp>
      <p:sp>
        <p:nvSpPr>
          <p:cNvPr id="114" name="TextBox 113"/>
          <p:cNvSpPr txBox="1"/>
          <p:nvPr/>
        </p:nvSpPr>
        <p:spPr>
          <a:xfrm>
            <a:off x="304800" y="3048000"/>
            <a:ext cx="1752600" cy="646331"/>
          </a:xfrm>
          <a:prstGeom prst="rect">
            <a:avLst/>
          </a:prstGeom>
          <a:noFill/>
        </p:spPr>
        <p:txBody>
          <a:bodyPr wrap="square" rtlCol="0">
            <a:spAutoFit/>
          </a:bodyPr>
          <a:lstStyle/>
          <a:p>
            <a:r>
              <a:rPr lang="en-US" dirty="0" smtClean="0">
                <a:solidFill>
                  <a:srgbClr val="C00000"/>
                </a:solidFill>
              </a:rPr>
              <a:t>FIRST STAGE COMPRESSION</a:t>
            </a:r>
            <a:endParaRPr lang="en-US" dirty="0">
              <a:solidFill>
                <a:srgbClr val="C00000"/>
              </a:solidFill>
            </a:endParaRPr>
          </a:p>
        </p:txBody>
      </p:sp>
      <p:sp>
        <p:nvSpPr>
          <p:cNvPr id="115" name="TextBox 114"/>
          <p:cNvSpPr txBox="1"/>
          <p:nvPr/>
        </p:nvSpPr>
        <p:spPr>
          <a:xfrm>
            <a:off x="6781800" y="3352800"/>
            <a:ext cx="1752600" cy="646331"/>
          </a:xfrm>
          <a:prstGeom prst="rect">
            <a:avLst/>
          </a:prstGeom>
          <a:noFill/>
        </p:spPr>
        <p:txBody>
          <a:bodyPr wrap="square" rtlCol="0">
            <a:spAutoFit/>
          </a:bodyPr>
          <a:lstStyle/>
          <a:p>
            <a:r>
              <a:rPr lang="en-US" dirty="0" smtClean="0">
                <a:solidFill>
                  <a:srgbClr val="FF0000"/>
                </a:solidFill>
              </a:rPr>
              <a:t>SECOND STAGE COMPRESSION</a:t>
            </a:r>
            <a:endParaRPr lang="en-US" dirty="0">
              <a:solidFill>
                <a:srgbClr val="FF0000"/>
              </a:solidFill>
            </a:endParaRPr>
          </a:p>
        </p:txBody>
      </p:sp>
      <p:sp>
        <p:nvSpPr>
          <p:cNvPr id="116" name="TextBox 115"/>
          <p:cNvSpPr txBox="1"/>
          <p:nvPr/>
        </p:nvSpPr>
        <p:spPr>
          <a:xfrm>
            <a:off x="228600" y="990600"/>
            <a:ext cx="2514600" cy="381000"/>
          </a:xfrm>
          <a:prstGeom prst="rect">
            <a:avLst/>
          </a:prstGeom>
          <a:noFill/>
        </p:spPr>
        <p:txBody>
          <a:bodyPr wrap="square" rtlCol="0">
            <a:spAutoFit/>
          </a:bodyPr>
          <a:lstStyle/>
          <a:p>
            <a:r>
              <a:rPr lang="en-US" dirty="0" smtClean="0"/>
              <a:t>ATM. AIR IN</a:t>
            </a:r>
            <a:endParaRPr lang="en-US" dirty="0"/>
          </a:p>
        </p:txBody>
      </p:sp>
      <p:sp>
        <p:nvSpPr>
          <p:cNvPr id="117" name="TextBox 116"/>
          <p:cNvSpPr txBox="1"/>
          <p:nvPr/>
        </p:nvSpPr>
        <p:spPr>
          <a:xfrm>
            <a:off x="1905000" y="1219200"/>
            <a:ext cx="1143000" cy="381000"/>
          </a:xfrm>
          <a:prstGeom prst="rect">
            <a:avLst/>
          </a:prstGeom>
          <a:noFill/>
        </p:spPr>
        <p:txBody>
          <a:bodyPr wrap="square" rtlCol="0">
            <a:spAutoFit/>
          </a:bodyPr>
          <a:lstStyle/>
          <a:p>
            <a:r>
              <a:rPr lang="en-US" dirty="0" smtClean="0"/>
              <a:t>FILTER </a:t>
            </a:r>
            <a:endParaRPr lang="en-US" dirty="0"/>
          </a:p>
        </p:txBody>
      </p:sp>
      <p:sp>
        <p:nvSpPr>
          <p:cNvPr id="118" name="TextBox 117"/>
          <p:cNvSpPr txBox="1"/>
          <p:nvPr/>
        </p:nvSpPr>
        <p:spPr>
          <a:xfrm>
            <a:off x="2667000" y="762000"/>
            <a:ext cx="2819400" cy="369332"/>
          </a:xfrm>
          <a:prstGeom prst="rect">
            <a:avLst/>
          </a:prstGeom>
          <a:noFill/>
        </p:spPr>
        <p:txBody>
          <a:bodyPr wrap="square" rtlCol="0">
            <a:spAutoFit/>
          </a:bodyPr>
          <a:lstStyle/>
          <a:p>
            <a:r>
              <a:rPr lang="en-US" dirty="0" smtClean="0"/>
              <a:t>COMPRESSED AIR OUT</a:t>
            </a:r>
            <a:endParaRPr lang="en-US" dirty="0"/>
          </a:p>
        </p:txBody>
      </p:sp>
      <p:sp>
        <p:nvSpPr>
          <p:cNvPr id="119" name="TextBox 118"/>
          <p:cNvSpPr txBox="1"/>
          <p:nvPr/>
        </p:nvSpPr>
        <p:spPr>
          <a:xfrm>
            <a:off x="6172200" y="1295400"/>
            <a:ext cx="2590800" cy="646331"/>
          </a:xfrm>
          <a:prstGeom prst="rect">
            <a:avLst/>
          </a:prstGeom>
          <a:noFill/>
        </p:spPr>
        <p:txBody>
          <a:bodyPr wrap="square" rtlCol="0">
            <a:spAutoFit/>
          </a:bodyPr>
          <a:lstStyle/>
          <a:p>
            <a:r>
              <a:rPr lang="en-US" dirty="0" smtClean="0"/>
              <a:t>COOLED COMPRESSED AIR IN</a:t>
            </a:r>
            <a:endParaRPr lang="en-US" dirty="0"/>
          </a:p>
        </p:txBody>
      </p:sp>
      <p:sp>
        <p:nvSpPr>
          <p:cNvPr id="120" name="TextBox 119"/>
          <p:cNvSpPr txBox="1"/>
          <p:nvPr/>
        </p:nvSpPr>
        <p:spPr>
          <a:xfrm>
            <a:off x="7239000" y="2362200"/>
            <a:ext cx="1600200" cy="923330"/>
          </a:xfrm>
          <a:prstGeom prst="rect">
            <a:avLst/>
          </a:prstGeom>
          <a:noFill/>
        </p:spPr>
        <p:txBody>
          <a:bodyPr wrap="square" rtlCol="0">
            <a:spAutoFit/>
          </a:bodyPr>
          <a:lstStyle/>
          <a:p>
            <a:r>
              <a:rPr lang="en-US" dirty="0" smtClean="0"/>
              <a:t>HIGH PRESSURE AIR OUT</a:t>
            </a:r>
            <a:endParaRPr lang="en-US" dirty="0"/>
          </a:p>
        </p:txBody>
      </p:sp>
      <p:sp>
        <p:nvSpPr>
          <p:cNvPr id="121" name="TextBox 120"/>
          <p:cNvSpPr txBox="1"/>
          <p:nvPr/>
        </p:nvSpPr>
        <p:spPr>
          <a:xfrm>
            <a:off x="1219200" y="4267200"/>
            <a:ext cx="1600200" cy="369332"/>
          </a:xfrm>
          <a:prstGeom prst="rect">
            <a:avLst/>
          </a:prstGeom>
          <a:noFill/>
        </p:spPr>
        <p:txBody>
          <a:bodyPr wrap="square" rtlCol="0">
            <a:spAutoFit/>
          </a:bodyPr>
          <a:lstStyle/>
          <a:p>
            <a:r>
              <a:rPr lang="en-US" dirty="0" smtClean="0"/>
              <a:t>CRANK CASE </a:t>
            </a:r>
            <a:endParaRPr lang="en-US" dirty="0"/>
          </a:p>
        </p:txBody>
      </p:sp>
      <p:sp>
        <p:nvSpPr>
          <p:cNvPr id="122" name="TextBox 121"/>
          <p:cNvSpPr txBox="1"/>
          <p:nvPr/>
        </p:nvSpPr>
        <p:spPr>
          <a:xfrm>
            <a:off x="609600" y="4800600"/>
            <a:ext cx="2362200" cy="369332"/>
          </a:xfrm>
          <a:prstGeom prst="rect">
            <a:avLst/>
          </a:prstGeom>
          <a:noFill/>
        </p:spPr>
        <p:txBody>
          <a:bodyPr wrap="square" rtlCol="0">
            <a:spAutoFit/>
          </a:bodyPr>
          <a:lstStyle/>
          <a:p>
            <a:r>
              <a:rPr lang="en-US" dirty="0" smtClean="0"/>
              <a:t>CONNECTING ROD</a:t>
            </a:r>
            <a:endParaRPr lang="en-US" dirty="0"/>
          </a:p>
        </p:txBody>
      </p:sp>
      <p:sp>
        <p:nvSpPr>
          <p:cNvPr id="123" name="TextBox 122"/>
          <p:cNvSpPr txBox="1"/>
          <p:nvPr/>
        </p:nvSpPr>
        <p:spPr>
          <a:xfrm>
            <a:off x="609600" y="5410200"/>
            <a:ext cx="2133600" cy="381000"/>
          </a:xfrm>
          <a:prstGeom prst="rect">
            <a:avLst/>
          </a:prstGeom>
          <a:noFill/>
        </p:spPr>
        <p:txBody>
          <a:bodyPr wrap="square" rtlCol="0">
            <a:spAutoFit/>
          </a:bodyPr>
          <a:lstStyle/>
          <a:p>
            <a:r>
              <a:rPr lang="en-US" dirty="0" smtClean="0"/>
              <a:t>FLY WEIGHT</a:t>
            </a:r>
            <a:endParaRPr lang="en-US" dirty="0"/>
          </a:p>
        </p:txBody>
      </p:sp>
      <p:sp>
        <p:nvSpPr>
          <p:cNvPr id="124" name="TextBox 123"/>
          <p:cNvSpPr txBox="1"/>
          <p:nvPr/>
        </p:nvSpPr>
        <p:spPr>
          <a:xfrm>
            <a:off x="5562600" y="609600"/>
            <a:ext cx="2438400" cy="381000"/>
          </a:xfrm>
          <a:prstGeom prst="rect">
            <a:avLst/>
          </a:prstGeom>
          <a:noFill/>
        </p:spPr>
        <p:txBody>
          <a:bodyPr wrap="square" rtlCol="0">
            <a:spAutoFit/>
          </a:bodyPr>
          <a:lstStyle/>
          <a:p>
            <a:r>
              <a:rPr lang="en-US" dirty="0" smtClean="0"/>
              <a:t>INTERCOOLER</a:t>
            </a:r>
            <a:endParaRPr lang="en-US" dirty="0"/>
          </a:p>
        </p:txBody>
      </p:sp>
      <p:sp>
        <p:nvSpPr>
          <p:cNvPr id="125" name="TextBox 124"/>
          <p:cNvSpPr txBox="1"/>
          <p:nvPr/>
        </p:nvSpPr>
        <p:spPr>
          <a:xfrm>
            <a:off x="228600" y="2514600"/>
            <a:ext cx="1371600" cy="369332"/>
          </a:xfrm>
          <a:prstGeom prst="rect">
            <a:avLst/>
          </a:prstGeom>
          <a:noFill/>
        </p:spPr>
        <p:txBody>
          <a:bodyPr wrap="square" rtlCol="0">
            <a:spAutoFit/>
          </a:bodyPr>
          <a:lstStyle/>
          <a:p>
            <a:r>
              <a:rPr lang="en-US" dirty="0" smtClean="0"/>
              <a:t>INLET VALVE</a:t>
            </a:r>
            <a:endParaRPr lang="en-US" dirty="0"/>
          </a:p>
        </p:txBody>
      </p:sp>
      <p:cxnSp>
        <p:nvCxnSpPr>
          <p:cNvPr id="127" name="Straight Arrow Connector 126"/>
          <p:cNvCxnSpPr/>
          <p:nvPr/>
        </p:nvCxnSpPr>
        <p:spPr>
          <a:xfrm rot="16200000" flipH="1">
            <a:off x="381000" y="1600200"/>
            <a:ext cx="838200" cy="381000"/>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endCxn id="22" idx="0"/>
          </p:cNvCxnSpPr>
          <p:nvPr/>
        </p:nvCxnSpPr>
        <p:spPr>
          <a:xfrm rot="10800000" flipV="1">
            <a:off x="1267692" y="1524000"/>
            <a:ext cx="713509" cy="533400"/>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2781300" y="1485900"/>
            <a:ext cx="685800" cy="1588"/>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4876800" y="1066800"/>
            <a:ext cx="762000" cy="609600"/>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9" idx="1"/>
          </p:cNvCxnSpPr>
          <p:nvPr/>
        </p:nvCxnSpPr>
        <p:spPr>
          <a:xfrm rot="10800000" flipV="1">
            <a:off x="5638800" y="1618566"/>
            <a:ext cx="533400" cy="286434"/>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flipH="1" flipV="1">
            <a:off x="7962900" y="2247900"/>
            <a:ext cx="533400" cy="304800"/>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13" idx="1"/>
          </p:cNvCxnSpPr>
          <p:nvPr/>
        </p:nvCxnSpPr>
        <p:spPr>
          <a:xfrm rot="10800000">
            <a:off x="5334000" y="5105400"/>
            <a:ext cx="1143000" cy="184666"/>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V="1">
            <a:off x="1981200" y="5257800"/>
            <a:ext cx="2362200" cy="304800"/>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2590800" y="4419600"/>
            <a:ext cx="1524000" cy="533400"/>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2590800" y="4419600"/>
            <a:ext cx="533400" cy="1588"/>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25" idx="3"/>
            <a:endCxn id="15" idx="0"/>
          </p:cNvCxnSpPr>
          <p:nvPr/>
        </p:nvCxnSpPr>
        <p:spPr>
          <a:xfrm flipV="1">
            <a:off x="1600200" y="2590800"/>
            <a:ext cx="713509" cy="108466"/>
          </a:xfrm>
          <a:prstGeom prst="straightConnector1">
            <a:avLst/>
          </a:prstGeom>
          <a:ln>
            <a:solidFill>
              <a:srgbClr val="24E244"/>
            </a:solidFill>
            <a:tailEnd type="arrow"/>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4114800" y="2438400"/>
            <a:ext cx="1066800" cy="369332"/>
          </a:xfrm>
          <a:prstGeom prst="rect">
            <a:avLst/>
          </a:prstGeom>
          <a:noFill/>
        </p:spPr>
        <p:txBody>
          <a:bodyPr wrap="square" rtlCol="0">
            <a:spAutoFit/>
          </a:bodyPr>
          <a:lstStyle/>
          <a:p>
            <a:r>
              <a:rPr lang="en-US" dirty="0" smtClean="0"/>
              <a:t>FINS</a:t>
            </a:r>
            <a:endParaRPr lang="en-US" dirty="0"/>
          </a:p>
        </p:txBody>
      </p:sp>
      <p:sp>
        <p:nvSpPr>
          <p:cNvPr id="126" name="Footer Placeholder 125"/>
          <p:cNvSpPr>
            <a:spLocks noGrp="1"/>
          </p:cNvSpPr>
          <p:nvPr>
            <p:ph type="ftr" sz="quarter" idx="11"/>
          </p:nvPr>
        </p:nvSpPr>
        <p:spPr/>
        <p:txBody>
          <a:bodyPr/>
          <a:lstStyle/>
          <a:p>
            <a:r>
              <a:rPr lang="en-US" smtClean="0"/>
              <a:t>IFP/PNEUMATIC COMPONENTS </a:t>
            </a:r>
            <a:endParaRPr lang="en-US"/>
          </a:p>
        </p:txBody>
      </p:sp>
      <p:pic>
        <p:nvPicPr>
          <p:cNvPr id="128" name="Picture 2"/>
          <p:cNvPicPr>
            <a:picLocks noChangeAspect="1" noChangeArrowheads="1"/>
          </p:cNvPicPr>
          <p:nvPr/>
        </p:nvPicPr>
        <p:blipFill>
          <a:blip r:embed="rId2" cstate="print"/>
          <a:srcRect/>
          <a:stretch>
            <a:fillRect/>
          </a:stretch>
        </p:blipFill>
        <p:spPr bwMode="auto">
          <a:xfrm>
            <a:off x="7620000" y="609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3" name="TextBox 2"/>
          <p:cNvSpPr txBox="1"/>
          <p:nvPr/>
        </p:nvSpPr>
        <p:spPr>
          <a:xfrm>
            <a:off x="304800" y="152400"/>
            <a:ext cx="8686800" cy="4524315"/>
          </a:xfrm>
          <a:prstGeom prst="rect">
            <a:avLst/>
          </a:prstGeom>
          <a:noFill/>
        </p:spPr>
        <p:txBody>
          <a:bodyPr wrap="square" rtlCol="0">
            <a:spAutoFit/>
          </a:bodyPr>
          <a:lstStyle/>
          <a:p>
            <a:r>
              <a:rPr lang="en-US" sz="2400" b="1" dirty="0" smtClean="0">
                <a:solidFill>
                  <a:srgbClr val="0000FF"/>
                </a:solidFill>
              </a:rPr>
              <a:t>IN FIRST STAGE THE PRESSURE IS INCREASED FROM ATMOSPHERIC PRESSIRE E.G. ATM. PRESSURE TO 3 BAR.</a:t>
            </a:r>
          </a:p>
          <a:p>
            <a:r>
              <a:rPr lang="en-US" sz="2400" b="1" dirty="0" smtClean="0">
                <a:solidFill>
                  <a:srgbClr val="0000FF"/>
                </a:solidFill>
              </a:rPr>
              <a:t>IN INTER COOLER THIS COMPRESSED AIR IS COOLED , THIS COOLED COMPRESED AIR IS SUPPLIED TO SECOND STAGE COMPRESSION. WHERE PRESSURE FROM 3 BAR IS RISED TO 7 BAR. THE HIGH PRESSURE AIR GOES TO RECEIVER.</a:t>
            </a:r>
          </a:p>
          <a:p>
            <a:endParaRPr lang="en-US" sz="2400" b="1" dirty="0" smtClean="0">
              <a:solidFill>
                <a:srgbClr val="0000FF"/>
              </a:solidFill>
            </a:endParaRPr>
          </a:p>
          <a:p>
            <a:r>
              <a:rPr lang="en-US" sz="2400" b="1" dirty="0" smtClean="0">
                <a:solidFill>
                  <a:srgbClr val="FF0000"/>
                </a:solidFill>
              </a:rPr>
              <a:t>INTERCOOLER</a:t>
            </a:r>
            <a:r>
              <a:rPr lang="en-US" sz="2400" b="1" dirty="0" smtClean="0">
                <a:solidFill>
                  <a:srgbClr val="AE1290"/>
                </a:solidFill>
              </a:rPr>
              <a:t> IS A HEAT EXCHANGER , IT COOLES THE AIR, IT ALSO REDUCES THE VOLUME OF AIR AND THERE IS ENERGY SAVING IN SECOND STAGE. IT IS A CYLINDER HAVING FINS TO INCREASE SURFACE AREA TO DESSIPATE HEAT FROM AIR. SOME TIMES INTERCOOLER IS WATER COOLED.</a:t>
            </a:r>
            <a:endParaRPr lang="en-US" sz="2400" b="1" dirty="0">
              <a:solidFill>
                <a:srgbClr val="AE1290"/>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467600" y="57150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3" name="Rectangle 2"/>
          <p:cNvSpPr/>
          <p:nvPr/>
        </p:nvSpPr>
        <p:spPr>
          <a:xfrm>
            <a:off x="609600" y="71497"/>
            <a:ext cx="7175930" cy="2062103"/>
          </a:xfrm>
          <a:prstGeom prst="rect">
            <a:avLst/>
          </a:prstGeom>
          <a:noFill/>
        </p:spPr>
        <p:txBody>
          <a:bodyPr wrap="squar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COMPRESSORS</a:t>
            </a:r>
          </a:p>
          <a:p>
            <a:pPr algn="ctr"/>
            <a:r>
              <a:rPr lang="en-US" sz="2800" b="1" dirty="0" smtClean="0">
                <a:ln w="17780" cmpd="sng">
                  <a:solidFill>
                    <a:srgbClr val="FFFFFF"/>
                  </a:solidFill>
                  <a:prstDash val="solid"/>
                  <a:miter lim="800000"/>
                </a:ln>
                <a:solidFill>
                  <a:srgbClr val="0000FF"/>
                </a:solidFill>
                <a:effectLst>
                  <a:outerShdw blurRad="50800" algn="tl" rotWithShape="0">
                    <a:srgbClr val="000000"/>
                  </a:outerShdw>
                </a:effectLst>
              </a:rPr>
              <a:t>POSITIVE DISPLACEMENT TYPE AND ROTODYNAMIC TYPE</a:t>
            </a:r>
            <a:endParaRPr lang="en-US" sz="2800" b="1" cap="none" spc="0" dirty="0">
              <a:ln w="17780" cmpd="sng">
                <a:solidFill>
                  <a:srgbClr val="FFFFFF"/>
                </a:solidFill>
                <a:prstDash val="solid"/>
                <a:miter lim="800000"/>
              </a:ln>
              <a:solidFill>
                <a:srgbClr val="0000FF"/>
              </a:solidFill>
              <a:effectLst>
                <a:outerShdw blurRad="50800" algn="tl" rotWithShape="0">
                  <a:srgbClr val="000000"/>
                </a:outerShdw>
              </a:effectLst>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1026" name="Picture 2"/>
          <p:cNvPicPr>
            <a:picLocks noChangeAspect="1" noChangeArrowheads="1"/>
          </p:cNvPicPr>
          <p:nvPr/>
        </p:nvPicPr>
        <p:blipFill>
          <a:blip r:embed="rId3"/>
          <a:srcRect/>
          <a:stretch>
            <a:fillRect/>
          </a:stretch>
        </p:blipFill>
        <p:spPr bwMode="auto">
          <a:xfrm>
            <a:off x="1387784" y="2057400"/>
            <a:ext cx="5989328" cy="4423491"/>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
        <p:nvSpPr>
          <p:cNvPr id="3" name="TextBox 2"/>
          <p:cNvSpPr txBox="1"/>
          <p:nvPr/>
        </p:nvSpPr>
        <p:spPr>
          <a:xfrm>
            <a:off x="228600" y="228600"/>
            <a:ext cx="8763000" cy="5940088"/>
          </a:xfrm>
          <a:prstGeom prst="rect">
            <a:avLst/>
          </a:prstGeom>
          <a:noFill/>
        </p:spPr>
        <p:txBody>
          <a:bodyPr wrap="square" rtlCol="0">
            <a:spAutoFit/>
          </a:bodyPr>
          <a:lstStyle/>
          <a:p>
            <a:r>
              <a:rPr lang="en-US" sz="2800" b="1" u="sng" dirty="0" smtClean="0">
                <a:solidFill>
                  <a:srgbClr val="0000FF"/>
                </a:solidFill>
                <a:latin typeface="Arial" pitchFamily="34" charset="0"/>
                <a:cs typeface="Arial" pitchFamily="34" charset="0"/>
              </a:rPr>
              <a:t>Rotary Screw Compressors :</a:t>
            </a:r>
          </a:p>
          <a:p>
            <a:r>
              <a:rPr lang="en-US" sz="3200" b="1" dirty="0" smtClean="0">
                <a:solidFill>
                  <a:srgbClr val="6600CC"/>
                </a:solidFill>
                <a:latin typeface="Arial" pitchFamily="34" charset="0"/>
                <a:cs typeface="Arial" pitchFamily="34" charset="0"/>
              </a:rPr>
              <a:t>Rotary air compressors are positive displacement compressors. The most common rotary air compressor is the single stage helical or spiral lobe oil flooded screw air compressor. These compressors consist of two rotors within a casing where the rotors compress the air internally. There are no valves. These units are basically oil cooled (with air cooled or water cooled oil coolers) where the oil seals the internal clearances.</a:t>
            </a: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pic>
        <p:nvPicPr>
          <p:cNvPr id="2050" name="Picture 2"/>
          <p:cNvPicPr>
            <a:picLocks noChangeAspect="1" noChangeArrowheads="1"/>
          </p:cNvPicPr>
          <p:nvPr/>
        </p:nvPicPr>
        <p:blipFill>
          <a:blip r:embed="rId2"/>
          <a:srcRect/>
          <a:stretch>
            <a:fillRect/>
          </a:stretch>
        </p:blipFill>
        <p:spPr bwMode="auto">
          <a:xfrm>
            <a:off x="581025" y="866775"/>
            <a:ext cx="7981950" cy="512445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
        <p:nvSpPr>
          <p:cNvPr id="3" name="TextBox 2"/>
          <p:cNvSpPr txBox="1"/>
          <p:nvPr/>
        </p:nvSpPr>
        <p:spPr>
          <a:xfrm>
            <a:off x="228600" y="228600"/>
            <a:ext cx="8686800" cy="4031873"/>
          </a:xfrm>
          <a:prstGeom prst="rect">
            <a:avLst/>
          </a:prstGeom>
          <a:noFill/>
        </p:spPr>
        <p:txBody>
          <a:bodyPr wrap="square" rtlCol="0">
            <a:spAutoFit/>
          </a:bodyPr>
          <a:lstStyle/>
          <a:p>
            <a:r>
              <a:rPr lang="en-US" sz="3200" b="1" dirty="0" smtClean="0">
                <a:solidFill>
                  <a:srgbClr val="1F3D91"/>
                </a:solidFill>
                <a:latin typeface="Arial" pitchFamily="34" charset="0"/>
                <a:cs typeface="Arial" pitchFamily="34" charset="0"/>
              </a:rPr>
              <a:t>Since the cooling takes place right inside the compressor, the working parts never experience extreme operating temperatures. The rotary compressor, therefore, is a continuous duty, air cooled or water cooled compressor package.</a:t>
            </a:r>
          </a:p>
          <a:p>
            <a:endParaRPr lang="en-US" sz="3200" b="1" dirty="0" smtClean="0">
              <a:solidFill>
                <a:srgbClr val="1F3D91"/>
              </a:solidFill>
              <a:latin typeface="Arial" pitchFamily="34" charset="0"/>
              <a:cs typeface="Arial" pitchFamily="34" charset="0"/>
            </a:endParaRPr>
          </a:p>
          <a:p>
            <a:endParaRPr lang="en-US" sz="3200" b="1"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543800" y="56388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
        <p:nvSpPr>
          <p:cNvPr id="3" name="TextBox 2"/>
          <p:cNvSpPr txBox="1"/>
          <p:nvPr/>
        </p:nvSpPr>
        <p:spPr>
          <a:xfrm>
            <a:off x="228600" y="152400"/>
            <a:ext cx="8686800" cy="5509200"/>
          </a:xfrm>
          <a:prstGeom prst="rect">
            <a:avLst/>
          </a:prstGeom>
          <a:noFill/>
        </p:spPr>
        <p:txBody>
          <a:bodyPr wrap="square" rtlCol="0">
            <a:spAutoFit/>
          </a:bodyPr>
          <a:lstStyle/>
          <a:p>
            <a:r>
              <a:rPr lang="en-US" sz="3200" b="1" dirty="0" smtClean="0">
                <a:solidFill>
                  <a:srgbClr val="1F3D91"/>
                </a:solidFill>
                <a:latin typeface="Arial" pitchFamily="34" charset="0"/>
                <a:cs typeface="Arial" pitchFamily="34" charset="0"/>
              </a:rPr>
              <a:t>Rotary screw air compressors are easy to maintain and operate. Capacity control for these compressors is accomplished by variable speed and variable compressor displacement. For the latter control technique, a slide valve is positioned in the casing. </a:t>
            </a:r>
          </a:p>
          <a:p>
            <a:endParaRPr lang="en-US" sz="3200" b="1" dirty="0" smtClean="0">
              <a:solidFill>
                <a:srgbClr val="1F3D91"/>
              </a:solidFill>
              <a:latin typeface="Arial" pitchFamily="34" charset="0"/>
              <a:cs typeface="Arial" pitchFamily="34" charset="0"/>
            </a:endParaRPr>
          </a:p>
          <a:p>
            <a:r>
              <a:rPr lang="en-US" sz="3200" b="1" dirty="0" smtClean="0">
                <a:solidFill>
                  <a:srgbClr val="1F3D91"/>
                </a:solidFill>
                <a:latin typeface="Arial" pitchFamily="34" charset="0"/>
                <a:cs typeface="Arial" pitchFamily="34" charset="0"/>
              </a:rPr>
              <a:t>As the compressor capacity is reduced, the slide valve opens, bypassing a portion of the compressed air back to the suction. </a:t>
            </a:r>
            <a:endParaRPr lang="en-US" sz="2400" dirty="0">
              <a:solidFill>
                <a:srgbClr val="1F3D91"/>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162800" y="58674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
        <p:nvSpPr>
          <p:cNvPr id="3" name="TextBox 2"/>
          <p:cNvSpPr txBox="1"/>
          <p:nvPr/>
        </p:nvSpPr>
        <p:spPr>
          <a:xfrm>
            <a:off x="228600" y="152400"/>
            <a:ext cx="8686800" cy="6278642"/>
          </a:xfrm>
          <a:prstGeom prst="rect">
            <a:avLst/>
          </a:prstGeom>
          <a:noFill/>
        </p:spPr>
        <p:txBody>
          <a:bodyPr wrap="square" rtlCol="0">
            <a:spAutoFit/>
          </a:bodyPr>
          <a:lstStyle/>
          <a:p>
            <a:r>
              <a:rPr lang="en-US" sz="3200" b="1" dirty="0" smtClean="0">
                <a:solidFill>
                  <a:srgbClr val="00B050"/>
                </a:solidFill>
                <a:latin typeface="Arial" pitchFamily="34" charset="0"/>
                <a:cs typeface="Arial" pitchFamily="34" charset="0"/>
              </a:rPr>
              <a:t>Advantages</a:t>
            </a:r>
            <a:r>
              <a:rPr lang="en-US" sz="3200" b="1" dirty="0" smtClean="0">
                <a:solidFill>
                  <a:srgbClr val="1F3D91"/>
                </a:solidFill>
                <a:latin typeface="Arial" pitchFamily="34" charset="0"/>
                <a:cs typeface="Arial" pitchFamily="34" charset="0"/>
              </a:rPr>
              <a:t> of the rotary screw compressor include smooth, pulse-free air output in a compact size with high output volume over a long life.</a:t>
            </a:r>
          </a:p>
          <a:p>
            <a:r>
              <a:rPr lang="en-US" sz="3200" b="1" dirty="0" smtClean="0">
                <a:solidFill>
                  <a:srgbClr val="1F3D91"/>
                </a:solidFill>
                <a:latin typeface="Arial" pitchFamily="34" charset="0"/>
                <a:cs typeface="Arial" pitchFamily="34" charset="0"/>
              </a:rPr>
              <a:t>The oil free rotary screw air compressor utilizes specially designed air ends to compress air without oil in the compression chamber yielding true oil free air. Oil free rotary screw air compressors are available air cooled and water cooled and provide the same flexibility as oil flooded rotaries when oil free air is required.</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086600" y="58674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pic>
        <p:nvPicPr>
          <p:cNvPr id="3" name="Picture 2" descr="Davey Rotary Vane Air Compressor"/>
          <p:cNvPicPr/>
          <p:nvPr/>
        </p:nvPicPr>
        <p:blipFill>
          <a:blip r:embed="rId2"/>
          <a:srcRect/>
          <a:stretch>
            <a:fillRect/>
          </a:stretch>
        </p:blipFill>
        <p:spPr bwMode="auto">
          <a:xfrm>
            <a:off x="381000" y="457200"/>
            <a:ext cx="8534400" cy="5562599"/>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pic>
        <p:nvPicPr>
          <p:cNvPr id="1026" name="Picture 2"/>
          <p:cNvPicPr>
            <a:picLocks noChangeAspect="1" noChangeArrowheads="1"/>
          </p:cNvPicPr>
          <p:nvPr/>
        </p:nvPicPr>
        <p:blipFill>
          <a:blip r:embed="rId2"/>
          <a:srcRect/>
          <a:stretch>
            <a:fillRect/>
          </a:stretch>
        </p:blipFill>
        <p:spPr bwMode="auto">
          <a:xfrm>
            <a:off x="633413" y="881063"/>
            <a:ext cx="7877175" cy="5095875"/>
          </a:xfrm>
          <a:prstGeom prst="rect">
            <a:avLst/>
          </a:prstGeom>
          <a:noFill/>
          <a:ln w="9525">
            <a:noFill/>
            <a:miter lim="800000"/>
            <a:headEnd/>
            <a:tailEnd/>
          </a:ln>
          <a:effectLst/>
        </p:spPr>
      </p:pic>
      <p:sp>
        <p:nvSpPr>
          <p:cNvPr id="4" name="TextBox 3"/>
          <p:cNvSpPr txBox="1"/>
          <p:nvPr/>
        </p:nvSpPr>
        <p:spPr>
          <a:xfrm>
            <a:off x="381000" y="0"/>
            <a:ext cx="4648200" cy="461665"/>
          </a:xfrm>
          <a:prstGeom prst="rect">
            <a:avLst/>
          </a:prstGeom>
          <a:noFill/>
        </p:spPr>
        <p:txBody>
          <a:bodyPr wrap="square" rtlCol="0">
            <a:spAutoFit/>
          </a:bodyPr>
          <a:lstStyle/>
          <a:p>
            <a:r>
              <a:rPr lang="en-US" sz="2400" b="1" dirty="0" smtClean="0">
                <a:solidFill>
                  <a:srgbClr val="FF0000"/>
                </a:solidFill>
              </a:rPr>
              <a:t>VANE TYPE COMPRESSOR</a:t>
            </a:r>
            <a:endParaRPr lang="en-US" sz="2400" b="1" dirty="0">
              <a:solidFill>
                <a:srgbClr val="FF000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pic>
        <p:nvPicPr>
          <p:cNvPr id="3074" name="Picture 2"/>
          <p:cNvPicPr>
            <a:picLocks noChangeAspect="1" noChangeArrowheads="1"/>
          </p:cNvPicPr>
          <p:nvPr/>
        </p:nvPicPr>
        <p:blipFill>
          <a:blip r:embed="rId2"/>
          <a:srcRect/>
          <a:stretch>
            <a:fillRect/>
          </a:stretch>
        </p:blipFill>
        <p:spPr bwMode="auto">
          <a:xfrm>
            <a:off x="242888" y="914400"/>
            <a:ext cx="8672511" cy="1981200"/>
          </a:xfrm>
          <a:prstGeom prst="rect">
            <a:avLst/>
          </a:prstGeom>
          <a:noFill/>
          <a:ln w="9525">
            <a:noFill/>
            <a:miter lim="800000"/>
            <a:headEnd/>
            <a:tailEnd/>
          </a:ln>
          <a:effectLst/>
        </p:spPr>
      </p:pic>
      <p:sp>
        <p:nvSpPr>
          <p:cNvPr id="4" name="TextBox 3"/>
          <p:cNvSpPr txBox="1"/>
          <p:nvPr/>
        </p:nvSpPr>
        <p:spPr>
          <a:xfrm>
            <a:off x="381000" y="147935"/>
            <a:ext cx="4648200" cy="461665"/>
          </a:xfrm>
          <a:prstGeom prst="rect">
            <a:avLst/>
          </a:prstGeom>
          <a:noFill/>
        </p:spPr>
        <p:txBody>
          <a:bodyPr wrap="square" rtlCol="0">
            <a:spAutoFit/>
          </a:bodyPr>
          <a:lstStyle/>
          <a:p>
            <a:r>
              <a:rPr lang="en-US" sz="2400" b="1" dirty="0" smtClean="0">
                <a:solidFill>
                  <a:srgbClr val="FF0000"/>
                </a:solidFill>
              </a:rPr>
              <a:t>VANE TYPE COMPRESSOR</a:t>
            </a:r>
            <a:endParaRPr lang="en-US" sz="2400" b="1" dirty="0">
              <a:solidFill>
                <a:srgbClr val="FF0000"/>
              </a:solidFill>
            </a:endParaRPr>
          </a:p>
        </p:txBody>
      </p:sp>
      <p:sp>
        <p:nvSpPr>
          <p:cNvPr id="5" name="TextBox 4"/>
          <p:cNvSpPr txBox="1"/>
          <p:nvPr/>
        </p:nvSpPr>
        <p:spPr>
          <a:xfrm>
            <a:off x="304800" y="2971800"/>
            <a:ext cx="8610600" cy="3108543"/>
          </a:xfrm>
          <a:prstGeom prst="rect">
            <a:avLst/>
          </a:prstGeom>
          <a:noFill/>
        </p:spPr>
        <p:txBody>
          <a:bodyPr wrap="square" rtlCol="0">
            <a:spAutoFit/>
          </a:bodyPr>
          <a:lstStyle/>
          <a:p>
            <a:r>
              <a:rPr lang="en-US" sz="2800" b="1" dirty="0" smtClean="0">
                <a:solidFill>
                  <a:srgbClr val="6600CC"/>
                </a:solidFill>
              </a:rPr>
              <a:t>WHEN ROTOR STARTS ROTATING , ALL VANES FLOWS OUT FROM CENTRE DUE TO CENTRIFUGAL FORCE AND TOUCHES THE INSIDE SURFACE OF THE CASING. PARTIAL VACCUM IS CREATED AT INLET PORT AND AIR RUSHES IN THIS COMPARTMENT . THE TRAPPED AIR CARRIED OUT  TO DELIVERY PORT. DUE TO REDUCTION IN AREA AIR GETS  COMPRESSED AND GOES OUT.</a:t>
            </a:r>
            <a:endParaRPr lang="en-US" sz="2800" b="1" dirty="0">
              <a:solidFill>
                <a:srgbClr val="6600CC"/>
              </a:solidFill>
            </a:endParaRPr>
          </a:p>
        </p:txBody>
      </p:sp>
      <p:sp>
        <p:nvSpPr>
          <p:cNvPr id="6" name="Footer Placeholder 5"/>
          <p:cNvSpPr>
            <a:spLocks noGrp="1"/>
          </p:cNvSpPr>
          <p:nvPr>
            <p:ph type="ftr" sz="quarter" idx="11"/>
          </p:nvPr>
        </p:nvSpPr>
        <p:spPr/>
        <p:txBody>
          <a:bodyPr/>
          <a:lstStyle/>
          <a:p>
            <a:r>
              <a:rPr lang="en-US" smtClean="0"/>
              <a:t>IFP/PNEUMATIC COMPONENTS </a:t>
            </a:r>
            <a:endParaRPr lang="en-US"/>
          </a:p>
        </p:txBody>
      </p:sp>
      <p:pic>
        <p:nvPicPr>
          <p:cNvPr id="7"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pic>
        <p:nvPicPr>
          <p:cNvPr id="3" name="Picture 2" descr="Davey Rotary Vane Air Compressor"/>
          <p:cNvPicPr/>
          <p:nvPr/>
        </p:nvPicPr>
        <p:blipFill>
          <a:blip r:embed="rId2"/>
          <a:srcRect/>
          <a:stretch>
            <a:fillRect/>
          </a:stretch>
        </p:blipFill>
        <p:spPr bwMode="auto">
          <a:xfrm>
            <a:off x="228600" y="228600"/>
            <a:ext cx="8610600" cy="6019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pic>
        <p:nvPicPr>
          <p:cNvPr id="5122" name="Picture 2"/>
          <p:cNvPicPr>
            <a:picLocks noChangeAspect="1" noChangeArrowheads="1"/>
          </p:cNvPicPr>
          <p:nvPr/>
        </p:nvPicPr>
        <p:blipFill>
          <a:blip r:embed="rId2"/>
          <a:srcRect/>
          <a:stretch>
            <a:fillRect/>
          </a:stretch>
        </p:blipFill>
        <p:spPr bwMode="auto">
          <a:xfrm>
            <a:off x="85725" y="1300163"/>
            <a:ext cx="8972550" cy="4257675"/>
          </a:xfrm>
          <a:prstGeom prst="rect">
            <a:avLst/>
          </a:prstGeom>
          <a:noFill/>
          <a:ln w="9525">
            <a:noFill/>
            <a:miter lim="800000"/>
            <a:headEnd/>
            <a:tailEnd/>
          </a:ln>
          <a:effectLst/>
        </p:spPr>
      </p:pic>
      <p:sp>
        <p:nvSpPr>
          <p:cNvPr id="4" name="TextBox 3"/>
          <p:cNvSpPr txBox="1"/>
          <p:nvPr/>
        </p:nvSpPr>
        <p:spPr>
          <a:xfrm>
            <a:off x="762000" y="228600"/>
            <a:ext cx="5029200" cy="400110"/>
          </a:xfrm>
          <a:prstGeom prst="rect">
            <a:avLst/>
          </a:prstGeom>
          <a:noFill/>
        </p:spPr>
        <p:txBody>
          <a:bodyPr wrap="square" rtlCol="0">
            <a:spAutoFit/>
          </a:bodyPr>
          <a:lstStyle/>
          <a:p>
            <a:r>
              <a:rPr lang="en-US" sz="2000" b="1" dirty="0" smtClean="0">
                <a:solidFill>
                  <a:srgbClr val="0070C0"/>
                </a:solidFill>
              </a:rPr>
              <a:t>LOBE COMPRESSOR</a:t>
            </a:r>
            <a:endParaRPr lang="en-US" sz="2000" b="1" dirty="0">
              <a:solidFill>
                <a:srgbClr val="0070C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pic>
        <p:nvPicPr>
          <p:cNvPr id="3" name="rg_hi" descr="http://t2.gstatic.com/images?q=tbn:ANd9GcReEbEhEZoWGaMah1mMNErfKWVvVm57rKmeYwOpa_RvTGkmaGwo9w">
            <a:hlinkClick r:id="rId2"/>
          </p:cNvPr>
          <p:cNvPicPr/>
          <p:nvPr/>
        </p:nvPicPr>
        <p:blipFill>
          <a:blip r:embed="rId3"/>
          <a:srcRect/>
          <a:stretch>
            <a:fillRect/>
          </a:stretch>
        </p:blipFill>
        <p:spPr bwMode="auto">
          <a:xfrm>
            <a:off x="616520" y="2667000"/>
            <a:ext cx="3733800" cy="3276600"/>
          </a:xfrm>
          <a:prstGeom prst="rect">
            <a:avLst/>
          </a:prstGeom>
          <a:noFill/>
          <a:ln w="9525">
            <a:noFill/>
            <a:miter lim="800000"/>
            <a:headEnd/>
            <a:tailEnd/>
          </a:ln>
        </p:spPr>
      </p:pic>
      <p:pic>
        <p:nvPicPr>
          <p:cNvPr id="4" name="rg_hi" descr="http://t2.gstatic.com/images?q=tbn:ANd9GcROjmodCQozYLQtK1mICKoE83S0YypfuQpcRvLoCpLE9YCScUhKig">
            <a:hlinkClick r:id="rId4"/>
          </p:cNvPr>
          <p:cNvPicPr/>
          <p:nvPr/>
        </p:nvPicPr>
        <p:blipFill>
          <a:blip r:embed="rId5"/>
          <a:srcRect/>
          <a:stretch>
            <a:fillRect/>
          </a:stretch>
        </p:blipFill>
        <p:spPr bwMode="auto">
          <a:xfrm>
            <a:off x="4724400" y="3048000"/>
            <a:ext cx="3810000" cy="3200400"/>
          </a:xfrm>
          <a:prstGeom prst="rect">
            <a:avLst/>
          </a:prstGeom>
          <a:noFill/>
          <a:ln w="9525">
            <a:noFill/>
            <a:miter lim="800000"/>
            <a:headEnd/>
            <a:tailEnd/>
          </a:ln>
        </p:spPr>
      </p:pic>
      <p:sp>
        <p:nvSpPr>
          <p:cNvPr id="6" name="TextBox 5"/>
          <p:cNvSpPr txBox="1"/>
          <p:nvPr/>
        </p:nvSpPr>
        <p:spPr>
          <a:xfrm>
            <a:off x="685800" y="381000"/>
            <a:ext cx="7315200" cy="1569660"/>
          </a:xfrm>
          <a:prstGeom prst="rect">
            <a:avLst/>
          </a:prstGeom>
          <a:noFill/>
        </p:spPr>
        <p:txBody>
          <a:bodyPr wrap="square" rtlCol="0">
            <a:spAutoFit/>
          </a:bodyPr>
          <a:lstStyle/>
          <a:p>
            <a:r>
              <a:rPr lang="en-US" sz="2400" b="1" dirty="0" smtClean="0">
                <a:solidFill>
                  <a:srgbClr val="FF0000"/>
                </a:solidFill>
              </a:rPr>
              <a:t>AIR COMPRESSORS:</a:t>
            </a:r>
          </a:p>
          <a:p>
            <a:r>
              <a:rPr lang="en-US" sz="2400" b="1" dirty="0" smtClean="0">
                <a:solidFill>
                  <a:srgbClr val="7B07A9"/>
                </a:solidFill>
              </a:rPr>
              <a:t>COMPRESSOR DRIVEN BY</a:t>
            </a:r>
          </a:p>
          <a:p>
            <a:r>
              <a:rPr lang="en-US" sz="2400" b="1" dirty="0" smtClean="0">
                <a:solidFill>
                  <a:srgbClr val="7B07A9"/>
                </a:solidFill>
              </a:rPr>
              <a:t>ELECTRIC MOTOR DRIVEN/ENGINE DRIVEN /TUBINE DRIVEN</a:t>
            </a:r>
            <a:endParaRPr lang="en-US" sz="2400" b="1" dirty="0">
              <a:solidFill>
                <a:srgbClr val="7B07A9"/>
              </a:solidFill>
            </a:endParaRPr>
          </a:p>
        </p:txBody>
      </p:sp>
      <p:sp>
        <p:nvSpPr>
          <p:cNvPr id="7" name="TextBox 6"/>
          <p:cNvSpPr txBox="1"/>
          <p:nvPr/>
        </p:nvSpPr>
        <p:spPr>
          <a:xfrm>
            <a:off x="6553200" y="1752600"/>
            <a:ext cx="2362200" cy="369332"/>
          </a:xfrm>
          <a:prstGeom prst="rect">
            <a:avLst/>
          </a:prstGeom>
          <a:noFill/>
        </p:spPr>
        <p:txBody>
          <a:bodyPr wrap="square" rtlCol="0">
            <a:spAutoFit/>
          </a:bodyPr>
          <a:lstStyle/>
          <a:p>
            <a:r>
              <a:rPr lang="en-US" dirty="0" smtClean="0"/>
              <a:t>ELECTRIC  MOTOR</a:t>
            </a:r>
            <a:endParaRPr lang="en-US" dirty="0"/>
          </a:p>
        </p:txBody>
      </p:sp>
      <p:cxnSp>
        <p:nvCxnSpPr>
          <p:cNvPr id="9" name="Elbow Connector 8"/>
          <p:cNvCxnSpPr>
            <a:stCxn id="7" idx="2"/>
          </p:cNvCxnSpPr>
          <p:nvPr/>
        </p:nvCxnSpPr>
        <p:spPr>
          <a:xfrm rot="16200000" flipH="1">
            <a:off x="6871216" y="2985016"/>
            <a:ext cx="2145268" cy="419100"/>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1600" y="2438400"/>
            <a:ext cx="1524000" cy="369332"/>
          </a:xfrm>
          <a:prstGeom prst="rect">
            <a:avLst/>
          </a:prstGeom>
          <a:noFill/>
        </p:spPr>
        <p:txBody>
          <a:bodyPr wrap="square" rtlCol="0">
            <a:spAutoFit/>
          </a:bodyPr>
          <a:lstStyle/>
          <a:p>
            <a:r>
              <a:rPr lang="en-US" dirty="0" smtClean="0"/>
              <a:t>PISON </a:t>
            </a:r>
            <a:endParaRPr lang="en-US" dirty="0"/>
          </a:p>
        </p:txBody>
      </p:sp>
      <p:cxnSp>
        <p:nvCxnSpPr>
          <p:cNvPr id="13" name="Elbow Connector 12"/>
          <p:cNvCxnSpPr/>
          <p:nvPr/>
        </p:nvCxnSpPr>
        <p:spPr>
          <a:xfrm rot="16200000" flipH="1">
            <a:off x="5334000" y="3200400"/>
            <a:ext cx="1371600" cy="152400"/>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US" smtClean="0"/>
              <a:t>IFP/PNEUMATIC COMPONENTS </a:t>
            </a:r>
            <a:endParaRPr lang="en-US"/>
          </a:p>
        </p:txBody>
      </p:sp>
      <p:pic>
        <p:nvPicPr>
          <p:cNvPr id="12" name="Picture 2"/>
          <p:cNvPicPr>
            <a:picLocks noChangeAspect="1" noChangeArrowheads="1"/>
          </p:cNvPicPr>
          <p:nvPr/>
        </p:nvPicPr>
        <p:blipFill>
          <a:blip r:embed="rId6"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pic>
        <p:nvPicPr>
          <p:cNvPr id="6146" name="Picture 2"/>
          <p:cNvPicPr>
            <a:picLocks noChangeAspect="1" noChangeArrowheads="1"/>
          </p:cNvPicPr>
          <p:nvPr/>
        </p:nvPicPr>
        <p:blipFill>
          <a:blip r:embed="rId2"/>
          <a:srcRect/>
          <a:stretch>
            <a:fillRect/>
          </a:stretch>
        </p:blipFill>
        <p:spPr bwMode="auto">
          <a:xfrm>
            <a:off x="38100" y="533400"/>
            <a:ext cx="8877300" cy="2076450"/>
          </a:xfrm>
          <a:prstGeom prst="rect">
            <a:avLst/>
          </a:prstGeom>
          <a:noFill/>
          <a:ln w="9525">
            <a:noFill/>
            <a:miter lim="800000"/>
            <a:headEnd/>
            <a:tailEnd/>
          </a:ln>
          <a:effectLst/>
        </p:spPr>
      </p:pic>
      <p:sp>
        <p:nvSpPr>
          <p:cNvPr id="4" name="TextBox 3"/>
          <p:cNvSpPr txBox="1"/>
          <p:nvPr/>
        </p:nvSpPr>
        <p:spPr>
          <a:xfrm>
            <a:off x="762000" y="228600"/>
            <a:ext cx="5029200" cy="523220"/>
          </a:xfrm>
          <a:prstGeom prst="rect">
            <a:avLst/>
          </a:prstGeom>
          <a:noFill/>
        </p:spPr>
        <p:txBody>
          <a:bodyPr wrap="square" rtlCol="0">
            <a:spAutoFit/>
          </a:bodyPr>
          <a:lstStyle/>
          <a:p>
            <a:r>
              <a:rPr lang="en-US" sz="2800" b="1" dirty="0" smtClean="0">
                <a:solidFill>
                  <a:srgbClr val="FF0000"/>
                </a:solidFill>
              </a:rPr>
              <a:t>LOBE COMPRESSOR</a:t>
            </a:r>
            <a:endParaRPr lang="en-US" sz="2800" b="1" dirty="0">
              <a:solidFill>
                <a:srgbClr val="FF0000"/>
              </a:solidFill>
            </a:endParaRPr>
          </a:p>
        </p:txBody>
      </p:sp>
      <p:sp>
        <p:nvSpPr>
          <p:cNvPr id="5" name="TextBox 4"/>
          <p:cNvSpPr txBox="1"/>
          <p:nvPr/>
        </p:nvSpPr>
        <p:spPr>
          <a:xfrm>
            <a:off x="228600" y="2667000"/>
            <a:ext cx="8686800" cy="3693319"/>
          </a:xfrm>
          <a:prstGeom prst="rect">
            <a:avLst/>
          </a:prstGeom>
          <a:noFill/>
        </p:spPr>
        <p:txBody>
          <a:bodyPr wrap="square" rtlCol="0">
            <a:spAutoFit/>
          </a:bodyPr>
          <a:lstStyle/>
          <a:p>
            <a:r>
              <a:rPr lang="en-US" sz="2400" b="1" dirty="0" smtClean="0">
                <a:solidFill>
                  <a:srgbClr val="FF0000"/>
                </a:solidFill>
              </a:rPr>
              <a:t>IT CONSISTS TWO MESHING LOBES DRIVEN BY TIMING GEARS HENCE NO NEED OF LUBRICATION, BUT TIMING GEARS MUST HAVE LUBRICATION SYSTEM. AND CONSISTS CASING, BOTH ARE MACHINED WITH CLOSE TOLERANCE. AIR IS ENTRAPPED BETWEEN INNER SURFACE OF CASING AND OUTER SURFACE OF LOBES. COMPRESSION IS VERY MINOR.</a:t>
            </a:r>
          </a:p>
          <a:p>
            <a:endParaRPr lang="en-US" dirty="0" smtClean="0"/>
          </a:p>
          <a:p>
            <a:endParaRPr lang="en-US" dirty="0" smtClean="0"/>
          </a:p>
          <a:p>
            <a:r>
              <a:rPr lang="en-US" b="1" dirty="0" smtClean="0">
                <a:solidFill>
                  <a:srgbClr val="C00000"/>
                </a:solidFill>
              </a:rPr>
              <a:t>COMPRESSION RATION  </a:t>
            </a:r>
            <a:r>
              <a:rPr lang="en-US" dirty="0" smtClean="0"/>
              <a:t>=</a:t>
            </a:r>
          </a:p>
          <a:p>
            <a:r>
              <a:rPr lang="en-US" dirty="0" smtClean="0"/>
              <a:t>                                                      </a:t>
            </a:r>
          </a:p>
          <a:p>
            <a:r>
              <a:rPr lang="en-US" dirty="0" smtClean="0"/>
              <a:t>                                                      </a:t>
            </a:r>
            <a:endParaRPr lang="en-US" dirty="0"/>
          </a:p>
        </p:txBody>
      </p:sp>
      <p:sp>
        <p:nvSpPr>
          <p:cNvPr id="7" name="Freeform 6"/>
          <p:cNvSpPr/>
          <p:nvPr/>
        </p:nvSpPr>
        <p:spPr>
          <a:xfrm flipV="1">
            <a:off x="2971800" y="5555673"/>
            <a:ext cx="3041073" cy="83127"/>
          </a:xfrm>
          <a:custGeom>
            <a:avLst/>
            <a:gdLst>
              <a:gd name="connsiteX0" fmla="*/ 0 w 2507673"/>
              <a:gd name="connsiteY0" fmla="*/ 0 h 0"/>
              <a:gd name="connsiteX1" fmla="*/ 2507673 w 2507673"/>
              <a:gd name="connsiteY1" fmla="*/ 0 h 0"/>
            </a:gdLst>
            <a:ahLst/>
            <a:cxnLst>
              <a:cxn ang="0">
                <a:pos x="connsiteX0" y="connsiteY0"/>
              </a:cxn>
              <a:cxn ang="0">
                <a:pos x="connsiteX1" y="connsiteY1"/>
              </a:cxn>
            </a:cxnLst>
            <a:rect l="l" t="t" r="r" b="b"/>
            <a:pathLst>
              <a:path w="2507673">
                <a:moveTo>
                  <a:pt x="0" y="0"/>
                </a:moveTo>
                <a:lnTo>
                  <a:pt x="2507673"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971800" y="5193268"/>
            <a:ext cx="3200400" cy="369332"/>
          </a:xfrm>
          <a:prstGeom prst="rect">
            <a:avLst/>
          </a:prstGeom>
          <a:noFill/>
        </p:spPr>
        <p:txBody>
          <a:bodyPr wrap="square" rtlCol="0">
            <a:spAutoFit/>
          </a:bodyPr>
          <a:lstStyle/>
          <a:p>
            <a:r>
              <a:rPr lang="en-US" b="1" dirty="0" smtClean="0">
                <a:solidFill>
                  <a:srgbClr val="C00000"/>
                </a:solidFill>
              </a:rPr>
              <a:t>VOLUME OF INLET AIR</a:t>
            </a:r>
            <a:endParaRPr lang="en-US" b="1" dirty="0">
              <a:solidFill>
                <a:srgbClr val="C00000"/>
              </a:solidFill>
            </a:endParaRPr>
          </a:p>
        </p:txBody>
      </p:sp>
      <p:sp>
        <p:nvSpPr>
          <p:cNvPr id="9" name="TextBox 8"/>
          <p:cNvSpPr txBox="1"/>
          <p:nvPr/>
        </p:nvSpPr>
        <p:spPr>
          <a:xfrm>
            <a:off x="2895600" y="5638800"/>
            <a:ext cx="3200400" cy="369332"/>
          </a:xfrm>
          <a:prstGeom prst="rect">
            <a:avLst/>
          </a:prstGeom>
          <a:noFill/>
        </p:spPr>
        <p:txBody>
          <a:bodyPr wrap="square" rtlCol="0">
            <a:spAutoFit/>
          </a:bodyPr>
          <a:lstStyle/>
          <a:p>
            <a:r>
              <a:rPr lang="en-US" b="1" dirty="0" smtClean="0">
                <a:solidFill>
                  <a:srgbClr val="C00000"/>
                </a:solidFill>
              </a:rPr>
              <a:t>VOLUME OF OUTLET AIR</a:t>
            </a:r>
            <a:endParaRPr lang="en-US" b="1" dirty="0">
              <a:solidFill>
                <a:srgbClr val="C00000"/>
              </a:solidFill>
            </a:endParaRPr>
          </a:p>
        </p:txBody>
      </p:sp>
      <p:sp>
        <p:nvSpPr>
          <p:cNvPr id="10" name="TextBox 9"/>
          <p:cNvSpPr txBox="1"/>
          <p:nvPr/>
        </p:nvSpPr>
        <p:spPr>
          <a:xfrm>
            <a:off x="6477000" y="5257800"/>
            <a:ext cx="2209800" cy="923330"/>
          </a:xfrm>
          <a:prstGeom prst="rect">
            <a:avLst/>
          </a:prstGeom>
          <a:noFill/>
        </p:spPr>
        <p:txBody>
          <a:bodyPr wrap="square" rtlCol="0">
            <a:spAutoFit/>
          </a:bodyPr>
          <a:lstStyle/>
          <a:p>
            <a:r>
              <a:rPr lang="en-US" b="1" dirty="0" smtClean="0">
                <a:solidFill>
                  <a:srgbClr val="3366FF"/>
                </a:solidFill>
              </a:rPr>
              <a:t>THIS RATIO IS ABOUT 1.7 FOR THIS COMPRESSOR.</a:t>
            </a:r>
            <a:endParaRPr lang="en-US" b="1" dirty="0">
              <a:solidFill>
                <a:srgbClr val="3366FF"/>
              </a:solidFill>
            </a:endParaRPr>
          </a:p>
        </p:txBody>
      </p:sp>
      <p:sp>
        <p:nvSpPr>
          <p:cNvPr id="11" name="Footer Placeholder 10"/>
          <p:cNvSpPr>
            <a:spLocks noGrp="1"/>
          </p:cNvSpPr>
          <p:nvPr>
            <p:ph type="ftr" sz="quarter" idx="11"/>
          </p:nvPr>
        </p:nvSpPr>
        <p:spPr/>
        <p:txBody>
          <a:bodyPr/>
          <a:lstStyle/>
          <a:p>
            <a:r>
              <a:rPr lang="en-US" smtClean="0"/>
              <a:t>IFP/PNEUMATIC COMPONENTS </a:t>
            </a:r>
            <a:endParaRPr lang="en-US"/>
          </a:p>
        </p:txBody>
      </p:sp>
      <p:pic>
        <p:nvPicPr>
          <p:cNvPr id="12"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
        <p:nvSpPr>
          <p:cNvPr id="4" name="TextBox 3"/>
          <p:cNvSpPr txBox="1"/>
          <p:nvPr/>
        </p:nvSpPr>
        <p:spPr>
          <a:xfrm>
            <a:off x="152400" y="228600"/>
            <a:ext cx="8839200" cy="5693866"/>
          </a:xfrm>
          <a:prstGeom prst="rect">
            <a:avLst/>
          </a:prstGeom>
          <a:noFill/>
        </p:spPr>
        <p:txBody>
          <a:bodyPr wrap="square" rtlCol="0">
            <a:spAutoFit/>
          </a:bodyPr>
          <a:lstStyle/>
          <a:p>
            <a:r>
              <a:rPr lang="en-US" sz="3600" b="1" dirty="0" smtClean="0">
                <a:solidFill>
                  <a:srgbClr val="AE1F02"/>
                </a:solidFill>
              </a:rPr>
              <a:t>DYNAMIC COMPRESSORS: </a:t>
            </a:r>
            <a:r>
              <a:rPr lang="en-US" sz="2000" b="1" dirty="0" smtClean="0">
                <a:solidFill>
                  <a:srgbClr val="AE1F02"/>
                </a:solidFill>
              </a:rPr>
              <a:t>(</a:t>
            </a:r>
            <a:r>
              <a:rPr lang="en-US" b="1" dirty="0" smtClean="0">
                <a:solidFill>
                  <a:srgbClr val="AE1F02"/>
                </a:solidFill>
              </a:rPr>
              <a:t>CENTRIFUGAL AND AXIAL TYPE)</a:t>
            </a:r>
            <a:endParaRPr lang="en-US" sz="4000" b="1" dirty="0" smtClean="0">
              <a:solidFill>
                <a:srgbClr val="AE1F02"/>
              </a:solidFill>
            </a:endParaRPr>
          </a:p>
          <a:p>
            <a:r>
              <a:rPr lang="en-US" sz="4000" b="1" dirty="0" smtClean="0">
                <a:solidFill>
                  <a:srgbClr val="7030A0"/>
                </a:solidFill>
              </a:rPr>
              <a:t>Centrifugal Compressors :</a:t>
            </a:r>
          </a:p>
          <a:p>
            <a:r>
              <a:rPr lang="en-US" sz="3200" b="1" dirty="0" smtClean="0">
                <a:solidFill>
                  <a:srgbClr val="0000FF"/>
                </a:solidFill>
              </a:rPr>
              <a:t>The centrifugal air compressor is a dynamic compressor which depends on transfer of energy from a rotating impeller to the air.</a:t>
            </a:r>
          </a:p>
          <a:p>
            <a:r>
              <a:rPr lang="en-US" sz="3200" b="1" dirty="0" smtClean="0">
                <a:solidFill>
                  <a:srgbClr val="0000FF"/>
                </a:solidFill>
              </a:rPr>
              <a:t>Centrifugal compressors produce high-pressure discharge by converting angular momentum imparted by the rotating impeller (dynamic displacement). In order to do this efficiently, centrifugal compressors rotate at higher speeds than the other types of compressors. </a:t>
            </a:r>
            <a:endParaRPr lang="en-US" sz="2400" dirty="0"/>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2" cstate="print"/>
          <a:srcRect/>
          <a:stretch>
            <a:fillRect/>
          </a:stretch>
        </p:blipFill>
        <p:spPr bwMode="auto">
          <a:xfrm>
            <a:off x="6858000" y="60960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pic>
        <p:nvPicPr>
          <p:cNvPr id="4098" name="Picture 2"/>
          <p:cNvPicPr>
            <a:picLocks noChangeAspect="1" noChangeArrowheads="1"/>
          </p:cNvPicPr>
          <p:nvPr/>
        </p:nvPicPr>
        <p:blipFill>
          <a:blip r:embed="rId2"/>
          <a:srcRect/>
          <a:stretch>
            <a:fillRect/>
          </a:stretch>
        </p:blipFill>
        <p:spPr bwMode="auto">
          <a:xfrm>
            <a:off x="352425" y="1143000"/>
            <a:ext cx="8439150" cy="4229100"/>
          </a:xfrm>
          <a:prstGeom prst="rect">
            <a:avLst/>
          </a:prstGeom>
          <a:noFill/>
          <a:ln w="9525">
            <a:noFill/>
            <a:miter lim="800000"/>
            <a:headEnd/>
            <a:tailEnd/>
          </a:ln>
          <a:effectLst/>
        </p:spPr>
      </p:pic>
      <p:sp>
        <p:nvSpPr>
          <p:cNvPr id="4" name="TextBox 3"/>
          <p:cNvSpPr txBox="1"/>
          <p:nvPr/>
        </p:nvSpPr>
        <p:spPr>
          <a:xfrm>
            <a:off x="2057400" y="228600"/>
            <a:ext cx="4191000" cy="800219"/>
          </a:xfrm>
          <a:prstGeom prst="rect">
            <a:avLst/>
          </a:prstGeom>
          <a:noFill/>
        </p:spPr>
        <p:txBody>
          <a:bodyPr wrap="square" rtlCol="0">
            <a:spAutoFit/>
          </a:bodyPr>
          <a:lstStyle/>
          <a:p>
            <a:r>
              <a:rPr lang="en-US" sz="2800" b="1" dirty="0" smtClean="0">
                <a:solidFill>
                  <a:srgbClr val="0070C0"/>
                </a:solidFill>
              </a:rPr>
              <a:t>Centrifugal Compressors :</a:t>
            </a:r>
          </a:p>
          <a:p>
            <a:endParaRPr lang="en-US" dirty="0"/>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
        <p:nvSpPr>
          <p:cNvPr id="3" name="TextBox 2"/>
          <p:cNvSpPr txBox="1"/>
          <p:nvPr/>
        </p:nvSpPr>
        <p:spPr>
          <a:xfrm>
            <a:off x="228600" y="228600"/>
            <a:ext cx="8686800" cy="5786199"/>
          </a:xfrm>
          <a:prstGeom prst="rect">
            <a:avLst/>
          </a:prstGeom>
          <a:noFill/>
        </p:spPr>
        <p:txBody>
          <a:bodyPr wrap="square" rtlCol="0">
            <a:spAutoFit/>
          </a:bodyPr>
          <a:lstStyle/>
          <a:p>
            <a:r>
              <a:rPr lang="en-US" sz="3200" b="1" dirty="0" smtClean="0">
                <a:solidFill>
                  <a:srgbClr val="0000FF"/>
                </a:solidFill>
              </a:rPr>
              <a:t>These types of compressors are also designed for higher capacity because flow through the compressor is continuous.</a:t>
            </a:r>
          </a:p>
          <a:p>
            <a:r>
              <a:rPr lang="en-US" sz="3200" b="1" dirty="0" smtClean="0">
                <a:solidFill>
                  <a:srgbClr val="0000FF"/>
                </a:solidFill>
              </a:rPr>
              <a:t>Adjusting the inlet guide vanes is the most common method to control capacity of a centrifugal compressor. By closing the guide vanes, volumetric flows and capacity are reduced.</a:t>
            </a:r>
          </a:p>
          <a:p>
            <a:r>
              <a:rPr lang="en-US" sz="3200" b="1" dirty="0" smtClean="0">
                <a:solidFill>
                  <a:srgbClr val="0000FF"/>
                </a:solidFill>
              </a:rPr>
              <a:t>The centrifugal air compressor is an oil free compressor by design. The oil lubricated running gear is separated from the air by shaft seals and atmospheric vents. </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6934200" y="5943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
        <p:nvSpPr>
          <p:cNvPr id="3" name="TextBox 2"/>
          <p:cNvSpPr txBox="1"/>
          <p:nvPr/>
        </p:nvSpPr>
        <p:spPr>
          <a:xfrm>
            <a:off x="457200" y="228600"/>
            <a:ext cx="8229600" cy="3970318"/>
          </a:xfrm>
          <a:prstGeom prst="rect">
            <a:avLst/>
          </a:prstGeom>
          <a:noFill/>
        </p:spPr>
        <p:txBody>
          <a:bodyPr wrap="square" rtlCol="0">
            <a:spAutoFit/>
          </a:bodyPr>
          <a:lstStyle/>
          <a:p>
            <a:r>
              <a:rPr lang="en-US" sz="2800" b="1" dirty="0" smtClean="0">
                <a:solidFill>
                  <a:srgbClr val="AE1F02"/>
                </a:solidFill>
              </a:rPr>
              <a:t>CENTRIFUGAL COMPRESSORS ARE CALLED AS BLOWER. IT RUNS AT A SPEED OF 50000 RPM.</a:t>
            </a:r>
          </a:p>
          <a:p>
            <a:r>
              <a:rPr lang="en-US" sz="2800" b="1" dirty="0" smtClean="0">
                <a:solidFill>
                  <a:srgbClr val="AE1F02"/>
                </a:solidFill>
              </a:rPr>
              <a:t>AS IMPELLER ROTATES WITH HIGH SPEED, IT IMPARTS KINETIC ENERGY TO AIR. THE HIGH VELOCITY AIR PASSES THROUGH SPECIAL SHAPED CASING, WHICH INCREASES ITS PRESSURE.</a:t>
            </a:r>
          </a:p>
          <a:p>
            <a:endParaRPr lang="en-US" sz="2800" b="1" dirty="0" smtClean="0">
              <a:solidFill>
                <a:srgbClr val="AE1F02"/>
              </a:solidFill>
            </a:endParaRPr>
          </a:p>
          <a:p>
            <a:r>
              <a:rPr lang="en-US" sz="2800" b="1" dirty="0" smtClean="0">
                <a:solidFill>
                  <a:srgbClr val="AE1F02"/>
                </a:solidFill>
              </a:rPr>
              <a:t>THIS AIR IS NOT STORED IN AIR TANK, INSTEAD IT IS DIRECTLY USED.</a:t>
            </a:r>
            <a:endParaRPr lang="en-US" sz="2800" b="1" dirty="0">
              <a:solidFill>
                <a:srgbClr val="AE1F02"/>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010400" y="60198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pic>
        <p:nvPicPr>
          <p:cNvPr id="3" name="Picture 2" descr="Davey Rotary Vane Air Compressor"/>
          <p:cNvPicPr/>
          <p:nvPr/>
        </p:nvPicPr>
        <p:blipFill>
          <a:blip r:embed="rId2"/>
          <a:srcRect/>
          <a:stretch>
            <a:fillRect/>
          </a:stretch>
        </p:blipFill>
        <p:spPr bwMode="auto">
          <a:xfrm>
            <a:off x="381000" y="457200"/>
            <a:ext cx="8382000" cy="57912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
        <p:nvSpPr>
          <p:cNvPr id="3" name="TextBox 2"/>
          <p:cNvSpPr txBox="1"/>
          <p:nvPr/>
        </p:nvSpPr>
        <p:spPr>
          <a:xfrm>
            <a:off x="381000" y="87868"/>
            <a:ext cx="8534400" cy="2862322"/>
          </a:xfrm>
          <a:prstGeom prst="rect">
            <a:avLst/>
          </a:prstGeom>
          <a:noFill/>
        </p:spPr>
        <p:txBody>
          <a:bodyPr wrap="square" rtlCol="0">
            <a:spAutoFit/>
          </a:bodyPr>
          <a:lstStyle/>
          <a:p>
            <a:r>
              <a:rPr lang="en-US" sz="2400" b="1" dirty="0" smtClean="0">
                <a:solidFill>
                  <a:srgbClr val="FF0000"/>
                </a:solidFill>
              </a:rPr>
              <a:t>AXIAL COMPRESSOR :</a:t>
            </a:r>
          </a:p>
          <a:p>
            <a:r>
              <a:rPr lang="en-US" sz="2400" b="1" dirty="0" smtClean="0">
                <a:solidFill>
                  <a:srgbClr val="FF0000"/>
                </a:solidFill>
              </a:rPr>
              <a:t>THESE ARE USED FOR VERY HIGH DISCHARGE OF AIR UPTO 50000 M</a:t>
            </a:r>
            <a:r>
              <a:rPr lang="en-US" sz="3600" b="1" dirty="0" smtClean="0">
                <a:solidFill>
                  <a:srgbClr val="FF0000"/>
                </a:solidFill>
              </a:rPr>
              <a:t>3</a:t>
            </a:r>
            <a:r>
              <a:rPr lang="en-US" sz="2400" b="1" dirty="0" smtClean="0">
                <a:solidFill>
                  <a:srgbClr val="FF0000"/>
                </a:solidFill>
              </a:rPr>
              <a:t>/MIN. BUT PRESSURE IS VERY MINOR, ABOUT 1 BAR.</a:t>
            </a:r>
          </a:p>
          <a:p>
            <a:r>
              <a:rPr lang="en-US" sz="2400" b="1" dirty="0" smtClean="0">
                <a:solidFill>
                  <a:srgbClr val="FF0000"/>
                </a:solidFill>
              </a:rPr>
              <a:t>A SERIES OF BLADES ARE FIXED ON SHAFT. AND THE ASSEMBLY IS ENHOUSED IN CASING. </a:t>
            </a:r>
          </a:p>
          <a:p>
            <a:r>
              <a:rPr lang="en-US" sz="2400" b="1" dirty="0" smtClean="0">
                <a:solidFill>
                  <a:srgbClr val="FF0000"/>
                </a:solidFill>
              </a:rPr>
              <a:t>AS SHAFT ROTATES WITH HIGH SPEED, LARGE VOLUME OF AIR IS TRANSFFERED FROM INPUT TO OUTPUT SIDE.</a:t>
            </a:r>
            <a:endParaRPr lang="en-US" sz="2400" b="1" dirty="0">
              <a:solidFill>
                <a:srgbClr val="FF0000"/>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6934200" y="5943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pic>
        <p:nvPicPr>
          <p:cNvPr id="2050" name="Picture 2"/>
          <p:cNvPicPr>
            <a:picLocks noChangeAspect="1" noChangeArrowheads="1"/>
          </p:cNvPicPr>
          <p:nvPr/>
        </p:nvPicPr>
        <p:blipFill>
          <a:blip r:embed="rId2"/>
          <a:srcRect/>
          <a:stretch>
            <a:fillRect/>
          </a:stretch>
        </p:blipFill>
        <p:spPr bwMode="auto">
          <a:xfrm>
            <a:off x="1309688" y="1028700"/>
            <a:ext cx="6524625" cy="48006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pic>
        <p:nvPicPr>
          <p:cNvPr id="3074" name="Picture 2"/>
          <p:cNvPicPr>
            <a:picLocks noChangeAspect="1" noChangeArrowheads="1"/>
          </p:cNvPicPr>
          <p:nvPr/>
        </p:nvPicPr>
        <p:blipFill>
          <a:blip r:embed="rId2"/>
          <a:srcRect/>
          <a:stretch>
            <a:fillRect/>
          </a:stretch>
        </p:blipFill>
        <p:spPr bwMode="auto">
          <a:xfrm>
            <a:off x="371475" y="762000"/>
            <a:ext cx="8401050" cy="53340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
        <p:nvSpPr>
          <p:cNvPr id="3" name="TextBox 2"/>
          <p:cNvSpPr txBox="1"/>
          <p:nvPr/>
        </p:nvSpPr>
        <p:spPr>
          <a:xfrm>
            <a:off x="762000" y="685800"/>
            <a:ext cx="8001000" cy="2185214"/>
          </a:xfrm>
          <a:prstGeom prst="rect">
            <a:avLst/>
          </a:prstGeom>
          <a:noFill/>
        </p:spPr>
        <p:txBody>
          <a:bodyPr wrap="square" rtlCol="0">
            <a:spAutoFit/>
          </a:bodyPr>
          <a:lstStyle/>
          <a:p>
            <a:r>
              <a:rPr lang="en-US" sz="2800" b="1" i="1" u="sng" dirty="0" smtClean="0">
                <a:solidFill>
                  <a:srgbClr val="FF0000"/>
                </a:solidFill>
                <a:effectLst>
                  <a:outerShdw blurRad="50800" dist="50800" dir="5400000" algn="ctr" rotWithShape="0">
                    <a:srgbClr val="92D050"/>
                  </a:outerShdw>
                </a:effectLst>
              </a:rPr>
              <a:t>FOR OTHER TYPES HIT THE LINKS SHOWN BELOW</a:t>
            </a:r>
          </a:p>
          <a:p>
            <a:endParaRPr lang="en-US" sz="2800" b="1" i="1" u="sng" dirty="0" smtClean="0">
              <a:solidFill>
                <a:srgbClr val="FF0000"/>
              </a:solidFill>
              <a:effectLst>
                <a:outerShdw blurRad="50800" dist="50800" dir="5400000" algn="ctr" rotWithShape="0">
                  <a:srgbClr val="92D050"/>
                </a:outerShdw>
              </a:effectLst>
            </a:endParaRPr>
          </a:p>
          <a:p>
            <a:r>
              <a:rPr lang="en-US" sz="2000" b="1" i="1" dirty="0" err="1" smtClean="0">
                <a:solidFill>
                  <a:srgbClr val="6600CC"/>
                </a:solidFill>
                <a:hlinkClick r:id="rId2" action="ppaction://hlinkfile"/>
              </a:rPr>
              <a:t>YYClassComp</a:t>
            </a:r>
            <a:r>
              <a:rPr lang="en-US" sz="2000" b="1" i="1" dirty="0" smtClean="0">
                <a:solidFill>
                  <a:srgbClr val="6600CC"/>
                </a:solidFill>
                <a:hlinkClick r:id="rId2" action="ppaction://hlinkfile"/>
              </a:rPr>
              <a:t>\YYClassComp.exe</a:t>
            </a:r>
            <a:endParaRPr lang="en-US" sz="2000" b="1" i="1" dirty="0" smtClean="0">
              <a:solidFill>
                <a:srgbClr val="6600CC"/>
              </a:solidFill>
            </a:endParaRPr>
          </a:p>
          <a:p>
            <a:endParaRPr lang="en-US" sz="2000" b="1" i="1" dirty="0" smtClean="0">
              <a:solidFill>
                <a:srgbClr val="6600CC"/>
              </a:solidFill>
            </a:endParaRPr>
          </a:p>
          <a:p>
            <a:r>
              <a:rPr lang="en-US" sz="2000" b="1" i="1" dirty="0" err="1" smtClean="0">
                <a:solidFill>
                  <a:srgbClr val="6600CC"/>
                </a:solidFill>
                <a:hlinkClick r:id="rId3" action="ppaction://hlinkfile"/>
              </a:rPr>
              <a:t>YYTourComp</a:t>
            </a:r>
            <a:r>
              <a:rPr lang="en-US" sz="2000" b="1" i="1" dirty="0" smtClean="0">
                <a:solidFill>
                  <a:srgbClr val="6600CC"/>
                </a:solidFill>
                <a:hlinkClick r:id="rId3" action="ppaction://hlinkfile"/>
              </a:rPr>
              <a:t>\YYTourComp.exe</a:t>
            </a:r>
            <a:endParaRPr lang="en-US" sz="2000" b="1" i="1" dirty="0" smtClean="0">
              <a:solidFill>
                <a:srgbClr val="6600CC"/>
              </a:solidFill>
            </a:endParaRPr>
          </a:p>
          <a:p>
            <a:endParaRPr lang="en-US" sz="2000" b="1" i="1" dirty="0">
              <a:solidFill>
                <a:srgbClr val="6600CC"/>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4" cstate="print"/>
          <a:srcRect/>
          <a:stretch>
            <a:fillRect/>
          </a:stretch>
        </p:blipFill>
        <p:spPr bwMode="auto">
          <a:xfrm>
            <a:off x="7620000" y="152400"/>
            <a:ext cx="1219200" cy="61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pic>
        <p:nvPicPr>
          <p:cNvPr id="3" name="Picture 2" descr="http://www.popularmechanics.com/cm/popularmechanics/images/k5/tb_lg_9802HIHWA2-de.gif"/>
          <p:cNvPicPr/>
          <p:nvPr/>
        </p:nvPicPr>
        <p:blipFill>
          <a:blip r:embed="rId2"/>
          <a:srcRect/>
          <a:stretch>
            <a:fillRect/>
          </a:stretch>
        </p:blipFill>
        <p:spPr bwMode="auto">
          <a:xfrm>
            <a:off x="2830039" y="49644"/>
            <a:ext cx="5395913" cy="6605154"/>
          </a:xfrm>
          <a:prstGeom prst="rect">
            <a:avLst/>
          </a:prstGeom>
          <a:noFill/>
          <a:ln w="9525">
            <a:noFill/>
            <a:miter lim="800000"/>
            <a:headEnd/>
            <a:tailEnd/>
          </a:ln>
        </p:spPr>
      </p:pic>
      <p:sp>
        <p:nvSpPr>
          <p:cNvPr id="4" name="TextBox 3"/>
          <p:cNvSpPr txBox="1"/>
          <p:nvPr/>
        </p:nvSpPr>
        <p:spPr>
          <a:xfrm>
            <a:off x="457200" y="2819400"/>
            <a:ext cx="2590800" cy="369332"/>
          </a:xfrm>
          <a:prstGeom prst="rect">
            <a:avLst/>
          </a:prstGeom>
          <a:noFill/>
        </p:spPr>
        <p:txBody>
          <a:bodyPr wrap="square" rtlCol="0">
            <a:spAutoFit/>
          </a:bodyPr>
          <a:lstStyle/>
          <a:p>
            <a:r>
              <a:rPr lang="en-US" dirty="0" smtClean="0"/>
              <a:t>AIR COMPRESSOR</a:t>
            </a:r>
            <a:endParaRPr lang="en-US" dirty="0"/>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
        <p:nvSpPr>
          <p:cNvPr id="3" name="TextBox 2"/>
          <p:cNvSpPr txBox="1"/>
          <p:nvPr/>
        </p:nvSpPr>
        <p:spPr>
          <a:xfrm>
            <a:off x="110835" y="83130"/>
            <a:ext cx="8991600" cy="523220"/>
          </a:xfrm>
          <a:prstGeom prst="rect">
            <a:avLst/>
          </a:prstGeom>
          <a:noFill/>
        </p:spPr>
        <p:txBody>
          <a:bodyPr wrap="square" rtlCol="0">
            <a:spAutoFit/>
          </a:bodyPr>
          <a:lstStyle/>
          <a:p>
            <a:r>
              <a:rPr lang="en-US" sz="2800" b="1" dirty="0" smtClean="0">
                <a:solidFill>
                  <a:srgbClr val="0000FF"/>
                </a:solidFill>
              </a:rPr>
              <a:t>AIR RECEIVER OR AIR TANK :</a:t>
            </a:r>
            <a:endParaRPr lang="en-US" sz="2800" b="1" dirty="0">
              <a:solidFill>
                <a:srgbClr val="0000FF"/>
              </a:solidFill>
            </a:endParaRPr>
          </a:p>
        </p:txBody>
      </p:sp>
      <p:sp>
        <p:nvSpPr>
          <p:cNvPr id="4" name="TextBox 3"/>
          <p:cNvSpPr txBox="1"/>
          <p:nvPr/>
        </p:nvSpPr>
        <p:spPr>
          <a:xfrm>
            <a:off x="228600" y="609600"/>
            <a:ext cx="8686800" cy="5509200"/>
          </a:xfrm>
          <a:prstGeom prst="rect">
            <a:avLst/>
          </a:prstGeom>
          <a:noFill/>
        </p:spPr>
        <p:txBody>
          <a:bodyPr wrap="square" rtlCol="0">
            <a:spAutoFit/>
          </a:bodyPr>
          <a:lstStyle/>
          <a:p>
            <a:r>
              <a:rPr lang="en-US" sz="3200" b="1" dirty="0" smtClean="0"/>
              <a:t>An </a:t>
            </a:r>
            <a:r>
              <a:rPr lang="en-US" sz="3200" b="1" dirty="0" smtClean="0">
                <a:solidFill>
                  <a:srgbClr val="7B07A9"/>
                </a:solidFill>
              </a:rPr>
              <a:t>air receiver </a:t>
            </a:r>
            <a:r>
              <a:rPr lang="en-US" sz="3200" b="1" dirty="0" smtClean="0"/>
              <a:t>is essential to every compressed air system to act as a buffer and a storage medium between the compressor and the consumption system. There are in principal two different air receivers in a compressed air system:</a:t>
            </a:r>
          </a:p>
          <a:p>
            <a:pPr lvl="0"/>
            <a:r>
              <a:rPr lang="en-US" sz="3200" b="1" dirty="0" smtClean="0"/>
              <a:t>PRIMARY receiver - located near the compressor, after the after-cooler but before filtration and drying equipment</a:t>
            </a:r>
          </a:p>
          <a:p>
            <a:pPr lvl="0"/>
            <a:r>
              <a:rPr lang="en-US" sz="3200" b="1" dirty="0" smtClean="0"/>
              <a:t>SECONDARY receivers - located close to points of larger intermittent air consumptions</a:t>
            </a:r>
          </a:p>
          <a:p>
            <a:endParaRPr lang="en-US" sz="3200" b="1" dirty="0"/>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2" cstate="print"/>
          <a:srcRect/>
          <a:stretch>
            <a:fillRect/>
          </a:stretch>
        </p:blipFill>
        <p:spPr bwMode="auto">
          <a:xfrm>
            <a:off x="7696200" y="76201"/>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
        <p:nvSpPr>
          <p:cNvPr id="3" name="TextBox 2"/>
          <p:cNvSpPr txBox="1"/>
          <p:nvPr/>
        </p:nvSpPr>
        <p:spPr>
          <a:xfrm>
            <a:off x="1219200" y="304800"/>
            <a:ext cx="2784765" cy="523220"/>
          </a:xfrm>
          <a:prstGeom prst="rect">
            <a:avLst/>
          </a:prstGeom>
          <a:noFill/>
        </p:spPr>
        <p:txBody>
          <a:bodyPr wrap="square" rtlCol="0">
            <a:spAutoFit/>
          </a:bodyPr>
          <a:lstStyle/>
          <a:p>
            <a:r>
              <a:rPr lang="en-US" sz="2800" b="1" dirty="0" smtClean="0">
                <a:solidFill>
                  <a:srgbClr val="7B07A9"/>
                </a:solidFill>
              </a:rPr>
              <a:t>AIR RECEIVER</a:t>
            </a:r>
            <a:endParaRPr lang="en-US" sz="2800" b="1" dirty="0">
              <a:solidFill>
                <a:srgbClr val="7B07A9"/>
              </a:solidFill>
            </a:endParaRPr>
          </a:p>
        </p:txBody>
      </p:sp>
      <p:sp>
        <p:nvSpPr>
          <p:cNvPr id="5" name="Freeform 4"/>
          <p:cNvSpPr/>
          <p:nvPr/>
        </p:nvSpPr>
        <p:spPr>
          <a:xfrm>
            <a:off x="2341417" y="2507672"/>
            <a:ext cx="4059382" cy="0"/>
          </a:xfrm>
          <a:custGeom>
            <a:avLst/>
            <a:gdLst>
              <a:gd name="connsiteX0" fmla="*/ 0 w 4059382"/>
              <a:gd name="connsiteY0" fmla="*/ 0 h 0"/>
              <a:gd name="connsiteX1" fmla="*/ 4059382 w 4059382"/>
              <a:gd name="connsiteY1" fmla="*/ 0 h 0"/>
            </a:gdLst>
            <a:ahLst/>
            <a:cxnLst>
              <a:cxn ang="0">
                <a:pos x="connsiteX0" y="connsiteY0"/>
              </a:cxn>
              <a:cxn ang="0">
                <a:pos x="connsiteX1" y="connsiteY1"/>
              </a:cxn>
            </a:cxnLst>
            <a:rect l="l" t="t" r="r" b="b"/>
            <a:pathLst>
              <a:path w="4059382">
                <a:moveTo>
                  <a:pt x="0" y="0"/>
                </a:moveTo>
                <a:lnTo>
                  <a:pt x="4059382"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396832" y="3900055"/>
            <a:ext cx="4059382" cy="0"/>
          </a:xfrm>
          <a:custGeom>
            <a:avLst/>
            <a:gdLst>
              <a:gd name="connsiteX0" fmla="*/ 0 w 4059382"/>
              <a:gd name="connsiteY0" fmla="*/ 0 h 0"/>
              <a:gd name="connsiteX1" fmla="*/ 4059382 w 4059382"/>
              <a:gd name="connsiteY1" fmla="*/ 0 h 0"/>
            </a:gdLst>
            <a:ahLst/>
            <a:cxnLst>
              <a:cxn ang="0">
                <a:pos x="connsiteX0" y="connsiteY0"/>
              </a:cxn>
              <a:cxn ang="0">
                <a:pos x="connsiteX1" y="connsiteY1"/>
              </a:cxn>
            </a:cxnLst>
            <a:rect l="l" t="t" r="r" b="b"/>
            <a:pathLst>
              <a:path w="4059382">
                <a:moveTo>
                  <a:pt x="0" y="0"/>
                </a:moveTo>
                <a:lnTo>
                  <a:pt x="4059382"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Moon 14"/>
          <p:cNvSpPr/>
          <p:nvPr/>
        </p:nvSpPr>
        <p:spPr>
          <a:xfrm>
            <a:off x="2112810" y="2514600"/>
            <a:ext cx="304800" cy="1371600"/>
          </a:xfrm>
          <a:prstGeom prst="mo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10800000">
            <a:off x="6400800" y="2514600"/>
            <a:ext cx="380999" cy="1371600"/>
          </a:xfrm>
          <a:prstGeom prst="mo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43400" y="279169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225636" y="2757055"/>
            <a:ext cx="845128" cy="609600"/>
          </a:xfrm>
          <a:custGeom>
            <a:avLst/>
            <a:gdLst>
              <a:gd name="connsiteX0" fmla="*/ 845128 w 845128"/>
              <a:gd name="connsiteY0" fmla="*/ 0 h 609600"/>
              <a:gd name="connsiteX1" fmla="*/ 0 w 845128"/>
              <a:gd name="connsiteY1" fmla="*/ 609600 h 609600"/>
            </a:gdLst>
            <a:ahLst/>
            <a:cxnLst>
              <a:cxn ang="0">
                <a:pos x="connsiteX0" y="connsiteY0"/>
              </a:cxn>
              <a:cxn ang="0">
                <a:pos x="connsiteX1" y="connsiteY1"/>
              </a:cxn>
            </a:cxnLst>
            <a:rect l="l" t="t" r="r" b="b"/>
            <a:pathLst>
              <a:path w="845128" h="609600">
                <a:moveTo>
                  <a:pt x="845128" y="0"/>
                </a:moveTo>
                <a:lnTo>
                  <a:pt x="0" y="60960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294906" y="2770905"/>
            <a:ext cx="845128" cy="609600"/>
          </a:xfrm>
          <a:custGeom>
            <a:avLst/>
            <a:gdLst>
              <a:gd name="connsiteX0" fmla="*/ 845128 w 845128"/>
              <a:gd name="connsiteY0" fmla="*/ 0 h 609600"/>
              <a:gd name="connsiteX1" fmla="*/ 0 w 845128"/>
              <a:gd name="connsiteY1" fmla="*/ 609600 h 609600"/>
            </a:gdLst>
            <a:ahLst/>
            <a:cxnLst>
              <a:cxn ang="0">
                <a:pos x="connsiteX0" y="connsiteY0"/>
              </a:cxn>
              <a:cxn ang="0">
                <a:pos x="connsiteX1" y="connsiteY1"/>
              </a:cxn>
            </a:cxnLst>
            <a:rect l="l" t="t" r="r" b="b"/>
            <a:pathLst>
              <a:path w="845128" h="609600">
                <a:moveTo>
                  <a:pt x="845128" y="0"/>
                </a:moveTo>
                <a:lnTo>
                  <a:pt x="0" y="60960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4648200" y="3048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13716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7528732">
            <a:off x="2840614" y="1498003"/>
            <a:ext cx="228615" cy="204395"/>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854036" y="1814945"/>
            <a:ext cx="13855" cy="706582"/>
          </a:xfrm>
          <a:custGeom>
            <a:avLst/>
            <a:gdLst>
              <a:gd name="connsiteX0" fmla="*/ 0 w 13855"/>
              <a:gd name="connsiteY0" fmla="*/ 0 h 706582"/>
              <a:gd name="connsiteX1" fmla="*/ 13855 w 13855"/>
              <a:gd name="connsiteY1" fmla="*/ 706582 h 706582"/>
            </a:gdLst>
            <a:ahLst/>
            <a:cxnLst>
              <a:cxn ang="0">
                <a:pos x="connsiteX0" y="connsiteY0"/>
              </a:cxn>
              <a:cxn ang="0">
                <a:pos x="connsiteX1" y="connsiteY1"/>
              </a:cxn>
            </a:cxnLst>
            <a:rect l="l" t="t" r="r" b="b"/>
            <a:pathLst>
              <a:path w="13855" h="706582">
                <a:moveTo>
                  <a:pt x="0" y="0"/>
                </a:moveTo>
                <a:lnTo>
                  <a:pt x="13855" y="70658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964871" y="1801085"/>
            <a:ext cx="13855" cy="706582"/>
          </a:xfrm>
          <a:custGeom>
            <a:avLst/>
            <a:gdLst>
              <a:gd name="connsiteX0" fmla="*/ 0 w 13855"/>
              <a:gd name="connsiteY0" fmla="*/ 0 h 706582"/>
              <a:gd name="connsiteX1" fmla="*/ 13855 w 13855"/>
              <a:gd name="connsiteY1" fmla="*/ 706582 h 706582"/>
            </a:gdLst>
            <a:ahLst/>
            <a:cxnLst>
              <a:cxn ang="0">
                <a:pos x="connsiteX0" y="connsiteY0"/>
              </a:cxn>
              <a:cxn ang="0">
                <a:pos x="connsiteX1" y="connsiteY1"/>
              </a:cxn>
            </a:cxnLst>
            <a:rect l="l" t="t" r="r" b="b"/>
            <a:pathLst>
              <a:path w="13855" h="706582">
                <a:moveTo>
                  <a:pt x="0" y="0"/>
                </a:moveTo>
                <a:lnTo>
                  <a:pt x="13855" y="70658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427018" y="1828800"/>
            <a:ext cx="720437" cy="1205345"/>
          </a:xfrm>
          <a:custGeom>
            <a:avLst/>
            <a:gdLst>
              <a:gd name="connsiteX0" fmla="*/ 110837 w 720437"/>
              <a:gd name="connsiteY0" fmla="*/ 0 h 1205345"/>
              <a:gd name="connsiteX1" fmla="*/ 124691 w 720437"/>
              <a:gd name="connsiteY1" fmla="*/ 997527 h 1205345"/>
              <a:gd name="connsiteX2" fmla="*/ 166255 w 720437"/>
              <a:gd name="connsiteY2" fmla="*/ 1066800 h 1205345"/>
              <a:gd name="connsiteX3" fmla="*/ 720437 w 720437"/>
              <a:gd name="connsiteY3" fmla="*/ 1052945 h 1205345"/>
              <a:gd name="connsiteX4" fmla="*/ 692727 w 720437"/>
              <a:gd name="connsiteY4" fmla="*/ 1205345 h 1205345"/>
              <a:gd name="connsiteX5" fmla="*/ 138546 w 720437"/>
              <a:gd name="connsiteY5" fmla="*/ 1205345 h 1205345"/>
              <a:gd name="connsiteX6" fmla="*/ 0 w 720437"/>
              <a:gd name="connsiteY6" fmla="*/ 1066800 h 1205345"/>
              <a:gd name="connsiteX7" fmla="*/ 0 w 720437"/>
              <a:gd name="connsiteY7" fmla="*/ 13855 h 120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437" h="1205345">
                <a:moveTo>
                  <a:pt x="110837" y="0"/>
                </a:moveTo>
                <a:lnTo>
                  <a:pt x="124691" y="997527"/>
                </a:lnTo>
                <a:lnTo>
                  <a:pt x="166255" y="1066800"/>
                </a:lnTo>
                <a:lnTo>
                  <a:pt x="720437" y="1052945"/>
                </a:lnTo>
                <a:lnTo>
                  <a:pt x="692727" y="1205345"/>
                </a:lnTo>
                <a:lnTo>
                  <a:pt x="138546" y="1205345"/>
                </a:lnTo>
                <a:lnTo>
                  <a:pt x="0" y="1066800"/>
                </a:lnTo>
                <a:lnTo>
                  <a:pt x="0" y="1385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295400" y="2057400"/>
            <a:ext cx="381000"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95400" y="2133600"/>
            <a:ext cx="381000"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410200" y="2119745"/>
            <a:ext cx="5334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611090" y="1905000"/>
            <a:ext cx="1524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636327" y="2660073"/>
            <a:ext cx="1025237" cy="138545"/>
          </a:xfrm>
          <a:custGeom>
            <a:avLst/>
            <a:gdLst>
              <a:gd name="connsiteX0" fmla="*/ 0 w 1025237"/>
              <a:gd name="connsiteY0" fmla="*/ 0 h 138545"/>
              <a:gd name="connsiteX1" fmla="*/ 1025237 w 1025237"/>
              <a:gd name="connsiteY1" fmla="*/ 0 h 138545"/>
              <a:gd name="connsiteX2" fmla="*/ 1025237 w 1025237"/>
              <a:gd name="connsiteY2" fmla="*/ 138545 h 138545"/>
              <a:gd name="connsiteX3" fmla="*/ 55418 w 1025237"/>
              <a:gd name="connsiteY3" fmla="*/ 138545 h 138545"/>
            </a:gdLst>
            <a:ahLst/>
            <a:cxnLst>
              <a:cxn ang="0">
                <a:pos x="connsiteX0" y="connsiteY0"/>
              </a:cxn>
              <a:cxn ang="0">
                <a:pos x="connsiteX1" y="connsiteY1"/>
              </a:cxn>
              <a:cxn ang="0">
                <a:pos x="connsiteX2" y="connsiteY2"/>
              </a:cxn>
              <a:cxn ang="0">
                <a:pos x="connsiteX3" y="connsiteY3"/>
              </a:cxn>
            </a:cxnLst>
            <a:rect l="l" t="t" r="r" b="b"/>
            <a:pathLst>
              <a:path w="1025237" h="138545">
                <a:moveTo>
                  <a:pt x="0" y="0"/>
                </a:moveTo>
                <a:lnTo>
                  <a:pt x="1025237" y="0"/>
                </a:lnTo>
                <a:lnTo>
                  <a:pt x="1025237" y="138545"/>
                </a:lnTo>
                <a:lnTo>
                  <a:pt x="55418" y="13854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32"/>
          <p:cNvGrpSpPr/>
          <p:nvPr/>
        </p:nvGrpSpPr>
        <p:grpSpPr>
          <a:xfrm rot="16200000">
            <a:off x="7109460" y="2644141"/>
            <a:ext cx="381000" cy="121919"/>
            <a:chOff x="1447800" y="4297681"/>
            <a:chExt cx="381000" cy="121919"/>
          </a:xfrm>
        </p:grpSpPr>
        <p:sp>
          <p:nvSpPr>
            <p:cNvPr id="31" name="Rectangle 30"/>
            <p:cNvSpPr/>
            <p:nvPr/>
          </p:nvSpPr>
          <p:spPr>
            <a:xfrm>
              <a:off x="1447800" y="4297681"/>
              <a:ext cx="381000"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447800" y="4373881"/>
              <a:ext cx="381000"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Freeform 33"/>
          <p:cNvSpPr/>
          <p:nvPr/>
        </p:nvSpPr>
        <p:spPr>
          <a:xfrm>
            <a:off x="5500255" y="3906982"/>
            <a:ext cx="138545" cy="498763"/>
          </a:xfrm>
          <a:custGeom>
            <a:avLst/>
            <a:gdLst>
              <a:gd name="connsiteX0" fmla="*/ 0 w 138545"/>
              <a:gd name="connsiteY0" fmla="*/ 0 h 498763"/>
              <a:gd name="connsiteX1" fmla="*/ 0 w 138545"/>
              <a:gd name="connsiteY1" fmla="*/ 498763 h 498763"/>
              <a:gd name="connsiteX2" fmla="*/ 138545 w 138545"/>
              <a:gd name="connsiteY2" fmla="*/ 498763 h 498763"/>
              <a:gd name="connsiteX3" fmla="*/ 138545 w 138545"/>
              <a:gd name="connsiteY3" fmla="*/ 13854 h 498763"/>
            </a:gdLst>
            <a:ahLst/>
            <a:cxnLst>
              <a:cxn ang="0">
                <a:pos x="connsiteX0" y="connsiteY0"/>
              </a:cxn>
              <a:cxn ang="0">
                <a:pos x="connsiteX1" y="connsiteY1"/>
              </a:cxn>
              <a:cxn ang="0">
                <a:pos x="connsiteX2" y="connsiteY2"/>
              </a:cxn>
              <a:cxn ang="0">
                <a:pos x="connsiteX3" y="connsiteY3"/>
              </a:cxn>
            </a:cxnLst>
            <a:rect l="l" t="t" r="r" b="b"/>
            <a:pathLst>
              <a:path w="138545" h="498763">
                <a:moveTo>
                  <a:pt x="0" y="0"/>
                </a:moveTo>
                <a:lnTo>
                  <a:pt x="0" y="498763"/>
                </a:lnTo>
                <a:lnTo>
                  <a:pt x="138545" y="498763"/>
                </a:lnTo>
                <a:lnTo>
                  <a:pt x="138545" y="1385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5334000" y="4114800"/>
            <a:ext cx="45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57800" y="3990110"/>
            <a:ext cx="76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430982" y="4391889"/>
            <a:ext cx="284018" cy="235527"/>
          </a:xfrm>
          <a:custGeom>
            <a:avLst/>
            <a:gdLst>
              <a:gd name="connsiteX0" fmla="*/ 0 w 318654"/>
              <a:gd name="connsiteY0" fmla="*/ 0 h 249382"/>
              <a:gd name="connsiteX1" fmla="*/ 318654 w 318654"/>
              <a:gd name="connsiteY1" fmla="*/ 13855 h 249382"/>
              <a:gd name="connsiteX2" fmla="*/ 235527 w 318654"/>
              <a:gd name="connsiteY2" fmla="*/ 249382 h 249382"/>
              <a:gd name="connsiteX3" fmla="*/ 69273 w 318654"/>
              <a:gd name="connsiteY3" fmla="*/ 249382 h 249382"/>
              <a:gd name="connsiteX4" fmla="*/ 0 w 318654"/>
              <a:gd name="connsiteY4" fmla="*/ 0 h 24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54" h="249382">
                <a:moveTo>
                  <a:pt x="0" y="0"/>
                </a:moveTo>
                <a:lnTo>
                  <a:pt x="318654" y="13855"/>
                </a:lnTo>
                <a:lnTo>
                  <a:pt x="235527" y="249382"/>
                </a:lnTo>
                <a:lnTo>
                  <a:pt x="69273" y="249382"/>
                </a:lnTo>
                <a:lnTo>
                  <a:pt x="0"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29745" y="3906982"/>
            <a:ext cx="1537855" cy="893618"/>
          </a:xfrm>
          <a:custGeom>
            <a:avLst/>
            <a:gdLst>
              <a:gd name="connsiteX0" fmla="*/ 0 w 1565564"/>
              <a:gd name="connsiteY0" fmla="*/ 0 h 1025236"/>
              <a:gd name="connsiteX1" fmla="*/ 1025237 w 1565564"/>
              <a:gd name="connsiteY1" fmla="*/ 0 h 1025236"/>
              <a:gd name="connsiteX2" fmla="*/ 1565564 w 1565564"/>
              <a:gd name="connsiteY2" fmla="*/ 1011382 h 1025236"/>
              <a:gd name="connsiteX3" fmla="*/ 1108364 w 1565564"/>
              <a:gd name="connsiteY3" fmla="*/ 1025236 h 1025236"/>
              <a:gd name="connsiteX4" fmla="*/ 720437 w 1565564"/>
              <a:gd name="connsiteY4" fmla="*/ 277091 h 1025236"/>
              <a:gd name="connsiteX5" fmla="*/ 41564 w 1565564"/>
              <a:gd name="connsiteY5" fmla="*/ 277091 h 1025236"/>
              <a:gd name="connsiteX6" fmla="*/ 0 w 1565564"/>
              <a:gd name="connsiteY6" fmla="*/ 0 h 102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564" h="1025236">
                <a:moveTo>
                  <a:pt x="0" y="0"/>
                </a:moveTo>
                <a:lnTo>
                  <a:pt x="1025237" y="0"/>
                </a:lnTo>
                <a:lnTo>
                  <a:pt x="1565564" y="1011382"/>
                </a:lnTo>
                <a:lnTo>
                  <a:pt x="1108364" y="1025236"/>
                </a:lnTo>
                <a:lnTo>
                  <a:pt x="720437" y="277091"/>
                </a:lnTo>
                <a:lnTo>
                  <a:pt x="41564" y="277091"/>
                </a:lnTo>
                <a:lnTo>
                  <a:pt x="0" y="0"/>
                </a:lnTo>
                <a:close/>
              </a:path>
            </a:pathLst>
          </a:custGeom>
          <a:solidFill>
            <a:schemeClr val="accent1">
              <a:alpha val="20000"/>
            </a:schemeClr>
          </a:solidFill>
          <a:ln>
            <a:solidFill>
              <a:srgbClr val="00206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343891" y="3906982"/>
            <a:ext cx="1323109" cy="969818"/>
          </a:xfrm>
          <a:custGeom>
            <a:avLst/>
            <a:gdLst>
              <a:gd name="connsiteX0" fmla="*/ 1496291 w 1496291"/>
              <a:gd name="connsiteY0" fmla="*/ 0 h 942109"/>
              <a:gd name="connsiteX1" fmla="*/ 554182 w 1496291"/>
              <a:gd name="connsiteY1" fmla="*/ 0 h 942109"/>
              <a:gd name="connsiteX2" fmla="*/ 0 w 1496291"/>
              <a:gd name="connsiteY2" fmla="*/ 928254 h 942109"/>
              <a:gd name="connsiteX3" fmla="*/ 512618 w 1496291"/>
              <a:gd name="connsiteY3" fmla="*/ 942109 h 942109"/>
              <a:gd name="connsiteX4" fmla="*/ 914400 w 1496291"/>
              <a:gd name="connsiteY4" fmla="*/ 290945 h 942109"/>
              <a:gd name="connsiteX5" fmla="*/ 1482436 w 1496291"/>
              <a:gd name="connsiteY5" fmla="*/ 277091 h 942109"/>
              <a:gd name="connsiteX6" fmla="*/ 1496291 w 1496291"/>
              <a:gd name="connsiteY6" fmla="*/ 0 h 9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291" h="942109">
                <a:moveTo>
                  <a:pt x="1496291" y="0"/>
                </a:moveTo>
                <a:lnTo>
                  <a:pt x="554182" y="0"/>
                </a:lnTo>
                <a:lnTo>
                  <a:pt x="0" y="928254"/>
                </a:lnTo>
                <a:lnTo>
                  <a:pt x="512618" y="942109"/>
                </a:lnTo>
                <a:lnTo>
                  <a:pt x="914400" y="290945"/>
                </a:lnTo>
                <a:lnTo>
                  <a:pt x="1482436" y="277091"/>
                </a:lnTo>
                <a:lnTo>
                  <a:pt x="1496291" y="0"/>
                </a:lnTo>
                <a:close/>
              </a:path>
            </a:pathLst>
          </a:cu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886691" y="4807528"/>
            <a:ext cx="7398327" cy="581891"/>
          </a:xfrm>
          <a:custGeom>
            <a:avLst/>
            <a:gdLst>
              <a:gd name="connsiteX0" fmla="*/ 0 w 7398327"/>
              <a:gd name="connsiteY0" fmla="*/ 41563 h 581891"/>
              <a:gd name="connsiteX1" fmla="*/ 4128654 w 7398327"/>
              <a:gd name="connsiteY1" fmla="*/ 41563 h 581891"/>
              <a:gd name="connsiteX2" fmla="*/ 4128654 w 7398327"/>
              <a:gd name="connsiteY2" fmla="*/ 581891 h 581891"/>
              <a:gd name="connsiteX3" fmla="*/ 5153891 w 7398327"/>
              <a:gd name="connsiteY3" fmla="*/ 581891 h 581891"/>
              <a:gd name="connsiteX4" fmla="*/ 5167745 w 7398327"/>
              <a:gd name="connsiteY4" fmla="*/ 0 h 581891"/>
              <a:gd name="connsiteX5" fmla="*/ 7398327 w 7398327"/>
              <a:gd name="connsiteY5" fmla="*/ 0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8327" h="581891">
                <a:moveTo>
                  <a:pt x="0" y="41563"/>
                </a:moveTo>
                <a:lnTo>
                  <a:pt x="4128654" y="41563"/>
                </a:lnTo>
                <a:lnTo>
                  <a:pt x="4128654" y="581891"/>
                </a:lnTo>
                <a:lnTo>
                  <a:pt x="5153891" y="581891"/>
                </a:lnTo>
                <a:lnTo>
                  <a:pt x="5167745" y="0"/>
                </a:lnTo>
                <a:lnTo>
                  <a:pt x="7398327"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955964" y="4849091"/>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108364" y="4856018"/>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260764"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413164"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565564" y="4856018"/>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717964"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870364"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022764"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75164"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327564"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479964"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847109" y="48768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999509" y="4883727"/>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151909" y="49045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3304309" y="49045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456709" y="4883727"/>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609109" y="49045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761509" y="49045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913909" y="49045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066309" y="49045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218709" y="49045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371109" y="49045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6352309" y="4800600"/>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6504709" y="4807527"/>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6657109" y="48283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6809509" y="48283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6961909" y="4807527"/>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7114309" y="48283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7266709" y="48283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7419109" y="48283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7571509" y="48283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7723909" y="48283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876309" y="4828309"/>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105400" y="5389418"/>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257800" y="5389418"/>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410200" y="5389418"/>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562600" y="5389418"/>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715000" y="5389418"/>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5867400" y="5389418"/>
            <a:ext cx="124691" cy="96982"/>
          </a:xfrm>
          <a:custGeom>
            <a:avLst/>
            <a:gdLst>
              <a:gd name="connsiteX0" fmla="*/ 0 w 124691"/>
              <a:gd name="connsiteY0" fmla="*/ 96982 h 96982"/>
              <a:gd name="connsiteX1" fmla="*/ 124691 w 124691"/>
              <a:gd name="connsiteY1" fmla="*/ 0 h 96982"/>
            </a:gdLst>
            <a:ahLst/>
            <a:cxnLst>
              <a:cxn ang="0">
                <a:pos x="connsiteX0" y="connsiteY0"/>
              </a:cxn>
              <a:cxn ang="0">
                <a:pos x="connsiteX1" y="connsiteY1"/>
              </a:cxn>
            </a:cxnLst>
            <a:rect l="l" t="t" r="r" b="b"/>
            <a:pathLst>
              <a:path w="124691" h="96982">
                <a:moveTo>
                  <a:pt x="0" y="96982"/>
                </a:moveTo>
                <a:lnTo>
                  <a:pt x="1246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p:cNvSpPr txBox="1"/>
          <p:nvPr/>
        </p:nvSpPr>
        <p:spPr>
          <a:xfrm>
            <a:off x="304800" y="1219200"/>
            <a:ext cx="1981200" cy="369332"/>
          </a:xfrm>
          <a:prstGeom prst="rect">
            <a:avLst/>
          </a:prstGeom>
          <a:noFill/>
        </p:spPr>
        <p:txBody>
          <a:bodyPr wrap="square" rtlCol="0">
            <a:spAutoFit/>
          </a:bodyPr>
          <a:lstStyle/>
          <a:p>
            <a:r>
              <a:rPr lang="en-US" dirty="0" smtClean="0"/>
              <a:t>AIR INLET PIPE</a:t>
            </a:r>
            <a:endParaRPr lang="en-US" dirty="0"/>
          </a:p>
        </p:txBody>
      </p:sp>
      <p:sp>
        <p:nvSpPr>
          <p:cNvPr id="82" name="TextBox 81"/>
          <p:cNvSpPr txBox="1"/>
          <p:nvPr/>
        </p:nvSpPr>
        <p:spPr>
          <a:xfrm>
            <a:off x="3200400" y="1066800"/>
            <a:ext cx="2209800" cy="369332"/>
          </a:xfrm>
          <a:prstGeom prst="rect">
            <a:avLst/>
          </a:prstGeom>
          <a:noFill/>
        </p:spPr>
        <p:txBody>
          <a:bodyPr wrap="square" rtlCol="0">
            <a:spAutoFit/>
          </a:bodyPr>
          <a:lstStyle/>
          <a:p>
            <a:r>
              <a:rPr lang="en-US" dirty="0" smtClean="0"/>
              <a:t>PRESSURE GAUGE</a:t>
            </a:r>
            <a:endParaRPr lang="en-US" dirty="0"/>
          </a:p>
        </p:txBody>
      </p:sp>
      <p:sp>
        <p:nvSpPr>
          <p:cNvPr id="83" name="TextBox 82"/>
          <p:cNvSpPr txBox="1"/>
          <p:nvPr/>
        </p:nvSpPr>
        <p:spPr>
          <a:xfrm>
            <a:off x="5715000" y="1295400"/>
            <a:ext cx="2209800" cy="369332"/>
          </a:xfrm>
          <a:prstGeom prst="rect">
            <a:avLst/>
          </a:prstGeom>
          <a:noFill/>
        </p:spPr>
        <p:txBody>
          <a:bodyPr wrap="square" rtlCol="0">
            <a:spAutoFit/>
          </a:bodyPr>
          <a:lstStyle/>
          <a:p>
            <a:r>
              <a:rPr lang="en-US" dirty="0" smtClean="0"/>
              <a:t>SAFETY VALVE</a:t>
            </a:r>
            <a:endParaRPr lang="en-US" dirty="0"/>
          </a:p>
        </p:txBody>
      </p:sp>
      <p:sp>
        <p:nvSpPr>
          <p:cNvPr id="84" name="TextBox 83"/>
          <p:cNvSpPr txBox="1"/>
          <p:nvPr/>
        </p:nvSpPr>
        <p:spPr>
          <a:xfrm>
            <a:off x="7391400" y="1905000"/>
            <a:ext cx="1447800" cy="369332"/>
          </a:xfrm>
          <a:prstGeom prst="rect">
            <a:avLst/>
          </a:prstGeom>
          <a:noFill/>
        </p:spPr>
        <p:txBody>
          <a:bodyPr wrap="square" rtlCol="0">
            <a:spAutoFit/>
          </a:bodyPr>
          <a:lstStyle/>
          <a:p>
            <a:r>
              <a:rPr lang="en-US" dirty="0" smtClean="0"/>
              <a:t>OUTLET PIPE</a:t>
            </a:r>
            <a:endParaRPr lang="en-US" dirty="0"/>
          </a:p>
        </p:txBody>
      </p:sp>
      <p:sp>
        <p:nvSpPr>
          <p:cNvPr id="85" name="TextBox 84"/>
          <p:cNvSpPr txBox="1"/>
          <p:nvPr/>
        </p:nvSpPr>
        <p:spPr>
          <a:xfrm>
            <a:off x="7467600" y="3276600"/>
            <a:ext cx="1447800" cy="369332"/>
          </a:xfrm>
          <a:prstGeom prst="rect">
            <a:avLst/>
          </a:prstGeom>
          <a:noFill/>
        </p:spPr>
        <p:txBody>
          <a:bodyPr wrap="square" rtlCol="0">
            <a:spAutoFit/>
          </a:bodyPr>
          <a:lstStyle/>
          <a:p>
            <a:r>
              <a:rPr lang="en-US" dirty="0" smtClean="0"/>
              <a:t>DISH END</a:t>
            </a:r>
            <a:endParaRPr lang="en-US" dirty="0"/>
          </a:p>
        </p:txBody>
      </p:sp>
      <p:sp>
        <p:nvSpPr>
          <p:cNvPr id="86" name="TextBox 85"/>
          <p:cNvSpPr txBox="1"/>
          <p:nvPr/>
        </p:nvSpPr>
        <p:spPr>
          <a:xfrm>
            <a:off x="3733800" y="4343400"/>
            <a:ext cx="1600200" cy="369332"/>
          </a:xfrm>
          <a:prstGeom prst="rect">
            <a:avLst/>
          </a:prstGeom>
          <a:noFill/>
        </p:spPr>
        <p:txBody>
          <a:bodyPr wrap="square" rtlCol="0">
            <a:spAutoFit/>
          </a:bodyPr>
          <a:lstStyle/>
          <a:p>
            <a:r>
              <a:rPr lang="en-US" dirty="0" smtClean="0"/>
              <a:t>WATER DRAIN</a:t>
            </a:r>
            <a:endParaRPr lang="en-US" dirty="0"/>
          </a:p>
        </p:txBody>
      </p:sp>
      <p:sp>
        <p:nvSpPr>
          <p:cNvPr id="87" name="TextBox 86"/>
          <p:cNvSpPr txBox="1"/>
          <p:nvPr/>
        </p:nvSpPr>
        <p:spPr>
          <a:xfrm>
            <a:off x="762000" y="5562600"/>
            <a:ext cx="3429000" cy="369332"/>
          </a:xfrm>
          <a:prstGeom prst="rect">
            <a:avLst/>
          </a:prstGeom>
          <a:noFill/>
        </p:spPr>
        <p:txBody>
          <a:bodyPr wrap="square" rtlCol="0">
            <a:spAutoFit/>
          </a:bodyPr>
          <a:lstStyle/>
          <a:p>
            <a:r>
              <a:rPr lang="en-US" dirty="0" smtClean="0"/>
              <a:t>REMOVABLE ACCESS COVER</a:t>
            </a:r>
            <a:endParaRPr lang="en-US" dirty="0"/>
          </a:p>
        </p:txBody>
      </p:sp>
      <p:cxnSp>
        <p:nvCxnSpPr>
          <p:cNvPr id="89" name="Elbow Connector 88"/>
          <p:cNvCxnSpPr/>
          <p:nvPr/>
        </p:nvCxnSpPr>
        <p:spPr>
          <a:xfrm rot="5400000" flipH="1" flipV="1">
            <a:off x="2324100" y="3619500"/>
            <a:ext cx="2362200" cy="13716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5" idx="1"/>
          </p:cNvCxnSpPr>
          <p:nvPr/>
        </p:nvCxnSpPr>
        <p:spPr>
          <a:xfrm rot="10800000">
            <a:off x="6858000" y="3276600"/>
            <a:ext cx="6096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Footer Placeholder 87"/>
          <p:cNvSpPr>
            <a:spLocks noGrp="1"/>
          </p:cNvSpPr>
          <p:nvPr>
            <p:ph type="ftr" sz="quarter" idx="11"/>
          </p:nvPr>
        </p:nvSpPr>
        <p:spPr/>
        <p:txBody>
          <a:bodyPr/>
          <a:lstStyle/>
          <a:p>
            <a:r>
              <a:rPr lang="en-US" smtClean="0"/>
              <a:t>IFP/PNEUMATIC COMPONENTS </a:t>
            </a:r>
            <a:endParaRPr lang="en-US"/>
          </a:p>
        </p:txBody>
      </p:sp>
      <p:pic>
        <p:nvPicPr>
          <p:cNvPr id="90"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
        <p:nvSpPr>
          <p:cNvPr id="3" name="TextBox 2"/>
          <p:cNvSpPr txBox="1"/>
          <p:nvPr/>
        </p:nvSpPr>
        <p:spPr>
          <a:xfrm>
            <a:off x="304800" y="228600"/>
            <a:ext cx="8458200" cy="3600986"/>
          </a:xfrm>
          <a:prstGeom prst="rect">
            <a:avLst/>
          </a:prstGeom>
          <a:noFill/>
        </p:spPr>
        <p:txBody>
          <a:bodyPr wrap="square" rtlCol="0">
            <a:spAutoFit/>
          </a:bodyPr>
          <a:lstStyle/>
          <a:p>
            <a:r>
              <a:rPr lang="en-US" sz="2400" b="1" dirty="0" smtClean="0">
                <a:solidFill>
                  <a:srgbClr val="AE1F02"/>
                </a:solidFill>
              </a:rPr>
              <a:t>MAIN FUNCTIONS OF AIR RECEIVERS ARE-</a:t>
            </a:r>
          </a:p>
          <a:p>
            <a:endParaRPr lang="en-US" sz="2400" b="1" dirty="0" smtClean="0">
              <a:solidFill>
                <a:srgbClr val="AE1F02"/>
              </a:solidFill>
            </a:endParaRPr>
          </a:p>
          <a:p>
            <a:pPr>
              <a:lnSpc>
                <a:spcPct val="150000"/>
              </a:lnSpc>
              <a:buFont typeface="Wingdings" pitchFamily="2" charset="2"/>
              <a:buChar char="q"/>
            </a:pPr>
            <a:r>
              <a:rPr lang="en-US" sz="2400" b="1" dirty="0" smtClean="0">
                <a:solidFill>
                  <a:srgbClr val="0000FF"/>
                </a:solidFill>
              </a:rPr>
              <a:t>    IT PROVIDES RESERVE STORAGE TO COMPRESSED AIR</a:t>
            </a:r>
          </a:p>
          <a:p>
            <a:pPr>
              <a:lnSpc>
                <a:spcPct val="150000"/>
              </a:lnSpc>
              <a:buFont typeface="Wingdings" pitchFamily="2" charset="2"/>
              <a:buChar char="q"/>
            </a:pPr>
            <a:r>
              <a:rPr lang="en-US" sz="2400" b="1" dirty="0" smtClean="0">
                <a:solidFill>
                  <a:srgbClr val="0000FF"/>
                </a:solidFill>
              </a:rPr>
              <a:t>    IT SMOOTHENS OUT THE PULSATION IN FLOW FROM </a:t>
            </a:r>
          </a:p>
          <a:p>
            <a:pPr>
              <a:lnSpc>
                <a:spcPct val="150000"/>
              </a:lnSpc>
            </a:pPr>
            <a:r>
              <a:rPr lang="en-US" sz="2400" b="1" dirty="0" smtClean="0">
                <a:solidFill>
                  <a:srgbClr val="0000FF"/>
                </a:solidFill>
              </a:rPr>
              <a:t>         RECIPROCATING COMPRESSOR</a:t>
            </a:r>
          </a:p>
          <a:p>
            <a:pPr>
              <a:lnSpc>
                <a:spcPct val="150000"/>
              </a:lnSpc>
              <a:buFont typeface="Wingdings" pitchFamily="2" charset="2"/>
              <a:buChar char="q"/>
            </a:pPr>
            <a:r>
              <a:rPr lang="en-US" sz="2400" b="1" dirty="0" smtClean="0">
                <a:solidFill>
                  <a:srgbClr val="0000FF"/>
                </a:solidFill>
              </a:rPr>
              <a:t>    IT HELPS TO COOL THE AIR</a:t>
            </a:r>
          </a:p>
          <a:p>
            <a:pPr>
              <a:lnSpc>
                <a:spcPct val="150000"/>
              </a:lnSpc>
              <a:buFont typeface="Wingdings" pitchFamily="2" charset="2"/>
              <a:buChar char="q"/>
            </a:pPr>
            <a:r>
              <a:rPr lang="en-US" sz="2400" b="1" dirty="0" smtClean="0">
                <a:solidFill>
                  <a:srgbClr val="0000FF"/>
                </a:solidFill>
              </a:rPr>
              <a:t>    IT HELPS TO CONDENSE THE MOISTURE IN THE AIR.</a:t>
            </a:r>
            <a:endParaRPr lang="en-US" sz="2400" b="1" dirty="0">
              <a:solidFill>
                <a:srgbClr val="0000FF"/>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a:p>
        </p:txBody>
      </p:sp>
      <p:sp>
        <p:nvSpPr>
          <p:cNvPr id="3" name="TextBox 2"/>
          <p:cNvSpPr txBox="1"/>
          <p:nvPr/>
        </p:nvSpPr>
        <p:spPr>
          <a:xfrm>
            <a:off x="381000" y="228600"/>
            <a:ext cx="8534400" cy="5632311"/>
          </a:xfrm>
          <a:prstGeom prst="rect">
            <a:avLst/>
          </a:prstGeom>
          <a:noFill/>
        </p:spPr>
        <p:txBody>
          <a:bodyPr wrap="square" rtlCol="0">
            <a:spAutoFit/>
          </a:bodyPr>
          <a:lstStyle/>
          <a:p>
            <a:r>
              <a:rPr lang="en-US" sz="2400" b="1" dirty="0" smtClean="0">
                <a:solidFill>
                  <a:srgbClr val="0000FF"/>
                </a:solidFill>
              </a:rPr>
              <a:t>MOISTURE SEPARATOR:</a:t>
            </a:r>
          </a:p>
          <a:p>
            <a:r>
              <a:rPr lang="en-US" sz="2400" b="1" dirty="0" smtClean="0">
                <a:solidFill>
                  <a:srgbClr val="7B07A9"/>
                </a:solidFill>
              </a:rPr>
              <a:t>AS PER THE HUMIDITY, CONTENTS OF MOISTURE ARE PRESENT IN AIR. ON COASTAL AREAS MORE HUMID ATMOSPHERE IS OBSERVED.</a:t>
            </a:r>
          </a:p>
          <a:p>
            <a:r>
              <a:rPr lang="en-US" sz="2400" b="1" dirty="0" smtClean="0">
                <a:solidFill>
                  <a:srgbClr val="7B07A9"/>
                </a:solidFill>
              </a:rPr>
              <a:t>COMPRESSED AIR IS PASSED OVER CHEMICAL DRYERS. THESE ARE HYGROSCOPIC CHEMICALS. (IT HAS PROPERTY TO ABSORB MOISTURE) . TABLE SALT IS HYGROSCOPIC CHEMICAL.</a:t>
            </a:r>
          </a:p>
          <a:p>
            <a:endParaRPr lang="en-US" sz="2400" b="1" dirty="0" smtClean="0">
              <a:solidFill>
                <a:srgbClr val="7B07A9"/>
              </a:solidFill>
            </a:endParaRPr>
          </a:p>
          <a:p>
            <a:r>
              <a:rPr lang="en-US" sz="2400" b="1" dirty="0" smtClean="0">
                <a:solidFill>
                  <a:srgbClr val="7B07A9"/>
                </a:solidFill>
              </a:rPr>
              <a:t>SOME CHEMICAL DRYERS (DESICCANTS) ARE SOLID, WHEN THEY ABSORB MOISTURE THEY BECOMES LIQUID. THEY ARE KNOWN AS DELIQUESCENT DRYERS. THESE ARE SALT BASED ANE UREA BASED.</a:t>
            </a:r>
          </a:p>
          <a:p>
            <a:r>
              <a:rPr lang="en-US" sz="2400" b="1" dirty="0" smtClean="0">
                <a:solidFill>
                  <a:srgbClr val="AE1F02"/>
                </a:solidFill>
              </a:rPr>
              <a:t>ANOTHER WAY TO REMOVE MOISTURE IS TO HEAT THE AIR.DUE TO HEATING THE MOISTURE EVAPORATES. BUT IT IS RARELY USED.</a:t>
            </a:r>
          </a:p>
          <a:p>
            <a:endParaRPr lang="en-US" sz="2400" b="1" dirty="0">
              <a:solidFill>
                <a:srgbClr val="7B07A9"/>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010400" y="58674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sp>
        <p:nvSpPr>
          <p:cNvPr id="3" name="TextBox 2"/>
          <p:cNvSpPr txBox="1"/>
          <p:nvPr/>
        </p:nvSpPr>
        <p:spPr>
          <a:xfrm>
            <a:off x="533400" y="228600"/>
            <a:ext cx="8382000" cy="523220"/>
          </a:xfrm>
          <a:prstGeom prst="rect">
            <a:avLst/>
          </a:prstGeom>
          <a:noFill/>
        </p:spPr>
        <p:txBody>
          <a:bodyPr wrap="square" rtlCol="0">
            <a:spAutoFit/>
          </a:bodyPr>
          <a:lstStyle/>
          <a:p>
            <a:r>
              <a:rPr lang="en-US" sz="2800" b="1" dirty="0" smtClean="0">
                <a:solidFill>
                  <a:srgbClr val="AE1F02"/>
                </a:solidFill>
              </a:rPr>
              <a:t>WATER TRAP:</a:t>
            </a:r>
            <a:endParaRPr lang="en-US" sz="2800" b="1" dirty="0">
              <a:solidFill>
                <a:srgbClr val="AE1F02"/>
              </a:solidFill>
            </a:endParaRPr>
          </a:p>
        </p:txBody>
      </p:sp>
      <p:sp>
        <p:nvSpPr>
          <p:cNvPr id="4" name="Rectangle 3"/>
          <p:cNvSpPr/>
          <p:nvPr/>
        </p:nvSpPr>
        <p:spPr>
          <a:xfrm>
            <a:off x="3352800" y="1676400"/>
            <a:ext cx="990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352800" y="1524000"/>
            <a:ext cx="997527" cy="152400"/>
          </a:xfrm>
          <a:custGeom>
            <a:avLst/>
            <a:gdLst>
              <a:gd name="connsiteX0" fmla="*/ 0 w 997527"/>
              <a:gd name="connsiteY0" fmla="*/ 182418 h 196273"/>
              <a:gd name="connsiteX1" fmla="*/ 512618 w 997527"/>
              <a:gd name="connsiteY1" fmla="*/ 2309 h 196273"/>
              <a:gd name="connsiteX2" fmla="*/ 997527 w 997527"/>
              <a:gd name="connsiteY2" fmla="*/ 196273 h 196273"/>
            </a:gdLst>
            <a:ahLst/>
            <a:cxnLst>
              <a:cxn ang="0">
                <a:pos x="connsiteX0" y="connsiteY0"/>
              </a:cxn>
              <a:cxn ang="0">
                <a:pos x="connsiteX1" y="connsiteY1"/>
              </a:cxn>
              <a:cxn ang="0">
                <a:pos x="connsiteX2" y="connsiteY2"/>
              </a:cxn>
            </a:cxnLst>
            <a:rect l="l" t="t" r="r" b="b"/>
            <a:pathLst>
              <a:path w="997527" h="196273">
                <a:moveTo>
                  <a:pt x="0" y="182418"/>
                </a:moveTo>
                <a:cubicBezTo>
                  <a:pt x="173182" y="91209"/>
                  <a:pt x="346364" y="0"/>
                  <a:pt x="512618" y="2309"/>
                </a:cubicBezTo>
                <a:cubicBezTo>
                  <a:pt x="678872" y="4618"/>
                  <a:pt x="838199" y="100445"/>
                  <a:pt x="997527" y="196273"/>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338945" y="4253345"/>
            <a:ext cx="1025237" cy="90055"/>
          </a:xfrm>
          <a:custGeom>
            <a:avLst/>
            <a:gdLst>
              <a:gd name="connsiteX0" fmla="*/ 0 w 1025237"/>
              <a:gd name="connsiteY0" fmla="*/ 0 h 295564"/>
              <a:gd name="connsiteX1" fmla="*/ 526473 w 1025237"/>
              <a:gd name="connsiteY1" fmla="*/ 290946 h 295564"/>
              <a:gd name="connsiteX2" fmla="*/ 1025237 w 1025237"/>
              <a:gd name="connsiteY2" fmla="*/ 27710 h 295564"/>
            </a:gdLst>
            <a:ahLst/>
            <a:cxnLst>
              <a:cxn ang="0">
                <a:pos x="connsiteX0" y="connsiteY0"/>
              </a:cxn>
              <a:cxn ang="0">
                <a:pos x="connsiteX1" y="connsiteY1"/>
              </a:cxn>
              <a:cxn ang="0">
                <a:pos x="connsiteX2" y="connsiteY2"/>
              </a:cxn>
            </a:cxnLst>
            <a:rect l="l" t="t" r="r" b="b"/>
            <a:pathLst>
              <a:path w="1025237" h="295564">
                <a:moveTo>
                  <a:pt x="0" y="0"/>
                </a:moveTo>
                <a:cubicBezTo>
                  <a:pt x="177800" y="143164"/>
                  <a:pt x="355600" y="286328"/>
                  <a:pt x="526473" y="290946"/>
                </a:cubicBezTo>
                <a:cubicBezTo>
                  <a:pt x="697346" y="295564"/>
                  <a:pt x="1006764" y="36946"/>
                  <a:pt x="1025237" y="27710"/>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3733800" y="43434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0" y="4419600"/>
            <a:ext cx="1524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llate 8"/>
          <p:cNvSpPr/>
          <p:nvPr/>
        </p:nvSpPr>
        <p:spPr>
          <a:xfrm>
            <a:off x="3810000" y="4724400"/>
            <a:ext cx="152400" cy="304800"/>
          </a:xfrm>
          <a:prstGeom prst="flowChartCollat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657600" y="5410200"/>
            <a:ext cx="457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0" y="5791200"/>
            <a:ext cx="152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3800" y="6019800"/>
            <a:ext cx="381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14800" y="5867400"/>
            <a:ext cx="1524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15835" y="1905000"/>
            <a:ext cx="1371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46565" y="1905000"/>
            <a:ext cx="76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26873" y="692727"/>
            <a:ext cx="2272145" cy="845128"/>
          </a:xfrm>
          <a:custGeom>
            <a:avLst/>
            <a:gdLst>
              <a:gd name="connsiteX0" fmla="*/ 0 w 2272145"/>
              <a:gd name="connsiteY0" fmla="*/ 845128 h 845128"/>
              <a:gd name="connsiteX1" fmla="*/ 249382 w 2272145"/>
              <a:gd name="connsiteY1" fmla="*/ 845128 h 845128"/>
              <a:gd name="connsiteX2" fmla="*/ 249382 w 2272145"/>
              <a:gd name="connsiteY2" fmla="*/ 443346 h 845128"/>
              <a:gd name="connsiteX3" fmla="*/ 304800 w 2272145"/>
              <a:gd name="connsiteY3" fmla="*/ 332509 h 845128"/>
              <a:gd name="connsiteX4" fmla="*/ 429491 w 2272145"/>
              <a:gd name="connsiteY4" fmla="*/ 235528 h 845128"/>
              <a:gd name="connsiteX5" fmla="*/ 2272145 w 2272145"/>
              <a:gd name="connsiteY5" fmla="*/ 235528 h 845128"/>
              <a:gd name="connsiteX6" fmla="*/ 2272145 w 2272145"/>
              <a:gd name="connsiteY6" fmla="*/ 0 h 845128"/>
              <a:gd name="connsiteX7" fmla="*/ 401782 w 2272145"/>
              <a:gd name="connsiteY7" fmla="*/ 13855 h 845128"/>
              <a:gd name="connsiteX8" fmla="*/ 180109 w 2272145"/>
              <a:gd name="connsiteY8" fmla="*/ 138546 h 845128"/>
              <a:gd name="connsiteX9" fmla="*/ 55418 w 2272145"/>
              <a:gd name="connsiteY9" fmla="*/ 360218 h 845128"/>
              <a:gd name="connsiteX10" fmla="*/ 41563 w 2272145"/>
              <a:gd name="connsiteY10" fmla="*/ 429491 h 845128"/>
              <a:gd name="connsiteX11" fmla="*/ 0 w 2272145"/>
              <a:gd name="connsiteY11" fmla="*/ 845128 h 84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2145" h="845128">
                <a:moveTo>
                  <a:pt x="0" y="845128"/>
                </a:moveTo>
                <a:lnTo>
                  <a:pt x="249382" y="845128"/>
                </a:lnTo>
                <a:lnTo>
                  <a:pt x="249382" y="443346"/>
                </a:lnTo>
                <a:lnTo>
                  <a:pt x="304800" y="332509"/>
                </a:lnTo>
                <a:lnTo>
                  <a:pt x="429491" y="235528"/>
                </a:lnTo>
                <a:lnTo>
                  <a:pt x="2272145" y="235528"/>
                </a:lnTo>
                <a:lnTo>
                  <a:pt x="2272145" y="0"/>
                </a:lnTo>
                <a:lnTo>
                  <a:pt x="401782" y="13855"/>
                </a:lnTo>
                <a:lnTo>
                  <a:pt x="180109" y="138546"/>
                </a:lnTo>
                <a:lnTo>
                  <a:pt x="55418" y="360218"/>
                </a:lnTo>
                <a:lnTo>
                  <a:pt x="41563" y="429491"/>
                </a:lnTo>
                <a:lnTo>
                  <a:pt x="0" y="845128"/>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971310" y="651165"/>
            <a:ext cx="76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22965" y="1115290"/>
            <a:ext cx="4572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36815" y="1184560"/>
            <a:ext cx="4572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2286000" y="2057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491345" y="1773382"/>
            <a:ext cx="263237" cy="290945"/>
          </a:xfrm>
          <a:custGeom>
            <a:avLst/>
            <a:gdLst>
              <a:gd name="connsiteX0" fmla="*/ 0 w 263237"/>
              <a:gd name="connsiteY0" fmla="*/ 290945 h 290945"/>
              <a:gd name="connsiteX1" fmla="*/ 124691 w 263237"/>
              <a:gd name="connsiteY1" fmla="*/ 290945 h 290945"/>
              <a:gd name="connsiteX2" fmla="*/ 207819 w 263237"/>
              <a:gd name="connsiteY2" fmla="*/ 180109 h 290945"/>
              <a:gd name="connsiteX3" fmla="*/ 193964 w 263237"/>
              <a:gd name="connsiteY3" fmla="*/ 0 h 290945"/>
              <a:gd name="connsiteX4" fmla="*/ 138546 w 263237"/>
              <a:gd name="connsiteY4" fmla="*/ 152400 h 290945"/>
              <a:gd name="connsiteX5" fmla="*/ 263237 w 263237"/>
              <a:gd name="connsiteY5" fmla="*/ 138545 h 290945"/>
              <a:gd name="connsiteX6" fmla="*/ 193964 w 263237"/>
              <a:gd name="connsiteY6" fmla="*/ 41563 h 290945"/>
              <a:gd name="connsiteX7" fmla="*/ 180110 w 263237"/>
              <a:gd name="connsiteY7" fmla="*/ 41563 h 29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237" h="290945">
                <a:moveTo>
                  <a:pt x="0" y="290945"/>
                </a:moveTo>
                <a:lnTo>
                  <a:pt x="124691" y="290945"/>
                </a:lnTo>
                <a:lnTo>
                  <a:pt x="207819" y="180109"/>
                </a:lnTo>
                <a:lnTo>
                  <a:pt x="193964" y="0"/>
                </a:lnTo>
                <a:lnTo>
                  <a:pt x="138546" y="152400"/>
                </a:lnTo>
                <a:lnTo>
                  <a:pt x="263237" y="138545"/>
                </a:lnTo>
                <a:lnTo>
                  <a:pt x="193964" y="41563"/>
                </a:lnTo>
                <a:lnTo>
                  <a:pt x="180110" y="4156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685309" y="1828800"/>
            <a:ext cx="304800" cy="318655"/>
          </a:xfrm>
          <a:custGeom>
            <a:avLst/>
            <a:gdLst>
              <a:gd name="connsiteX0" fmla="*/ 0 w 304800"/>
              <a:gd name="connsiteY0" fmla="*/ 318655 h 318655"/>
              <a:gd name="connsiteX1" fmla="*/ 249382 w 304800"/>
              <a:gd name="connsiteY1" fmla="*/ 304800 h 318655"/>
              <a:gd name="connsiteX2" fmla="*/ 249382 w 304800"/>
              <a:gd name="connsiteY2" fmla="*/ 0 h 318655"/>
              <a:gd name="connsiteX3" fmla="*/ 180109 w 304800"/>
              <a:gd name="connsiteY3" fmla="*/ 138545 h 318655"/>
              <a:gd name="connsiteX4" fmla="*/ 304800 w 304800"/>
              <a:gd name="connsiteY4" fmla="*/ 138545 h 318655"/>
              <a:gd name="connsiteX5" fmla="*/ 263236 w 304800"/>
              <a:gd name="connsiteY5" fmla="*/ 27709 h 31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318655">
                <a:moveTo>
                  <a:pt x="0" y="318655"/>
                </a:moveTo>
                <a:lnTo>
                  <a:pt x="249382" y="304800"/>
                </a:lnTo>
                <a:lnTo>
                  <a:pt x="249382" y="0"/>
                </a:lnTo>
                <a:lnTo>
                  <a:pt x="180109" y="138545"/>
                </a:lnTo>
                <a:lnTo>
                  <a:pt x="304800" y="138545"/>
                </a:lnTo>
                <a:lnTo>
                  <a:pt x="263236"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477491" y="2161309"/>
            <a:ext cx="263236" cy="346364"/>
          </a:xfrm>
          <a:custGeom>
            <a:avLst/>
            <a:gdLst>
              <a:gd name="connsiteX0" fmla="*/ 0 w 263236"/>
              <a:gd name="connsiteY0" fmla="*/ 0 h 346364"/>
              <a:gd name="connsiteX1" fmla="*/ 124691 w 263236"/>
              <a:gd name="connsiteY1" fmla="*/ 0 h 346364"/>
              <a:gd name="connsiteX2" fmla="*/ 193964 w 263236"/>
              <a:gd name="connsiteY2" fmla="*/ 96982 h 346364"/>
              <a:gd name="connsiteX3" fmla="*/ 207818 w 263236"/>
              <a:gd name="connsiteY3" fmla="*/ 346364 h 346364"/>
              <a:gd name="connsiteX4" fmla="*/ 138545 w 263236"/>
              <a:gd name="connsiteY4" fmla="*/ 221673 h 346364"/>
              <a:gd name="connsiteX5" fmla="*/ 263236 w 263236"/>
              <a:gd name="connsiteY5" fmla="*/ 221673 h 346364"/>
              <a:gd name="connsiteX6" fmla="*/ 207818 w 263236"/>
              <a:gd name="connsiteY6" fmla="*/ 346364 h 34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236" h="346364">
                <a:moveTo>
                  <a:pt x="0" y="0"/>
                </a:moveTo>
                <a:lnTo>
                  <a:pt x="124691" y="0"/>
                </a:lnTo>
                <a:lnTo>
                  <a:pt x="193964" y="96982"/>
                </a:lnTo>
                <a:lnTo>
                  <a:pt x="207818" y="346364"/>
                </a:lnTo>
                <a:lnTo>
                  <a:pt x="138545" y="221673"/>
                </a:lnTo>
                <a:lnTo>
                  <a:pt x="263236" y="221673"/>
                </a:lnTo>
                <a:lnTo>
                  <a:pt x="207818" y="3463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3581400" y="2667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657600" y="2895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10000" y="2819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57600" y="3124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86200" y="3886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7338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85800" y="1295400"/>
            <a:ext cx="2133600" cy="381000"/>
          </a:xfrm>
          <a:prstGeom prst="rect">
            <a:avLst/>
          </a:prstGeom>
          <a:noFill/>
        </p:spPr>
        <p:txBody>
          <a:bodyPr wrap="square" rtlCol="0">
            <a:spAutoFit/>
          </a:bodyPr>
          <a:lstStyle/>
          <a:p>
            <a:r>
              <a:rPr lang="en-US" dirty="0" smtClean="0"/>
              <a:t>COMPRESSED AIR IN </a:t>
            </a:r>
            <a:endParaRPr lang="en-US" dirty="0"/>
          </a:p>
        </p:txBody>
      </p:sp>
      <p:sp>
        <p:nvSpPr>
          <p:cNvPr id="34" name="TextBox 33"/>
          <p:cNvSpPr txBox="1"/>
          <p:nvPr/>
        </p:nvSpPr>
        <p:spPr>
          <a:xfrm>
            <a:off x="5486400" y="1219200"/>
            <a:ext cx="2971800" cy="381000"/>
          </a:xfrm>
          <a:prstGeom prst="rect">
            <a:avLst/>
          </a:prstGeom>
          <a:noFill/>
        </p:spPr>
        <p:txBody>
          <a:bodyPr wrap="square" rtlCol="0">
            <a:spAutoFit/>
          </a:bodyPr>
          <a:lstStyle/>
          <a:p>
            <a:r>
              <a:rPr lang="en-US" dirty="0" smtClean="0"/>
              <a:t>DRY COMPRESSED AIR OUT</a:t>
            </a:r>
            <a:endParaRPr lang="en-US" dirty="0"/>
          </a:p>
        </p:txBody>
      </p:sp>
      <p:cxnSp>
        <p:nvCxnSpPr>
          <p:cNvPr id="36" name="Straight Arrow Connector 35"/>
          <p:cNvCxnSpPr/>
          <p:nvPr/>
        </p:nvCxnSpPr>
        <p:spPr>
          <a:xfrm>
            <a:off x="6400800" y="8382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419600" y="2057400"/>
            <a:ext cx="2895600" cy="369332"/>
          </a:xfrm>
          <a:prstGeom prst="rect">
            <a:avLst/>
          </a:prstGeom>
          <a:noFill/>
        </p:spPr>
        <p:txBody>
          <a:bodyPr wrap="square" rtlCol="0">
            <a:spAutoFit/>
          </a:bodyPr>
          <a:lstStyle/>
          <a:p>
            <a:r>
              <a:rPr lang="en-US" dirty="0" smtClean="0"/>
              <a:t>WATER TRAP DRUM</a:t>
            </a:r>
            <a:endParaRPr lang="en-US" dirty="0"/>
          </a:p>
        </p:txBody>
      </p:sp>
      <p:sp>
        <p:nvSpPr>
          <p:cNvPr id="38" name="TextBox 37"/>
          <p:cNvSpPr txBox="1"/>
          <p:nvPr/>
        </p:nvSpPr>
        <p:spPr>
          <a:xfrm>
            <a:off x="4572000" y="3200400"/>
            <a:ext cx="3810000" cy="381000"/>
          </a:xfrm>
          <a:prstGeom prst="rect">
            <a:avLst/>
          </a:prstGeom>
          <a:noFill/>
        </p:spPr>
        <p:txBody>
          <a:bodyPr wrap="square" rtlCol="0">
            <a:spAutoFit/>
          </a:bodyPr>
          <a:lstStyle/>
          <a:p>
            <a:r>
              <a:rPr lang="en-US" dirty="0" smtClean="0"/>
              <a:t>DROPPING MOISTURE PARTICLES </a:t>
            </a:r>
            <a:endParaRPr lang="en-US" dirty="0"/>
          </a:p>
        </p:txBody>
      </p:sp>
      <p:cxnSp>
        <p:nvCxnSpPr>
          <p:cNvPr id="40" name="Straight Arrow Connector 39"/>
          <p:cNvCxnSpPr>
            <a:stCxn id="38" idx="1"/>
          </p:cNvCxnSpPr>
          <p:nvPr/>
        </p:nvCxnSpPr>
        <p:spPr>
          <a:xfrm rot="10800000">
            <a:off x="3810000" y="3200400"/>
            <a:ext cx="762000" cy="1905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14800" y="4724400"/>
            <a:ext cx="2971800" cy="381000"/>
          </a:xfrm>
          <a:prstGeom prst="rect">
            <a:avLst/>
          </a:prstGeom>
          <a:noFill/>
        </p:spPr>
        <p:txBody>
          <a:bodyPr wrap="square" rtlCol="0">
            <a:spAutoFit/>
          </a:bodyPr>
          <a:lstStyle/>
          <a:p>
            <a:r>
              <a:rPr lang="en-US" dirty="0" smtClean="0"/>
              <a:t>ON-OFF VALVE </a:t>
            </a:r>
            <a:endParaRPr lang="en-US" dirty="0"/>
          </a:p>
        </p:txBody>
      </p:sp>
      <p:sp>
        <p:nvSpPr>
          <p:cNvPr id="42" name="TextBox 41"/>
          <p:cNvSpPr txBox="1"/>
          <p:nvPr/>
        </p:nvSpPr>
        <p:spPr>
          <a:xfrm>
            <a:off x="4419600" y="5867400"/>
            <a:ext cx="3886200" cy="369332"/>
          </a:xfrm>
          <a:prstGeom prst="rect">
            <a:avLst/>
          </a:prstGeom>
          <a:noFill/>
        </p:spPr>
        <p:txBody>
          <a:bodyPr wrap="square" rtlCol="0">
            <a:spAutoFit/>
          </a:bodyPr>
          <a:lstStyle/>
          <a:p>
            <a:r>
              <a:rPr lang="en-US" dirty="0" smtClean="0"/>
              <a:t>COLLECTED WATER REMOVAL TAP</a:t>
            </a:r>
            <a:endParaRPr lang="en-US" dirty="0"/>
          </a:p>
        </p:txBody>
      </p:sp>
      <p:sp>
        <p:nvSpPr>
          <p:cNvPr id="39" name="Footer Placeholder 38"/>
          <p:cNvSpPr>
            <a:spLocks noGrp="1"/>
          </p:cNvSpPr>
          <p:nvPr>
            <p:ph type="ftr" sz="quarter" idx="11"/>
          </p:nvPr>
        </p:nvSpPr>
        <p:spPr/>
        <p:txBody>
          <a:bodyPr/>
          <a:lstStyle/>
          <a:p>
            <a:r>
              <a:rPr lang="en-US" smtClean="0"/>
              <a:t>IFP/PNEUMATIC COMPONENTS </a:t>
            </a:r>
            <a:endParaRPr lang="en-US"/>
          </a:p>
        </p:txBody>
      </p:sp>
      <p:pic>
        <p:nvPicPr>
          <p:cNvPr id="43"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
        <p:nvSpPr>
          <p:cNvPr id="3" name="TextBox 2"/>
          <p:cNvSpPr txBox="1"/>
          <p:nvPr/>
        </p:nvSpPr>
        <p:spPr>
          <a:xfrm>
            <a:off x="228600" y="228600"/>
            <a:ext cx="8686800" cy="3539430"/>
          </a:xfrm>
          <a:prstGeom prst="rect">
            <a:avLst/>
          </a:prstGeom>
          <a:noFill/>
        </p:spPr>
        <p:txBody>
          <a:bodyPr wrap="square" rtlCol="0">
            <a:spAutoFit/>
          </a:bodyPr>
          <a:lstStyle/>
          <a:p>
            <a:r>
              <a:rPr lang="en-US" sz="2800" b="1" dirty="0" smtClean="0">
                <a:solidFill>
                  <a:srgbClr val="AE1F02"/>
                </a:solidFill>
              </a:rPr>
              <a:t>WATER TRAP:</a:t>
            </a:r>
          </a:p>
          <a:p>
            <a:r>
              <a:rPr lang="en-US" sz="2800" b="1" dirty="0" smtClean="0">
                <a:solidFill>
                  <a:srgbClr val="6600CC"/>
                </a:solidFill>
              </a:rPr>
              <a:t>FUNCTION OF WATER TRAP IS TO SEPARATE THE MOISTURE PARTICLES FROM THE COMPRESSED AIR.</a:t>
            </a:r>
          </a:p>
          <a:p>
            <a:r>
              <a:rPr lang="en-US" sz="2800" b="1" dirty="0" smtClean="0">
                <a:solidFill>
                  <a:srgbClr val="6600CC"/>
                </a:solidFill>
              </a:rPr>
              <a:t>THE AIR ENTERS THROUGH INLET PIPE. BUT WHEN IT ENTERS INTO DRUM IT CHANGES ITS DIRECTION BY 90</a:t>
            </a:r>
            <a:r>
              <a:rPr lang="en-US" sz="2800" b="1" baseline="30000" dirty="0" smtClean="0">
                <a:solidFill>
                  <a:srgbClr val="6600CC"/>
                </a:solidFill>
              </a:rPr>
              <a:t>0 </a:t>
            </a:r>
            <a:endParaRPr lang="en-US" sz="2800" b="1" dirty="0" smtClean="0">
              <a:solidFill>
                <a:srgbClr val="6600CC"/>
              </a:solidFill>
            </a:endParaRPr>
          </a:p>
          <a:p>
            <a:r>
              <a:rPr lang="en-US" sz="2800" b="1" dirty="0" smtClean="0">
                <a:solidFill>
                  <a:srgbClr val="6600CC"/>
                </a:solidFill>
              </a:rPr>
              <a:t>DUE TO THIS ABRUPT CHANGE IN DIRECTION MOISTURE PARTICLES DROPS AT BOTTOM DUE TO INERTIA AND THE WATER IS AT BOTTOM.</a:t>
            </a: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a:p>
        </p:txBody>
      </p:sp>
      <p:pic>
        <p:nvPicPr>
          <p:cNvPr id="3" name="Picture 2" descr="air compressor assembly"/>
          <p:cNvPicPr/>
          <p:nvPr/>
        </p:nvPicPr>
        <p:blipFill>
          <a:blip r:embed="rId2"/>
          <a:srcRect/>
          <a:stretch>
            <a:fillRect/>
          </a:stretch>
        </p:blipFill>
        <p:spPr bwMode="auto">
          <a:xfrm>
            <a:off x="304800" y="1981200"/>
            <a:ext cx="8610600" cy="3505200"/>
          </a:xfrm>
          <a:prstGeom prst="rect">
            <a:avLst/>
          </a:prstGeom>
          <a:noFill/>
          <a:ln w="9525">
            <a:noFill/>
            <a:miter lim="800000"/>
            <a:headEnd/>
            <a:tailEnd/>
          </a:ln>
        </p:spPr>
      </p:pic>
      <p:sp>
        <p:nvSpPr>
          <p:cNvPr id="4" name="TextBox 3"/>
          <p:cNvSpPr txBox="1"/>
          <p:nvPr/>
        </p:nvSpPr>
        <p:spPr>
          <a:xfrm>
            <a:off x="2667000" y="304800"/>
            <a:ext cx="2784765" cy="523220"/>
          </a:xfrm>
          <a:prstGeom prst="rect">
            <a:avLst/>
          </a:prstGeom>
          <a:noFill/>
        </p:spPr>
        <p:txBody>
          <a:bodyPr wrap="square" rtlCol="0">
            <a:spAutoFit/>
          </a:bodyPr>
          <a:lstStyle/>
          <a:p>
            <a:r>
              <a:rPr lang="en-US" sz="2800" b="1" dirty="0" smtClean="0">
                <a:solidFill>
                  <a:srgbClr val="7B07A9"/>
                </a:solidFill>
              </a:rPr>
              <a:t>AIR RECEIVER</a:t>
            </a:r>
            <a:endParaRPr lang="en-US" sz="2800" b="1" dirty="0">
              <a:solidFill>
                <a:srgbClr val="7B07A9"/>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a:p>
        </p:txBody>
      </p:sp>
      <p:sp>
        <p:nvSpPr>
          <p:cNvPr id="3" name="TextBox 2"/>
          <p:cNvSpPr txBox="1"/>
          <p:nvPr/>
        </p:nvSpPr>
        <p:spPr>
          <a:xfrm>
            <a:off x="228600" y="228600"/>
            <a:ext cx="8610600" cy="5970865"/>
          </a:xfrm>
          <a:prstGeom prst="rect">
            <a:avLst/>
          </a:prstGeom>
          <a:noFill/>
        </p:spPr>
        <p:txBody>
          <a:bodyPr wrap="square" rtlCol="0">
            <a:spAutoFit/>
          </a:bodyPr>
          <a:lstStyle/>
          <a:p>
            <a:r>
              <a:rPr lang="en-US" sz="2800" b="1" dirty="0" smtClean="0">
                <a:solidFill>
                  <a:srgbClr val="7B07A9"/>
                </a:solidFill>
              </a:rPr>
              <a:t>The maximum capacity of the compressor in a well designed systems always exceed the maximum mean air consumption of the system (maximum mean air consumption is the mean air consumption over some reasonable time).</a:t>
            </a:r>
          </a:p>
          <a:p>
            <a:r>
              <a:rPr lang="en-US" sz="2800" b="1" dirty="0" smtClean="0">
                <a:solidFill>
                  <a:srgbClr val="7B07A9"/>
                </a:solidFill>
              </a:rPr>
              <a:t>Since the maximum capacity of an air compressor also always exceed the minimum air consumption in the system - the compressor must modulate its capacity during normal work, often by using primitive strategies as on/off modulating or more advanced strategies as frequency drives and inverters. Primitive modulating strategies cause more pressure variations in compressed air systems than more advanced strategies.</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6934200" y="60198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a:p>
        </p:txBody>
      </p:sp>
      <p:sp>
        <p:nvSpPr>
          <p:cNvPr id="3" name="TextBox 2"/>
          <p:cNvSpPr txBox="1"/>
          <p:nvPr/>
        </p:nvSpPr>
        <p:spPr>
          <a:xfrm>
            <a:off x="228600" y="241280"/>
            <a:ext cx="8686800" cy="6555641"/>
          </a:xfrm>
          <a:prstGeom prst="rect">
            <a:avLst/>
          </a:prstGeom>
          <a:noFill/>
        </p:spPr>
        <p:txBody>
          <a:bodyPr wrap="square" rtlCol="0">
            <a:spAutoFit/>
          </a:bodyPr>
          <a:lstStyle/>
          <a:p>
            <a:r>
              <a:rPr lang="en-US" sz="2800" b="1" dirty="0" smtClean="0">
                <a:solidFill>
                  <a:srgbClr val="7B07A9"/>
                </a:solidFill>
              </a:rPr>
              <a:t>In addition, the air consumption vary due to the process supported. In shorter periods the demand for compressed air may even exceed the maximum capacity of the compressor. In fact, it is common in well designed systems not to design the compressor for the maximum peek loads.</a:t>
            </a:r>
          </a:p>
          <a:p>
            <a:r>
              <a:rPr lang="en-US" sz="2800" b="1" dirty="0" smtClean="0">
                <a:solidFill>
                  <a:srgbClr val="FF0000"/>
                </a:solidFill>
              </a:rPr>
              <a:t>Air receivers in compressed air systems serves the important purposes of</a:t>
            </a:r>
          </a:p>
          <a:p>
            <a:pPr lvl="0"/>
            <a:r>
              <a:rPr lang="en-US" sz="2800" b="1" dirty="0" smtClean="0">
                <a:solidFill>
                  <a:srgbClr val="FF0000"/>
                </a:solidFill>
              </a:rPr>
              <a:t>equalizing the pressure variation from the start/stop and modulating sequence of the compressor</a:t>
            </a:r>
          </a:p>
          <a:p>
            <a:pPr lvl="0"/>
            <a:r>
              <a:rPr lang="en-US" sz="2800" b="1" dirty="0" smtClean="0">
                <a:solidFill>
                  <a:srgbClr val="7B07A9"/>
                </a:solidFill>
              </a:rPr>
              <a:t>storage of air volume equalizing the variation in consumption and demand from the system</a:t>
            </a:r>
          </a:p>
          <a:p>
            <a:r>
              <a:rPr lang="en-US" sz="2800" b="1" dirty="0" smtClean="0">
                <a:solidFill>
                  <a:srgbClr val="7B07A9"/>
                </a:solidFill>
              </a:rPr>
              <a:t>In addition the receiver serve the purpose of</a:t>
            </a:r>
          </a:p>
          <a:p>
            <a:pPr lvl="0"/>
            <a:r>
              <a:rPr lang="en-US" sz="2800" b="1" dirty="0" smtClean="0">
                <a:solidFill>
                  <a:srgbClr val="7B07A9"/>
                </a:solidFill>
              </a:rPr>
              <a:t>collecting condensate and water in the air after the compressor</a:t>
            </a:r>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5181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
        <p:nvSpPr>
          <p:cNvPr id="3" name="Rectangle 2"/>
          <p:cNvSpPr/>
          <p:nvPr/>
        </p:nvSpPr>
        <p:spPr>
          <a:xfrm>
            <a:off x="2286000" y="2362200"/>
            <a:ext cx="4028667" cy="1323439"/>
          </a:xfrm>
          <a:prstGeom prst="rect">
            <a:avLst/>
          </a:prstGeom>
          <a:noFill/>
        </p:spPr>
        <p:txBody>
          <a:bodyPr wrap="non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FRL UNIT</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a:srcRect/>
          <a:stretch>
            <a:fillRect/>
          </a:stretch>
        </p:blipFill>
        <p:spPr bwMode="auto">
          <a:xfrm>
            <a:off x="1143000" y="4419600"/>
            <a:ext cx="2895600" cy="19812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
        <p:nvSpPr>
          <p:cNvPr id="3" name="TextBox 2"/>
          <p:cNvSpPr txBox="1"/>
          <p:nvPr/>
        </p:nvSpPr>
        <p:spPr>
          <a:xfrm>
            <a:off x="533400" y="228600"/>
            <a:ext cx="7848600" cy="677108"/>
          </a:xfrm>
          <a:prstGeom prst="rect">
            <a:avLst/>
          </a:prstGeom>
          <a:noFill/>
        </p:spPr>
        <p:txBody>
          <a:bodyPr wrap="square" rtlCol="0">
            <a:spAutoFit/>
          </a:bodyPr>
          <a:lstStyle/>
          <a:p>
            <a:r>
              <a:rPr lang="en-US" sz="2000" b="1" dirty="0" smtClean="0">
                <a:solidFill>
                  <a:srgbClr val="0000FF"/>
                </a:solidFill>
              </a:rPr>
              <a:t>SYMBOL OF AIR COMPRESSOR</a:t>
            </a:r>
          </a:p>
          <a:p>
            <a:endParaRPr lang="en-US" dirty="0"/>
          </a:p>
        </p:txBody>
      </p:sp>
      <p:sp>
        <p:nvSpPr>
          <p:cNvPr id="4" name="Oval 3"/>
          <p:cNvSpPr/>
          <p:nvPr/>
        </p:nvSpPr>
        <p:spPr>
          <a:xfrm rot="16200000">
            <a:off x="1414895" y="1619250"/>
            <a:ext cx="1219200" cy="12573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rot="7939618">
            <a:off x="1797552" y="1725034"/>
            <a:ext cx="468128" cy="506649"/>
          </a:xfrm>
          <a:prstGeom prst="rtTriangl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rot="16200000">
            <a:off x="1714504" y="3176154"/>
            <a:ext cx="637309" cy="0"/>
          </a:xfrm>
          <a:custGeom>
            <a:avLst/>
            <a:gdLst>
              <a:gd name="connsiteX0" fmla="*/ 0 w 637309"/>
              <a:gd name="connsiteY0" fmla="*/ 0 h 0"/>
              <a:gd name="connsiteX1" fmla="*/ 637309 w 637309"/>
              <a:gd name="connsiteY1" fmla="*/ 0 h 0"/>
            </a:gdLst>
            <a:ahLst/>
            <a:cxnLst>
              <a:cxn ang="0">
                <a:pos x="connsiteX0" y="connsiteY0"/>
              </a:cxn>
              <a:cxn ang="0">
                <a:pos x="connsiteX1" y="connsiteY1"/>
              </a:cxn>
            </a:cxnLst>
            <a:rect l="l" t="t" r="r" b="b"/>
            <a:pathLst>
              <a:path w="637309">
                <a:moveTo>
                  <a:pt x="0" y="0"/>
                </a:moveTo>
                <a:lnTo>
                  <a:pt x="637309"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rot="16200000" flipV="1">
            <a:off x="1728011" y="1367789"/>
            <a:ext cx="495299" cy="45719"/>
          </a:xfrm>
          <a:custGeom>
            <a:avLst/>
            <a:gdLst>
              <a:gd name="connsiteX0" fmla="*/ 0 w 637309"/>
              <a:gd name="connsiteY0" fmla="*/ 0 h 0"/>
              <a:gd name="connsiteX1" fmla="*/ 637309 w 637309"/>
              <a:gd name="connsiteY1" fmla="*/ 0 h 0"/>
            </a:gdLst>
            <a:ahLst/>
            <a:cxnLst>
              <a:cxn ang="0">
                <a:pos x="connsiteX0" y="connsiteY0"/>
              </a:cxn>
              <a:cxn ang="0">
                <a:pos x="connsiteX1" y="connsiteY1"/>
              </a:cxn>
            </a:cxnLst>
            <a:rect l="l" t="t" r="r" b="b"/>
            <a:pathLst>
              <a:path w="637309">
                <a:moveTo>
                  <a:pt x="0" y="0"/>
                </a:moveTo>
                <a:lnTo>
                  <a:pt x="637309"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632366" y="2202873"/>
            <a:ext cx="706582" cy="0"/>
          </a:xfrm>
          <a:custGeom>
            <a:avLst/>
            <a:gdLst>
              <a:gd name="connsiteX0" fmla="*/ 0 w 706582"/>
              <a:gd name="connsiteY0" fmla="*/ 0 h 0"/>
              <a:gd name="connsiteX1" fmla="*/ 706582 w 706582"/>
              <a:gd name="connsiteY1" fmla="*/ 0 h 0"/>
            </a:gdLst>
            <a:ahLst/>
            <a:cxnLst>
              <a:cxn ang="0">
                <a:pos x="connsiteX0" y="connsiteY0"/>
              </a:cxn>
              <a:cxn ang="0">
                <a:pos x="connsiteX1" y="connsiteY1"/>
              </a:cxn>
            </a:cxnLst>
            <a:rect l="l" t="t" r="r" b="b"/>
            <a:pathLst>
              <a:path w="706582">
                <a:moveTo>
                  <a:pt x="0" y="0"/>
                </a:moveTo>
                <a:lnTo>
                  <a:pt x="706582"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632361" y="2355273"/>
            <a:ext cx="706582" cy="0"/>
          </a:xfrm>
          <a:custGeom>
            <a:avLst/>
            <a:gdLst>
              <a:gd name="connsiteX0" fmla="*/ 0 w 706582"/>
              <a:gd name="connsiteY0" fmla="*/ 0 h 0"/>
              <a:gd name="connsiteX1" fmla="*/ 706582 w 706582"/>
              <a:gd name="connsiteY1" fmla="*/ 0 h 0"/>
            </a:gdLst>
            <a:ahLst/>
            <a:cxnLst>
              <a:cxn ang="0">
                <a:pos x="connsiteX0" y="connsiteY0"/>
              </a:cxn>
              <a:cxn ang="0">
                <a:pos x="connsiteX1" y="connsiteY1"/>
              </a:cxn>
            </a:cxnLst>
            <a:rect l="l" t="t" r="r" b="b"/>
            <a:pathLst>
              <a:path w="706582">
                <a:moveTo>
                  <a:pt x="0" y="0"/>
                </a:moveTo>
                <a:lnTo>
                  <a:pt x="706582"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345870" y="2029685"/>
            <a:ext cx="457200" cy="4572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881748" y="2036617"/>
            <a:ext cx="13854" cy="512618"/>
          </a:xfrm>
          <a:custGeom>
            <a:avLst/>
            <a:gdLst>
              <a:gd name="connsiteX0" fmla="*/ 13854 w 13854"/>
              <a:gd name="connsiteY0" fmla="*/ 0 h 512618"/>
              <a:gd name="connsiteX1" fmla="*/ 0 w 13854"/>
              <a:gd name="connsiteY1" fmla="*/ 512618 h 512618"/>
            </a:gdLst>
            <a:ahLst/>
            <a:cxnLst>
              <a:cxn ang="0">
                <a:pos x="connsiteX0" y="connsiteY0"/>
              </a:cxn>
              <a:cxn ang="0">
                <a:pos x="connsiteX1" y="connsiteY1"/>
              </a:cxn>
            </a:cxnLst>
            <a:rect l="l" t="t" r="r" b="b"/>
            <a:pathLst>
              <a:path w="13854" h="512618">
                <a:moveTo>
                  <a:pt x="13854" y="0"/>
                </a:moveTo>
                <a:lnTo>
                  <a:pt x="0" y="512618"/>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034148" y="2036612"/>
            <a:ext cx="13854" cy="512618"/>
          </a:xfrm>
          <a:custGeom>
            <a:avLst/>
            <a:gdLst>
              <a:gd name="connsiteX0" fmla="*/ 13854 w 13854"/>
              <a:gd name="connsiteY0" fmla="*/ 0 h 512618"/>
              <a:gd name="connsiteX1" fmla="*/ 0 w 13854"/>
              <a:gd name="connsiteY1" fmla="*/ 512618 h 512618"/>
            </a:gdLst>
            <a:ahLst/>
            <a:cxnLst>
              <a:cxn ang="0">
                <a:pos x="connsiteX0" y="connsiteY0"/>
              </a:cxn>
              <a:cxn ang="0">
                <a:pos x="connsiteX1" y="connsiteY1"/>
              </a:cxn>
            </a:cxnLst>
            <a:rect l="l" t="t" r="r" b="b"/>
            <a:pathLst>
              <a:path w="13854" h="512618">
                <a:moveTo>
                  <a:pt x="13854" y="0"/>
                </a:moveTo>
                <a:lnTo>
                  <a:pt x="0" y="512618"/>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352800" y="2057400"/>
            <a:ext cx="838200" cy="369332"/>
          </a:xfrm>
          <a:prstGeom prst="rect">
            <a:avLst/>
          </a:prstGeom>
          <a:noFill/>
        </p:spPr>
        <p:txBody>
          <a:bodyPr wrap="square" rtlCol="0">
            <a:spAutoFit/>
          </a:bodyPr>
          <a:lstStyle/>
          <a:p>
            <a:r>
              <a:rPr lang="en-US" dirty="0" smtClean="0"/>
              <a:t>M</a:t>
            </a:r>
            <a:endParaRPr lang="en-US" dirty="0"/>
          </a:p>
        </p:txBody>
      </p:sp>
      <p:sp>
        <p:nvSpPr>
          <p:cNvPr id="18" name="Rounded Rectangle 17"/>
          <p:cNvSpPr/>
          <p:nvPr/>
        </p:nvSpPr>
        <p:spPr>
          <a:xfrm>
            <a:off x="6019800" y="865905"/>
            <a:ext cx="1905000" cy="5334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72200" y="1752600"/>
            <a:ext cx="1752600" cy="369332"/>
          </a:xfrm>
          <a:prstGeom prst="rect">
            <a:avLst/>
          </a:prstGeom>
          <a:noFill/>
        </p:spPr>
        <p:txBody>
          <a:bodyPr wrap="square" rtlCol="0">
            <a:spAutoFit/>
          </a:bodyPr>
          <a:lstStyle/>
          <a:p>
            <a:r>
              <a:rPr lang="en-US" dirty="0" smtClean="0">
                <a:solidFill>
                  <a:srgbClr val="FF0000"/>
                </a:solidFill>
              </a:rPr>
              <a:t>AIR  RECEIVER</a:t>
            </a:r>
            <a:endParaRPr lang="en-US" dirty="0">
              <a:solidFill>
                <a:srgbClr val="FF0000"/>
              </a:solidFill>
            </a:endParaRPr>
          </a:p>
        </p:txBody>
      </p:sp>
      <p:sp>
        <p:nvSpPr>
          <p:cNvPr id="20" name="Freeform 19"/>
          <p:cNvSpPr/>
          <p:nvPr/>
        </p:nvSpPr>
        <p:spPr>
          <a:xfrm>
            <a:off x="5223164" y="1136069"/>
            <a:ext cx="803563" cy="0"/>
          </a:xfrm>
          <a:custGeom>
            <a:avLst/>
            <a:gdLst>
              <a:gd name="connsiteX0" fmla="*/ 803563 w 803563"/>
              <a:gd name="connsiteY0" fmla="*/ 0 h 0"/>
              <a:gd name="connsiteX1" fmla="*/ 0 w 803563"/>
              <a:gd name="connsiteY1" fmla="*/ 0 h 0"/>
            </a:gdLst>
            <a:ahLst/>
            <a:cxnLst>
              <a:cxn ang="0">
                <a:pos x="connsiteX0" y="connsiteY0"/>
              </a:cxn>
              <a:cxn ang="0">
                <a:pos x="connsiteX1" y="connsiteY1"/>
              </a:cxn>
            </a:cxnLst>
            <a:rect l="l" t="t" r="r" b="b"/>
            <a:pathLst>
              <a:path w="803563">
                <a:moveTo>
                  <a:pt x="803563" y="0"/>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917872" y="1142995"/>
            <a:ext cx="803563" cy="0"/>
          </a:xfrm>
          <a:custGeom>
            <a:avLst/>
            <a:gdLst>
              <a:gd name="connsiteX0" fmla="*/ 803563 w 803563"/>
              <a:gd name="connsiteY0" fmla="*/ 0 h 0"/>
              <a:gd name="connsiteX1" fmla="*/ 0 w 803563"/>
              <a:gd name="connsiteY1" fmla="*/ 0 h 0"/>
            </a:gdLst>
            <a:ahLst/>
            <a:cxnLst>
              <a:cxn ang="0">
                <a:pos x="connsiteX0" y="connsiteY0"/>
              </a:cxn>
              <a:cxn ang="0">
                <a:pos x="connsiteX1" y="connsiteY1"/>
              </a:cxn>
            </a:cxnLst>
            <a:rect l="l" t="t" r="r" b="b"/>
            <a:pathLst>
              <a:path w="803563">
                <a:moveTo>
                  <a:pt x="803563" y="0"/>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995055" y="1136073"/>
            <a:ext cx="3297381" cy="0"/>
          </a:xfrm>
          <a:custGeom>
            <a:avLst/>
            <a:gdLst>
              <a:gd name="connsiteX0" fmla="*/ 0 w 3297381"/>
              <a:gd name="connsiteY0" fmla="*/ 0 h 0"/>
              <a:gd name="connsiteX1" fmla="*/ 3297381 w 3297381"/>
              <a:gd name="connsiteY1" fmla="*/ 0 h 0"/>
            </a:gdLst>
            <a:ahLst/>
            <a:cxnLst>
              <a:cxn ang="0">
                <a:pos x="connsiteX0" y="connsiteY0"/>
              </a:cxn>
              <a:cxn ang="0">
                <a:pos x="connsiteX1" y="connsiteY1"/>
              </a:cxn>
            </a:cxnLst>
            <a:rect l="l" t="t" r="r" b="b"/>
            <a:pathLst>
              <a:path w="3297381">
                <a:moveTo>
                  <a:pt x="0" y="0"/>
                </a:moveTo>
                <a:lnTo>
                  <a:pt x="329738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3124200" y="2971800"/>
            <a:ext cx="4724400" cy="1015663"/>
          </a:xfrm>
          <a:prstGeom prst="rect">
            <a:avLst/>
          </a:prstGeom>
          <a:noFill/>
        </p:spPr>
        <p:txBody>
          <a:bodyPr wrap="square" rtlCol="0">
            <a:spAutoFit/>
          </a:bodyPr>
          <a:lstStyle/>
          <a:p>
            <a:r>
              <a:rPr lang="en-US" sz="2000" b="1" dirty="0" smtClean="0">
                <a:solidFill>
                  <a:srgbClr val="6600CC"/>
                </a:solidFill>
              </a:rPr>
              <a:t>M-FOR MOTOR DRIVEN</a:t>
            </a:r>
          </a:p>
          <a:p>
            <a:r>
              <a:rPr lang="en-US" sz="2000" b="1" dirty="0" smtClean="0">
                <a:solidFill>
                  <a:srgbClr val="6600CC"/>
                </a:solidFill>
              </a:rPr>
              <a:t>E- FOR ENGINE DRIVEN</a:t>
            </a:r>
          </a:p>
          <a:p>
            <a:r>
              <a:rPr lang="en-US" sz="2000" b="1" dirty="0" smtClean="0">
                <a:solidFill>
                  <a:srgbClr val="6600CC"/>
                </a:solidFill>
              </a:rPr>
              <a:t>T- FOR TURBINE DRIVEN</a:t>
            </a:r>
            <a:endParaRPr lang="en-US" sz="2000" b="1" dirty="0">
              <a:solidFill>
                <a:srgbClr val="6600CC"/>
              </a:solidFill>
            </a:endParaRPr>
          </a:p>
        </p:txBody>
      </p:sp>
      <p:sp>
        <p:nvSpPr>
          <p:cNvPr id="24" name="Footer Placeholder 23"/>
          <p:cNvSpPr>
            <a:spLocks noGrp="1"/>
          </p:cNvSpPr>
          <p:nvPr>
            <p:ph type="ftr" sz="quarter" idx="11"/>
          </p:nvPr>
        </p:nvSpPr>
        <p:spPr/>
        <p:txBody>
          <a:bodyPr/>
          <a:lstStyle/>
          <a:p>
            <a:r>
              <a:rPr lang="en-US" smtClean="0"/>
              <a:t>IFP/PNEUMATIC COMPONENTS </a:t>
            </a:r>
            <a:endParaRPr lang="en-US"/>
          </a:p>
        </p:txBody>
      </p:sp>
      <p:pic>
        <p:nvPicPr>
          <p:cNvPr id="2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
        <p:nvSpPr>
          <p:cNvPr id="3" name="TextBox 2"/>
          <p:cNvSpPr txBox="1"/>
          <p:nvPr/>
        </p:nvSpPr>
        <p:spPr>
          <a:xfrm>
            <a:off x="228600" y="76200"/>
            <a:ext cx="6096000" cy="523220"/>
          </a:xfrm>
          <a:prstGeom prst="rect">
            <a:avLst/>
          </a:prstGeom>
          <a:noFill/>
        </p:spPr>
        <p:txBody>
          <a:bodyPr wrap="square" rtlCol="0">
            <a:spAutoFit/>
          </a:bodyPr>
          <a:lstStyle/>
          <a:p>
            <a:r>
              <a:rPr lang="en-US" sz="2800" b="1" dirty="0" smtClean="0">
                <a:solidFill>
                  <a:srgbClr val="6600CC"/>
                </a:solidFill>
              </a:rPr>
              <a:t>FRL UNIT :</a:t>
            </a:r>
            <a:endParaRPr lang="en-US" sz="2800" b="1" dirty="0">
              <a:solidFill>
                <a:srgbClr val="6600CC"/>
              </a:solidFill>
            </a:endParaRPr>
          </a:p>
        </p:txBody>
      </p:sp>
      <p:pic>
        <p:nvPicPr>
          <p:cNvPr id="5" name="Picture 4"/>
          <p:cNvPicPr/>
          <p:nvPr/>
        </p:nvPicPr>
        <p:blipFill>
          <a:blip r:embed="rId2"/>
          <a:srcRect/>
          <a:stretch>
            <a:fillRect/>
          </a:stretch>
        </p:blipFill>
        <p:spPr bwMode="auto">
          <a:xfrm>
            <a:off x="990600" y="1371600"/>
            <a:ext cx="7315199" cy="4953000"/>
          </a:xfrm>
          <a:prstGeom prst="rect">
            <a:avLst/>
          </a:prstGeom>
          <a:noFill/>
          <a:ln w="9525">
            <a:noFill/>
            <a:miter lim="800000"/>
            <a:headEnd/>
            <a:tailEnd/>
          </a:ln>
        </p:spPr>
      </p:pic>
      <p:sp>
        <p:nvSpPr>
          <p:cNvPr id="12" name="TextBox 11"/>
          <p:cNvSpPr txBox="1"/>
          <p:nvPr/>
        </p:nvSpPr>
        <p:spPr>
          <a:xfrm>
            <a:off x="228600" y="1603836"/>
            <a:ext cx="2362200" cy="381000"/>
          </a:xfrm>
          <a:prstGeom prst="rect">
            <a:avLst/>
          </a:prstGeom>
          <a:noFill/>
        </p:spPr>
        <p:txBody>
          <a:bodyPr wrap="square" rtlCol="0">
            <a:spAutoFit/>
          </a:bodyPr>
          <a:lstStyle/>
          <a:p>
            <a:r>
              <a:rPr lang="en-US" b="1" dirty="0" smtClean="0">
                <a:solidFill>
                  <a:srgbClr val="6600CC"/>
                </a:solidFill>
              </a:rPr>
              <a:t>FRL SYMBOL</a:t>
            </a:r>
            <a:endParaRPr lang="en-US" b="1" dirty="0">
              <a:solidFill>
                <a:srgbClr val="6600CC"/>
              </a:solidFill>
            </a:endParaRPr>
          </a:p>
        </p:txBody>
      </p:sp>
      <p:sp>
        <p:nvSpPr>
          <p:cNvPr id="6" name="Rectangle 5"/>
          <p:cNvSpPr/>
          <p:nvPr/>
        </p:nvSpPr>
        <p:spPr>
          <a:xfrm>
            <a:off x="6373091" y="394855"/>
            <a:ext cx="2057400" cy="6858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677891" y="381000"/>
            <a:ext cx="0" cy="692728"/>
          </a:xfrm>
          <a:custGeom>
            <a:avLst/>
            <a:gdLst>
              <a:gd name="connsiteX0" fmla="*/ 0 w 0"/>
              <a:gd name="connsiteY0" fmla="*/ 0 h 692728"/>
              <a:gd name="connsiteX1" fmla="*/ 0 w 0"/>
              <a:gd name="connsiteY1" fmla="*/ 692728 h 692728"/>
            </a:gdLst>
            <a:ahLst/>
            <a:cxnLst>
              <a:cxn ang="0">
                <a:pos x="connsiteX0" y="connsiteY0"/>
              </a:cxn>
              <a:cxn ang="0">
                <a:pos x="connsiteX1" y="connsiteY1"/>
              </a:cxn>
            </a:cxnLst>
            <a:rect l="l" t="t" r="r" b="b"/>
            <a:pathLst>
              <a:path h="692728">
                <a:moveTo>
                  <a:pt x="0" y="0"/>
                </a:moveTo>
                <a:lnTo>
                  <a:pt x="0" y="692728"/>
                </a:ln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7287491" y="547255"/>
            <a:ext cx="381000" cy="3810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8" idx="7"/>
          </p:cNvCxnSpPr>
          <p:nvPr/>
        </p:nvCxnSpPr>
        <p:spPr>
          <a:xfrm rot="5400000" flipH="1" flipV="1">
            <a:off x="7439891" y="603051"/>
            <a:ext cx="172804" cy="1728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063346" y="381000"/>
            <a:ext cx="0" cy="221673"/>
          </a:xfrm>
          <a:custGeom>
            <a:avLst/>
            <a:gdLst>
              <a:gd name="connsiteX0" fmla="*/ 0 w 0"/>
              <a:gd name="connsiteY0" fmla="*/ 0 h 221673"/>
              <a:gd name="connsiteX1" fmla="*/ 0 w 0"/>
              <a:gd name="connsiteY1" fmla="*/ 221673 h 221673"/>
            </a:gdLst>
            <a:ahLst/>
            <a:cxnLst>
              <a:cxn ang="0">
                <a:pos x="connsiteX0" y="connsiteY0"/>
              </a:cxn>
              <a:cxn ang="0">
                <a:pos x="connsiteX1" y="connsiteY1"/>
              </a:cxn>
            </a:cxnLst>
            <a:rect l="l" t="t" r="r" b="b"/>
            <a:pathLst>
              <a:path h="221673">
                <a:moveTo>
                  <a:pt x="0" y="0"/>
                </a:moveTo>
                <a:lnTo>
                  <a:pt x="0" y="221673"/>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943600" y="741219"/>
            <a:ext cx="415636" cy="0"/>
          </a:xfrm>
          <a:custGeom>
            <a:avLst/>
            <a:gdLst>
              <a:gd name="connsiteX0" fmla="*/ 415636 w 415636"/>
              <a:gd name="connsiteY0" fmla="*/ 0 h 0"/>
              <a:gd name="connsiteX1" fmla="*/ 0 w 415636"/>
              <a:gd name="connsiteY1" fmla="*/ 0 h 0"/>
            </a:gdLst>
            <a:ahLst/>
            <a:cxnLst>
              <a:cxn ang="0">
                <a:pos x="connsiteX0" y="connsiteY0"/>
              </a:cxn>
              <a:cxn ang="0">
                <a:pos x="connsiteX1" y="connsiteY1"/>
              </a:cxn>
            </a:cxnLst>
            <a:rect l="l" t="t" r="r" b="b"/>
            <a:pathLst>
              <a:path w="415636">
                <a:moveTo>
                  <a:pt x="415636" y="0"/>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437418" y="685800"/>
            <a:ext cx="471055" cy="13855"/>
          </a:xfrm>
          <a:custGeom>
            <a:avLst/>
            <a:gdLst>
              <a:gd name="connsiteX0" fmla="*/ 0 w 471055"/>
              <a:gd name="connsiteY0" fmla="*/ 13855 h 13855"/>
              <a:gd name="connsiteX1" fmla="*/ 471055 w 471055"/>
              <a:gd name="connsiteY1" fmla="*/ 0 h 13855"/>
            </a:gdLst>
            <a:ahLst/>
            <a:cxnLst>
              <a:cxn ang="0">
                <a:pos x="connsiteX0" y="connsiteY0"/>
              </a:cxn>
              <a:cxn ang="0">
                <a:pos x="connsiteX1" y="connsiteY1"/>
              </a:cxn>
            </a:cxnLst>
            <a:rect l="l" t="t" r="r" b="b"/>
            <a:pathLst>
              <a:path w="471055" h="13855">
                <a:moveTo>
                  <a:pt x="0" y="13855"/>
                </a:moveTo>
                <a:lnTo>
                  <a:pt x="471055"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p:cNvPicPr/>
          <p:nvPr/>
        </p:nvPicPr>
        <p:blipFill>
          <a:blip r:embed="rId3"/>
          <a:srcRect/>
          <a:stretch>
            <a:fillRect/>
          </a:stretch>
        </p:blipFill>
        <p:spPr bwMode="auto">
          <a:xfrm>
            <a:off x="609600" y="700314"/>
            <a:ext cx="1209675" cy="876300"/>
          </a:xfrm>
          <a:prstGeom prst="rect">
            <a:avLst/>
          </a:prstGeom>
          <a:solidFill>
            <a:srgbClr val="3366FF"/>
          </a:solidFill>
          <a:ln w="9525">
            <a:noFill/>
            <a:miter lim="800000"/>
            <a:headEnd/>
            <a:tailEnd/>
          </a:ln>
        </p:spPr>
      </p:pic>
      <p:grpSp>
        <p:nvGrpSpPr>
          <p:cNvPr id="16" name="Group 15"/>
          <p:cNvGrpSpPr/>
          <p:nvPr/>
        </p:nvGrpSpPr>
        <p:grpSpPr>
          <a:xfrm>
            <a:off x="1752600" y="304800"/>
            <a:ext cx="2763981" cy="1101436"/>
            <a:chOff x="76201" y="1565564"/>
            <a:chExt cx="2763981" cy="1101436"/>
          </a:xfrm>
        </p:grpSpPr>
        <p:sp>
          <p:nvSpPr>
            <p:cNvPr id="17" name="Rectangle 16"/>
            <p:cNvSpPr/>
            <p:nvPr/>
          </p:nvSpPr>
          <p:spPr>
            <a:xfrm>
              <a:off x="685800" y="1905000"/>
              <a:ext cx="1219200" cy="7620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593273" y="1995055"/>
              <a:ext cx="0" cy="429490"/>
            </a:xfrm>
            <a:custGeom>
              <a:avLst/>
              <a:gdLst>
                <a:gd name="connsiteX0" fmla="*/ 0 w 0"/>
                <a:gd name="connsiteY0" fmla="*/ 0 h 429490"/>
                <a:gd name="connsiteX1" fmla="*/ 0 w 0"/>
                <a:gd name="connsiteY1" fmla="*/ 429490 h 429490"/>
              </a:gdLst>
              <a:ahLst/>
              <a:cxnLst>
                <a:cxn ang="0">
                  <a:pos x="connsiteX0" y="connsiteY0"/>
                </a:cxn>
                <a:cxn ang="0">
                  <a:pos x="connsiteX1" y="connsiteY1"/>
                </a:cxn>
              </a:cxnLst>
              <a:rect l="l" t="t" r="r" b="b"/>
              <a:pathLst>
                <a:path h="429490">
                  <a:moveTo>
                    <a:pt x="0" y="0"/>
                  </a:moveTo>
                  <a:lnTo>
                    <a:pt x="0" y="42949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1295400" y="2133600"/>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1219200" y="21336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1911927" y="2258291"/>
              <a:ext cx="928255" cy="0"/>
            </a:xfrm>
            <a:custGeom>
              <a:avLst/>
              <a:gdLst>
                <a:gd name="connsiteX0" fmla="*/ 0 w 928255"/>
                <a:gd name="connsiteY0" fmla="*/ 0 h 0"/>
                <a:gd name="connsiteX1" fmla="*/ 928255 w 928255"/>
                <a:gd name="connsiteY1" fmla="*/ 0 h 0"/>
              </a:gdLst>
              <a:ahLst/>
              <a:cxnLst>
                <a:cxn ang="0">
                  <a:pos x="connsiteX0" y="connsiteY0"/>
                </a:cxn>
                <a:cxn ang="0">
                  <a:pos x="connsiteX1" y="connsiteY1"/>
                </a:cxn>
              </a:cxnLst>
              <a:rect l="l" t="t" r="r" b="b"/>
              <a:pathLst>
                <a:path w="928255">
                  <a:moveTo>
                    <a:pt x="0" y="0"/>
                  </a:moveTo>
                  <a:lnTo>
                    <a:pt x="92825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6201" y="2285999"/>
              <a:ext cx="609600" cy="45719"/>
            </a:xfrm>
            <a:custGeom>
              <a:avLst/>
              <a:gdLst>
                <a:gd name="connsiteX0" fmla="*/ 0 w 928255"/>
                <a:gd name="connsiteY0" fmla="*/ 0 h 0"/>
                <a:gd name="connsiteX1" fmla="*/ 928255 w 928255"/>
                <a:gd name="connsiteY1" fmla="*/ 0 h 0"/>
              </a:gdLst>
              <a:ahLst/>
              <a:cxnLst>
                <a:cxn ang="0">
                  <a:pos x="connsiteX0" y="connsiteY0"/>
                </a:cxn>
                <a:cxn ang="0">
                  <a:pos x="connsiteX1" y="connsiteY1"/>
                </a:cxn>
              </a:cxnLst>
              <a:rect l="l" t="t" r="r" b="b"/>
              <a:pathLst>
                <a:path w="928255">
                  <a:moveTo>
                    <a:pt x="0" y="0"/>
                  </a:moveTo>
                  <a:lnTo>
                    <a:pt x="92825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468582" y="1565564"/>
              <a:ext cx="817418" cy="692727"/>
            </a:xfrm>
            <a:custGeom>
              <a:avLst/>
              <a:gdLst>
                <a:gd name="connsiteX0" fmla="*/ 0 w 817418"/>
                <a:gd name="connsiteY0" fmla="*/ 332509 h 692727"/>
                <a:gd name="connsiteX1" fmla="*/ 0 w 817418"/>
                <a:gd name="connsiteY1" fmla="*/ 0 h 692727"/>
                <a:gd name="connsiteX2" fmla="*/ 803563 w 817418"/>
                <a:gd name="connsiteY2" fmla="*/ 0 h 692727"/>
                <a:gd name="connsiteX3" fmla="*/ 817418 w 817418"/>
                <a:gd name="connsiteY3" fmla="*/ 692727 h 692727"/>
              </a:gdLst>
              <a:ahLst/>
              <a:cxnLst>
                <a:cxn ang="0">
                  <a:pos x="connsiteX0" y="connsiteY0"/>
                </a:cxn>
                <a:cxn ang="0">
                  <a:pos x="connsiteX1" y="connsiteY1"/>
                </a:cxn>
                <a:cxn ang="0">
                  <a:pos x="connsiteX2" y="connsiteY2"/>
                </a:cxn>
                <a:cxn ang="0">
                  <a:pos x="connsiteX3" y="connsiteY3"/>
                </a:cxn>
              </a:cxnLst>
              <a:rect l="l" t="t" r="r" b="b"/>
              <a:pathLst>
                <a:path w="817418" h="692727">
                  <a:moveTo>
                    <a:pt x="0" y="332509"/>
                  </a:moveTo>
                  <a:lnTo>
                    <a:pt x="0" y="0"/>
                  </a:lnTo>
                  <a:lnTo>
                    <a:pt x="803563" y="0"/>
                  </a:lnTo>
                  <a:lnTo>
                    <a:pt x="817418" y="692727"/>
                  </a:lnTo>
                </a:path>
              </a:pathLst>
            </a:custGeom>
            <a:ln w="254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3951522" y="533400"/>
            <a:ext cx="2029691" cy="864611"/>
            <a:chOff x="4800600" y="443345"/>
            <a:chExt cx="2029691" cy="864611"/>
          </a:xfrm>
        </p:grpSpPr>
        <p:sp>
          <p:nvSpPr>
            <p:cNvPr id="25" name="Rectangle 24"/>
            <p:cNvSpPr/>
            <p:nvPr/>
          </p:nvSpPr>
          <p:spPr>
            <a:xfrm rot="18944202">
              <a:off x="5477351" y="569147"/>
              <a:ext cx="686875" cy="73880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798125" y="443345"/>
              <a:ext cx="0" cy="429491"/>
            </a:xfrm>
            <a:custGeom>
              <a:avLst/>
              <a:gdLst>
                <a:gd name="connsiteX0" fmla="*/ 0 w 0"/>
                <a:gd name="connsiteY0" fmla="*/ 0 h 429491"/>
                <a:gd name="connsiteX1" fmla="*/ 0 w 0"/>
                <a:gd name="connsiteY1" fmla="*/ 429491 h 429491"/>
              </a:gdLst>
              <a:ahLst/>
              <a:cxnLst>
                <a:cxn ang="0">
                  <a:pos x="connsiteX0" y="connsiteY0"/>
                </a:cxn>
                <a:cxn ang="0">
                  <a:pos x="connsiteX1" y="connsiteY1"/>
                </a:cxn>
              </a:cxnLst>
              <a:rect l="l" t="t" r="r" b="b"/>
              <a:pathLst>
                <a:path h="429491">
                  <a:moveTo>
                    <a:pt x="0" y="0"/>
                  </a:moveTo>
                  <a:lnTo>
                    <a:pt x="0" y="429491"/>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6317673" y="955964"/>
              <a:ext cx="512618" cy="0"/>
            </a:xfrm>
            <a:custGeom>
              <a:avLst/>
              <a:gdLst>
                <a:gd name="connsiteX0" fmla="*/ 0 w 512618"/>
                <a:gd name="connsiteY0" fmla="*/ 0 h 0"/>
                <a:gd name="connsiteX1" fmla="*/ 512618 w 512618"/>
                <a:gd name="connsiteY1" fmla="*/ 0 h 0"/>
              </a:gdLst>
              <a:ahLst/>
              <a:cxnLst>
                <a:cxn ang="0">
                  <a:pos x="connsiteX0" y="connsiteY0"/>
                </a:cxn>
                <a:cxn ang="0">
                  <a:pos x="connsiteX1" y="connsiteY1"/>
                </a:cxn>
              </a:cxnLst>
              <a:rect l="l" t="t" r="r" b="b"/>
              <a:pathLst>
                <a:path w="512618">
                  <a:moveTo>
                    <a:pt x="0" y="0"/>
                  </a:moveTo>
                  <a:lnTo>
                    <a:pt x="51261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800600" y="914400"/>
              <a:ext cx="512618" cy="0"/>
            </a:xfrm>
            <a:custGeom>
              <a:avLst/>
              <a:gdLst>
                <a:gd name="connsiteX0" fmla="*/ 0 w 512618"/>
                <a:gd name="connsiteY0" fmla="*/ 0 h 0"/>
                <a:gd name="connsiteX1" fmla="*/ 512618 w 512618"/>
                <a:gd name="connsiteY1" fmla="*/ 0 h 0"/>
              </a:gdLst>
              <a:ahLst/>
              <a:cxnLst>
                <a:cxn ang="0">
                  <a:pos x="connsiteX0" y="connsiteY0"/>
                </a:cxn>
                <a:cxn ang="0">
                  <a:pos x="connsiteX1" y="connsiteY1"/>
                </a:cxn>
              </a:cxnLst>
              <a:rect l="l" t="t" r="r" b="b"/>
              <a:pathLst>
                <a:path w="512618">
                  <a:moveTo>
                    <a:pt x="0" y="0"/>
                  </a:moveTo>
                  <a:lnTo>
                    <a:pt x="51261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6324600" y="1143000"/>
            <a:ext cx="2514600" cy="369332"/>
          </a:xfrm>
          <a:prstGeom prst="rect">
            <a:avLst/>
          </a:prstGeom>
          <a:noFill/>
        </p:spPr>
        <p:txBody>
          <a:bodyPr wrap="square" rtlCol="0">
            <a:spAutoFit/>
          </a:bodyPr>
          <a:lstStyle/>
          <a:p>
            <a:r>
              <a:rPr lang="en-US" b="1" dirty="0" smtClean="0">
                <a:solidFill>
                  <a:srgbClr val="6600CC"/>
                </a:solidFill>
              </a:rPr>
              <a:t>FRL SYMBOL USE IN CKT.</a:t>
            </a:r>
            <a:endParaRPr lang="en-US" b="1" dirty="0">
              <a:solidFill>
                <a:srgbClr val="6600CC"/>
              </a:solidFill>
            </a:endParaRPr>
          </a:p>
        </p:txBody>
      </p:sp>
      <p:sp>
        <p:nvSpPr>
          <p:cNvPr id="31" name="TextBox 30"/>
          <p:cNvSpPr txBox="1"/>
          <p:nvPr/>
        </p:nvSpPr>
        <p:spPr>
          <a:xfrm>
            <a:off x="381000" y="5334000"/>
            <a:ext cx="1447800" cy="369332"/>
          </a:xfrm>
          <a:prstGeom prst="rect">
            <a:avLst/>
          </a:prstGeom>
          <a:noFill/>
        </p:spPr>
        <p:txBody>
          <a:bodyPr wrap="square" rtlCol="0">
            <a:spAutoFit/>
          </a:bodyPr>
          <a:lstStyle/>
          <a:p>
            <a:r>
              <a:rPr lang="en-US" dirty="0" smtClean="0"/>
              <a:t>INLET</a:t>
            </a:r>
            <a:endParaRPr lang="en-US" dirty="0"/>
          </a:p>
        </p:txBody>
      </p:sp>
      <p:sp>
        <p:nvSpPr>
          <p:cNvPr id="32" name="TextBox 31"/>
          <p:cNvSpPr txBox="1"/>
          <p:nvPr/>
        </p:nvSpPr>
        <p:spPr>
          <a:xfrm>
            <a:off x="2514600" y="5562600"/>
            <a:ext cx="1371600" cy="381000"/>
          </a:xfrm>
          <a:prstGeom prst="rect">
            <a:avLst/>
          </a:prstGeom>
          <a:noFill/>
        </p:spPr>
        <p:txBody>
          <a:bodyPr wrap="square" rtlCol="0">
            <a:spAutoFit/>
          </a:bodyPr>
          <a:lstStyle/>
          <a:p>
            <a:r>
              <a:rPr lang="en-US" dirty="0" smtClean="0"/>
              <a:t>REGULATOR</a:t>
            </a:r>
            <a:endParaRPr lang="en-US" dirty="0"/>
          </a:p>
        </p:txBody>
      </p:sp>
      <p:cxnSp>
        <p:nvCxnSpPr>
          <p:cNvPr id="34" name="Straight Arrow Connector 33"/>
          <p:cNvCxnSpPr/>
          <p:nvPr/>
        </p:nvCxnSpPr>
        <p:spPr>
          <a:xfrm rot="5400000" flipH="1" flipV="1">
            <a:off x="2247900" y="4686300"/>
            <a:ext cx="1676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343400" y="6019800"/>
            <a:ext cx="1447800" cy="381000"/>
          </a:xfrm>
          <a:prstGeom prst="rect">
            <a:avLst/>
          </a:prstGeom>
          <a:noFill/>
        </p:spPr>
        <p:txBody>
          <a:bodyPr wrap="square" rtlCol="0">
            <a:spAutoFit/>
          </a:bodyPr>
          <a:lstStyle/>
          <a:p>
            <a:r>
              <a:rPr lang="en-US" dirty="0" smtClean="0"/>
              <a:t>FILTER</a:t>
            </a:r>
            <a:endParaRPr lang="en-US" dirty="0"/>
          </a:p>
        </p:txBody>
      </p:sp>
      <p:sp>
        <p:nvSpPr>
          <p:cNvPr id="36" name="TextBox 35"/>
          <p:cNvSpPr txBox="1"/>
          <p:nvPr/>
        </p:nvSpPr>
        <p:spPr>
          <a:xfrm>
            <a:off x="5867400" y="5943600"/>
            <a:ext cx="1905000" cy="369332"/>
          </a:xfrm>
          <a:prstGeom prst="rect">
            <a:avLst/>
          </a:prstGeom>
          <a:noFill/>
        </p:spPr>
        <p:txBody>
          <a:bodyPr wrap="square" rtlCol="0">
            <a:spAutoFit/>
          </a:bodyPr>
          <a:lstStyle/>
          <a:p>
            <a:r>
              <a:rPr lang="en-US" dirty="0" smtClean="0"/>
              <a:t>LUBRICATOR</a:t>
            </a:r>
            <a:endParaRPr lang="en-US" dirty="0"/>
          </a:p>
        </p:txBody>
      </p:sp>
      <p:cxnSp>
        <p:nvCxnSpPr>
          <p:cNvPr id="38" name="Straight Arrow Connector 37"/>
          <p:cNvCxnSpPr/>
          <p:nvPr/>
        </p:nvCxnSpPr>
        <p:spPr>
          <a:xfrm rot="5400000" flipH="1" flipV="1">
            <a:off x="4495800" y="57912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V="1">
            <a:off x="6019800" y="54102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1" idx="3"/>
          </p:cNvCxnSpPr>
          <p:nvPr/>
        </p:nvCxnSpPr>
        <p:spPr>
          <a:xfrm>
            <a:off x="1219200" y="5486400"/>
            <a:ext cx="6096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2895600" y="1676400"/>
            <a:ext cx="5334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524000" y="1371600"/>
            <a:ext cx="28956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5219700" y="1485900"/>
            <a:ext cx="13716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Footer Placeholder 38"/>
          <p:cNvSpPr>
            <a:spLocks noGrp="1"/>
          </p:cNvSpPr>
          <p:nvPr>
            <p:ph type="ftr" sz="quarter" idx="11"/>
          </p:nvPr>
        </p:nvSpPr>
        <p:spPr/>
        <p:txBody>
          <a:bodyPr/>
          <a:lstStyle/>
          <a:p>
            <a:r>
              <a:rPr lang="en-US" smtClean="0"/>
              <a:t>IFP/PNEUMATIC COMPONENTS </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pic>
        <p:nvPicPr>
          <p:cNvPr id="3" name="Picture 2"/>
          <p:cNvPicPr/>
          <p:nvPr/>
        </p:nvPicPr>
        <p:blipFill>
          <a:blip r:embed="rId2"/>
          <a:srcRect/>
          <a:stretch>
            <a:fillRect/>
          </a:stretch>
        </p:blipFill>
        <p:spPr bwMode="auto">
          <a:xfrm>
            <a:off x="4953000" y="685800"/>
            <a:ext cx="3962400" cy="3733800"/>
          </a:xfrm>
          <a:prstGeom prst="rect">
            <a:avLst/>
          </a:prstGeom>
          <a:noFill/>
          <a:ln w="9525">
            <a:noFill/>
            <a:miter lim="800000"/>
            <a:headEnd/>
            <a:tailEnd/>
          </a:ln>
        </p:spPr>
      </p:pic>
      <p:sp>
        <p:nvSpPr>
          <p:cNvPr id="4" name="TextBox 3"/>
          <p:cNvSpPr txBox="1"/>
          <p:nvPr/>
        </p:nvSpPr>
        <p:spPr>
          <a:xfrm>
            <a:off x="5943600" y="5181600"/>
            <a:ext cx="2971800" cy="369332"/>
          </a:xfrm>
          <a:prstGeom prst="rect">
            <a:avLst/>
          </a:prstGeom>
          <a:noFill/>
        </p:spPr>
        <p:txBody>
          <a:bodyPr wrap="square" rtlCol="0">
            <a:spAutoFit/>
          </a:bodyPr>
          <a:lstStyle/>
          <a:p>
            <a:r>
              <a:rPr lang="en-US" b="1" dirty="0" smtClean="0"/>
              <a:t>FRL UNIT ANOTHER TYPE</a:t>
            </a:r>
            <a:endParaRPr lang="en-US" b="1" dirty="0"/>
          </a:p>
        </p:txBody>
      </p:sp>
      <p:pic>
        <p:nvPicPr>
          <p:cNvPr id="5" name="Picture 4"/>
          <p:cNvPicPr/>
          <p:nvPr/>
        </p:nvPicPr>
        <p:blipFill>
          <a:blip r:embed="rId3"/>
          <a:srcRect/>
          <a:stretch>
            <a:fillRect/>
          </a:stretch>
        </p:blipFill>
        <p:spPr bwMode="auto">
          <a:xfrm>
            <a:off x="533400" y="457200"/>
            <a:ext cx="3810000" cy="2795587"/>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914400" y="3886200"/>
            <a:ext cx="3352800" cy="22098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IFP/PNEUMATIC COMPONENTS </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pic>
        <p:nvPicPr>
          <p:cNvPr id="3" name="Picture 2"/>
          <p:cNvPicPr/>
          <p:nvPr/>
        </p:nvPicPr>
        <p:blipFill>
          <a:blip r:embed="rId2"/>
          <a:srcRect/>
          <a:stretch>
            <a:fillRect/>
          </a:stretch>
        </p:blipFill>
        <p:spPr bwMode="auto">
          <a:xfrm>
            <a:off x="2971800" y="914400"/>
            <a:ext cx="4876800" cy="5105399"/>
          </a:xfrm>
          <a:prstGeom prst="rect">
            <a:avLst/>
          </a:prstGeom>
          <a:noFill/>
          <a:ln w="9525">
            <a:noFill/>
            <a:miter lim="800000"/>
            <a:headEnd/>
            <a:tailEnd/>
          </a:ln>
        </p:spPr>
      </p:pic>
      <p:sp>
        <p:nvSpPr>
          <p:cNvPr id="4" name="TextBox 3"/>
          <p:cNvSpPr txBox="1"/>
          <p:nvPr/>
        </p:nvSpPr>
        <p:spPr>
          <a:xfrm>
            <a:off x="457200" y="304800"/>
            <a:ext cx="1828800" cy="646331"/>
          </a:xfrm>
          <a:prstGeom prst="rect">
            <a:avLst/>
          </a:prstGeom>
          <a:noFill/>
        </p:spPr>
        <p:txBody>
          <a:bodyPr wrap="square" rtlCol="0">
            <a:spAutoFit/>
          </a:bodyPr>
          <a:lstStyle/>
          <a:p>
            <a:r>
              <a:rPr lang="en-US" sz="3600" b="1" dirty="0" smtClean="0">
                <a:solidFill>
                  <a:srgbClr val="C00000"/>
                </a:solidFill>
              </a:rPr>
              <a:t>FILTER </a:t>
            </a:r>
            <a:endParaRPr lang="en-US" sz="3600" b="1" dirty="0">
              <a:solidFill>
                <a:srgbClr val="C00000"/>
              </a:solidFill>
            </a:endParaRPr>
          </a:p>
        </p:txBody>
      </p:sp>
      <p:pic>
        <p:nvPicPr>
          <p:cNvPr id="5" name="Picture 4"/>
          <p:cNvPicPr/>
          <p:nvPr/>
        </p:nvPicPr>
        <p:blipFill>
          <a:blip r:embed="rId3"/>
          <a:srcRect/>
          <a:stretch>
            <a:fillRect/>
          </a:stretch>
        </p:blipFill>
        <p:spPr bwMode="auto">
          <a:xfrm>
            <a:off x="914400" y="2438400"/>
            <a:ext cx="1209675" cy="876300"/>
          </a:xfrm>
          <a:prstGeom prst="rect">
            <a:avLst/>
          </a:prstGeom>
          <a:noFill/>
          <a:ln w="9525">
            <a:noFill/>
            <a:miter lim="800000"/>
            <a:headEnd/>
            <a:tailEnd/>
          </a:ln>
        </p:spPr>
      </p:pic>
      <p:sp>
        <p:nvSpPr>
          <p:cNvPr id="6" name="TextBox 5"/>
          <p:cNvSpPr txBox="1"/>
          <p:nvPr/>
        </p:nvSpPr>
        <p:spPr>
          <a:xfrm>
            <a:off x="838200" y="3733800"/>
            <a:ext cx="1524000" cy="646331"/>
          </a:xfrm>
          <a:prstGeom prst="rect">
            <a:avLst/>
          </a:prstGeom>
          <a:noFill/>
        </p:spPr>
        <p:txBody>
          <a:bodyPr wrap="square" rtlCol="0">
            <a:spAutoFit/>
          </a:bodyPr>
          <a:lstStyle/>
          <a:p>
            <a:r>
              <a:rPr lang="en-US" dirty="0" smtClean="0"/>
              <a:t>FILTER SYMBOL</a:t>
            </a:r>
            <a:endParaRPr lang="en-US" dirty="0"/>
          </a:p>
        </p:txBody>
      </p:sp>
      <p:sp>
        <p:nvSpPr>
          <p:cNvPr id="7" name="Footer Placeholder 6"/>
          <p:cNvSpPr>
            <a:spLocks noGrp="1"/>
          </p:cNvSpPr>
          <p:nvPr>
            <p:ph type="ftr" sz="quarter" idx="11"/>
          </p:nvPr>
        </p:nvSpPr>
        <p:spPr/>
        <p:txBody>
          <a:bodyPr/>
          <a:lstStyle/>
          <a:p>
            <a:r>
              <a:rPr lang="en-US" smtClean="0"/>
              <a:t>IFP/PNEUMATIC COMPONENTS </a:t>
            </a:r>
            <a:endParaRPr lang="en-US"/>
          </a:p>
        </p:txBody>
      </p:sp>
      <p:pic>
        <p:nvPicPr>
          <p:cNvPr id="8" name="Picture 7"/>
          <p:cNvPicPr/>
          <p:nvPr/>
        </p:nvPicPr>
        <p:blipFill>
          <a:blip r:embed="rId4"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pic>
        <p:nvPicPr>
          <p:cNvPr id="3" name="Picture 2"/>
          <p:cNvPicPr/>
          <p:nvPr/>
        </p:nvPicPr>
        <p:blipFill>
          <a:blip r:embed="rId2"/>
          <a:srcRect/>
          <a:stretch>
            <a:fillRect/>
          </a:stretch>
        </p:blipFill>
        <p:spPr bwMode="auto">
          <a:xfrm>
            <a:off x="2667000" y="533400"/>
            <a:ext cx="4876800" cy="5562600"/>
          </a:xfrm>
          <a:prstGeom prst="rect">
            <a:avLst/>
          </a:prstGeom>
          <a:noFill/>
          <a:ln w="9525">
            <a:noFill/>
            <a:miter lim="800000"/>
            <a:headEnd/>
            <a:tailEnd/>
          </a:ln>
        </p:spPr>
      </p:pic>
      <p:sp>
        <p:nvSpPr>
          <p:cNvPr id="4" name="TextBox 3"/>
          <p:cNvSpPr txBox="1"/>
          <p:nvPr/>
        </p:nvSpPr>
        <p:spPr>
          <a:xfrm>
            <a:off x="457200" y="304800"/>
            <a:ext cx="1828800" cy="646331"/>
          </a:xfrm>
          <a:prstGeom prst="rect">
            <a:avLst/>
          </a:prstGeom>
          <a:noFill/>
        </p:spPr>
        <p:txBody>
          <a:bodyPr wrap="square" rtlCol="0">
            <a:spAutoFit/>
          </a:bodyPr>
          <a:lstStyle/>
          <a:p>
            <a:r>
              <a:rPr lang="en-US" sz="3600" b="1" dirty="0" smtClean="0">
                <a:solidFill>
                  <a:srgbClr val="C00000"/>
                </a:solidFill>
              </a:rPr>
              <a:t>FILTER </a:t>
            </a:r>
            <a:endParaRPr lang="en-US" sz="3600" b="1" dirty="0">
              <a:solidFill>
                <a:srgbClr val="C0000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p:cNvPicPr/>
          <p:nvPr/>
        </p:nvPicPr>
        <p:blipFill>
          <a:blip r:embed="rId3"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sp>
        <p:nvSpPr>
          <p:cNvPr id="3" name="TextBox 2"/>
          <p:cNvSpPr txBox="1"/>
          <p:nvPr/>
        </p:nvSpPr>
        <p:spPr>
          <a:xfrm>
            <a:off x="304800" y="228600"/>
            <a:ext cx="8610600" cy="3816429"/>
          </a:xfrm>
          <a:prstGeom prst="rect">
            <a:avLst/>
          </a:prstGeom>
          <a:noFill/>
        </p:spPr>
        <p:txBody>
          <a:bodyPr wrap="square" rtlCol="0">
            <a:spAutoFit/>
          </a:bodyPr>
          <a:lstStyle/>
          <a:p>
            <a:r>
              <a:rPr lang="en-US" sz="3200" b="1" dirty="0" smtClean="0">
                <a:solidFill>
                  <a:srgbClr val="6600CC"/>
                </a:solidFill>
              </a:rPr>
              <a:t>A </a:t>
            </a:r>
            <a:r>
              <a:rPr lang="en-US" sz="3200" b="1" dirty="0" smtClean="0">
                <a:solidFill>
                  <a:srgbClr val="00B050"/>
                </a:solidFill>
              </a:rPr>
              <a:t>pneumatic filter </a:t>
            </a:r>
            <a:r>
              <a:rPr lang="en-US" sz="3200" b="1" dirty="0" smtClean="0">
                <a:solidFill>
                  <a:srgbClr val="6600CC"/>
                </a:solidFill>
              </a:rPr>
              <a:t>is a device which removes contaminants from a </a:t>
            </a:r>
            <a:r>
              <a:rPr lang="en-US" sz="3200" b="1" u="sng" dirty="0" smtClean="0">
                <a:solidFill>
                  <a:srgbClr val="6600CC"/>
                </a:solidFill>
                <a:hlinkClick r:id="rId2" tooltip="Compressed air"/>
              </a:rPr>
              <a:t>compressed air</a:t>
            </a:r>
            <a:r>
              <a:rPr lang="en-US" sz="3200" b="1" dirty="0" smtClean="0">
                <a:solidFill>
                  <a:srgbClr val="6600CC"/>
                </a:solidFill>
              </a:rPr>
              <a:t> stream. This can be done using a number of different techniques, from using a "media" type that traps particulates, but allows air to pass through to a </a:t>
            </a:r>
            <a:r>
              <a:rPr lang="en-US" sz="3200" b="1" u="sng" dirty="0" err="1" smtClean="0">
                <a:solidFill>
                  <a:srgbClr val="6600CC"/>
                </a:solidFill>
                <a:hlinkClick r:id="rId3" tooltip="Venturi"/>
              </a:rPr>
              <a:t>venturi</a:t>
            </a:r>
            <a:r>
              <a:rPr lang="en-US" sz="3200" b="1" dirty="0" smtClean="0">
                <a:solidFill>
                  <a:srgbClr val="6600CC"/>
                </a:solidFill>
              </a:rPr>
              <a:t>, to a membrane that only allows air to pass through.</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4"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sp>
        <p:nvSpPr>
          <p:cNvPr id="3" name="TextBox 2"/>
          <p:cNvSpPr txBox="1"/>
          <p:nvPr/>
        </p:nvSpPr>
        <p:spPr>
          <a:xfrm>
            <a:off x="152400" y="152400"/>
            <a:ext cx="8686800" cy="4801314"/>
          </a:xfrm>
          <a:prstGeom prst="rect">
            <a:avLst/>
          </a:prstGeom>
          <a:noFill/>
        </p:spPr>
        <p:txBody>
          <a:bodyPr wrap="square" rtlCol="0">
            <a:spAutoFit/>
          </a:bodyPr>
          <a:lstStyle/>
          <a:p>
            <a:r>
              <a:rPr lang="en-US" sz="3200" b="1" dirty="0" smtClean="0"/>
              <a:t>It is now common to have various stages of filtration employed in a filter-regulator-lubricator form factor, usually with the different filter housings connected. Air filtration applications are diverse and include end-user sectors such as </a:t>
            </a:r>
            <a:r>
              <a:rPr lang="en-US" sz="3200" b="1" u="sng" dirty="0" err="1" smtClean="0">
                <a:hlinkClick r:id="rId2" tooltip="Cleanroom"/>
              </a:rPr>
              <a:t>cleanroom</a:t>
            </a:r>
            <a:r>
              <a:rPr lang="en-US" sz="3200" b="1" dirty="0" smtClean="0"/>
              <a:t> environments, biomedical, analytical instrumentation, food processing, marine and aviation, agriculture, manufacturing, food and beverage packaging and a host of other uses.</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3"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
        <p:nvSpPr>
          <p:cNvPr id="3" name="TextBox 2"/>
          <p:cNvSpPr txBox="1"/>
          <p:nvPr/>
        </p:nvSpPr>
        <p:spPr>
          <a:xfrm>
            <a:off x="304800" y="228600"/>
            <a:ext cx="8610600" cy="4832092"/>
          </a:xfrm>
          <a:prstGeom prst="rect">
            <a:avLst/>
          </a:prstGeom>
          <a:noFill/>
        </p:spPr>
        <p:txBody>
          <a:bodyPr wrap="square" rtlCol="0">
            <a:spAutoFit/>
          </a:bodyPr>
          <a:lstStyle/>
          <a:p>
            <a:r>
              <a:rPr lang="en-US" sz="3200" b="1" dirty="0" smtClean="0">
                <a:solidFill>
                  <a:srgbClr val="00B050"/>
                </a:solidFill>
              </a:rPr>
              <a:t>Primary filters</a:t>
            </a:r>
          </a:p>
          <a:p>
            <a:r>
              <a:rPr lang="en-US" sz="3200" b="1" dirty="0" smtClean="0"/>
              <a:t>Typical commercial pneumatic filters will remove particles as small as 5 </a:t>
            </a:r>
            <a:r>
              <a:rPr lang="en-US" sz="3200" b="1" dirty="0" err="1" smtClean="0"/>
              <a:t>micrometres</a:t>
            </a:r>
            <a:r>
              <a:rPr lang="en-US" sz="3200" b="1" dirty="0" smtClean="0"/>
              <a:t> from the air. The filters protect pneumatic devices from damage that would be caused by these contaminants. These contaminants include lubricant particles ejected by the compressor, dirt particles, small water droplets or aerosols, and even oil vapor and dust particles</a:t>
            </a:r>
          </a:p>
          <a:p>
            <a:endParaRPr lang="en-US" sz="2000"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sp>
        <p:nvSpPr>
          <p:cNvPr id="3" name="TextBox 2"/>
          <p:cNvSpPr txBox="1"/>
          <p:nvPr/>
        </p:nvSpPr>
        <p:spPr>
          <a:xfrm>
            <a:off x="152400" y="228600"/>
            <a:ext cx="8686800" cy="3323987"/>
          </a:xfrm>
          <a:prstGeom prst="rect">
            <a:avLst/>
          </a:prstGeom>
          <a:noFill/>
        </p:spPr>
        <p:txBody>
          <a:bodyPr wrap="square" rtlCol="0">
            <a:spAutoFit/>
          </a:bodyPr>
          <a:lstStyle/>
          <a:p>
            <a:r>
              <a:rPr lang="en-US" sz="3200" b="1" dirty="0" smtClean="0">
                <a:solidFill>
                  <a:srgbClr val="00B050"/>
                </a:solidFill>
              </a:rPr>
              <a:t>Secondary filters &amp; Membrane Air Dryers</a:t>
            </a:r>
          </a:p>
          <a:p>
            <a:r>
              <a:rPr lang="en-US" sz="3200" b="1" dirty="0" smtClean="0"/>
              <a:t>Secondary filters are used for a variety of applications and can remove particles as small as 50 </a:t>
            </a:r>
            <a:r>
              <a:rPr lang="en-US" sz="3200" b="1" dirty="0" err="1" smtClean="0"/>
              <a:t>nanometres</a:t>
            </a:r>
            <a:r>
              <a:rPr lang="en-US" sz="3200" b="1" dirty="0" smtClean="0"/>
              <a:t> in size. These secondary filters can remove fumes, odors, vapor, mist, moisture, oil, and tiny particles from the air stream.</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sp>
        <p:nvSpPr>
          <p:cNvPr id="3" name="TextBox 2"/>
          <p:cNvSpPr txBox="1"/>
          <p:nvPr/>
        </p:nvSpPr>
        <p:spPr>
          <a:xfrm>
            <a:off x="381000" y="228600"/>
            <a:ext cx="4419600" cy="1077218"/>
          </a:xfrm>
          <a:prstGeom prst="rect">
            <a:avLst/>
          </a:prstGeom>
          <a:noFill/>
        </p:spPr>
        <p:txBody>
          <a:bodyPr wrap="square" rtlCol="0">
            <a:spAutoFit/>
          </a:bodyPr>
          <a:lstStyle/>
          <a:p>
            <a:r>
              <a:rPr lang="en-US" sz="3200" b="1" dirty="0" smtClean="0"/>
              <a:t>Pressure regulator</a:t>
            </a:r>
          </a:p>
          <a:p>
            <a:endParaRPr lang="en-US" sz="3200" b="1" dirty="0"/>
          </a:p>
        </p:txBody>
      </p:sp>
      <p:pic>
        <p:nvPicPr>
          <p:cNvPr id="4" name="Picture 3" descr="http://upload.wikimedia.org/wikipedia/commons/thumb/3/3b/Compressed_gas_cylinders.mapp_and_oxygen.triddle.jpg/220px-Compressed_gas_cylinders.mapp_and_oxygen.triddle.jpg">
            <a:hlinkClick r:id="rId2"/>
          </p:cNvPr>
          <p:cNvPicPr/>
          <p:nvPr/>
        </p:nvPicPr>
        <p:blipFill>
          <a:blip r:embed="rId3"/>
          <a:srcRect/>
          <a:stretch>
            <a:fillRect/>
          </a:stretch>
        </p:blipFill>
        <p:spPr bwMode="auto">
          <a:xfrm>
            <a:off x="3524250" y="762000"/>
            <a:ext cx="4705350" cy="5181599"/>
          </a:xfrm>
          <a:prstGeom prst="rect">
            <a:avLst/>
          </a:prstGeom>
          <a:noFill/>
          <a:ln w="9525">
            <a:noFill/>
            <a:miter lim="800000"/>
            <a:headEnd/>
            <a:tailEnd/>
          </a:ln>
        </p:spPr>
      </p:pic>
      <p:grpSp>
        <p:nvGrpSpPr>
          <p:cNvPr id="15" name="Group 14"/>
          <p:cNvGrpSpPr/>
          <p:nvPr/>
        </p:nvGrpSpPr>
        <p:grpSpPr>
          <a:xfrm>
            <a:off x="76201" y="1565564"/>
            <a:ext cx="2763981" cy="1101436"/>
            <a:chOff x="76201" y="1565564"/>
            <a:chExt cx="2763981" cy="1101436"/>
          </a:xfrm>
        </p:grpSpPr>
        <p:sp>
          <p:nvSpPr>
            <p:cNvPr id="5" name="Rectangle 4"/>
            <p:cNvSpPr/>
            <p:nvPr/>
          </p:nvSpPr>
          <p:spPr>
            <a:xfrm>
              <a:off x="685800" y="1905000"/>
              <a:ext cx="1219200" cy="7620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593273" y="1995055"/>
              <a:ext cx="0" cy="429490"/>
            </a:xfrm>
            <a:custGeom>
              <a:avLst/>
              <a:gdLst>
                <a:gd name="connsiteX0" fmla="*/ 0 w 0"/>
                <a:gd name="connsiteY0" fmla="*/ 0 h 429490"/>
                <a:gd name="connsiteX1" fmla="*/ 0 w 0"/>
                <a:gd name="connsiteY1" fmla="*/ 429490 h 429490"/>
              </a:gdLst>
              <a:ahLst/>
              <a:cxnLst>
                <a:cxn ang="0">
                  <a:pos x="connsiteX0" y="connsiteY0"/>
                </a:cxn>
                <a:cxn ang="0">
                  <a:pos x="connsiteX1" y="connsiteY1"/>
                </a:cxn>
              </a:cxnLst>
              <a:rect l="l" t="t" r="r" b="b"/>
              <a:pathLst>
                <a:path h="429490">
                  <a:moveTo>
                    <a:pt x="0" y="0"/>
                  </a:moveTo>
                  <a:lnTo>
                    <a:pt x="0" y="42949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a:off x="1295400" y="2133600"/>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1219200" y="21336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911927" y="2258291"/>
              <a:ext cx="928255" cy="0"/>
            </a:xfrm>
            <a:custGeom>
              <a:avLst/>
              <a:gdLst>
                <a:gd name="connsiteX0" fmla="*/ 0 w 928255"/>
                <a:gd name="connsiteY0" fmla="*/ 0 h 0"/>
                <a:gd name="connsiteX1" fmla="*/ 928255 w 928255"/>
                <a:gd name="connsiteY1" fmla="*/ 0 h 0"/>
              </a:gdLst>
              <a:ahLst/>
              <a:cxnLst>
                <a:cxn ang="0">
                  <a:pos x="connsiteX0" y="connsiteY0"/>
                </a:cxn>
                <a:cxn ang="0">
                  <a:pos x="connsiteX1" y="connsiteY1"/>
                </a:cxn>
              </a:cxnLst>
              <a:rect l="l" t="t" r="r" b="b"/>
              <a:pathLst>
                <a:path w="928255">
                  <a:moveTo>
                    <a:pt x="0" y="0"/>
                  </a:moveTo>
                  <a:lnTo>
                    <a:pt x="92825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6201" y="2285999"/>
              <a:ext cx="609600" cy="45719"/>
            </a:xfrm>
            <a:custGeom>
              <a:avLst/>
              <a:gdLst>
                <a:gd name="connsiteX0" fmla="*/ 0 w 928255"/>
                <a:gd name="connsiteY0" fmla="*/ 0 h 0"/>
                <a:gd name="connsiteX1" fmla="*/ 928255 w 928255"/>
                <a:gd name="connsiteY1" fmla="*/ 0 h 0"/>
              </a:gdLst>
              <a:ahLst/>
              <a:cxnLst>
                <a:cxn ang="0">
                  <a:pos x="connsiteX0" y="connsiteY0"/>
                </a:cxn>
                <a:cxn ang="0">
                  <a:pos x="connsiteX1" y="connsiteY1"/>
                </a:cxn>
              </a:cxnLst>
              <a:rect l="l" t="t" r="r" b="b"/>
              <a:pathLst>
                <a:path w="928255">
                  <a:moveTo>
                    <a:pt x="0" y="0"/>
                  </a:moveTo>
                  <a:lnTo>
                    <a:pt x="92825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468582" y="1565564"/>
              <a:ext cx="817418" cy="692727"/>
            </a:xfrm>
            <a:custGeom>
              <a:avLst/>
              <a:gdLst>
                <a:gd name="connsiteX0" fmla="*/ 0 w 817418"/>
                <a:gd name="connsiteY0" fmla="*/ 332509 h 692727"/>
                <a:gd name="connsiteX1" fmla="*/ 0 w 817418"/>
                <a:gd name="connsiteY1" fmla="*/ 0 h 692727"/>
                <a:gd name="connsiteX2" fmla="*/ 803563 w 817418"/>
                <a:gd name="connsiteY2" fmla="*/ 0 h 692727"/>
                <a:gd name="connsiteX3" fmla="*/ 817418 w 817418"/>
                <a:gd name="connsiteY3" fmla="*/ 692727 h 692727"/>
              </a:gdLst>
              <a:ahLst/>
              <a:cxnLst>
                <a:cxn ang="0">
                  <a:pos x="connsiteX0" y="connsiteY0"/>
                </a:cxn>
                <a:cxn ang="0">
                  <a:pos x="connsiteX1" y="connsiteY1"/>
                </a:cxn>
                <a:cxn ang="0">
                  <a:pos x="connsiteX2" y="connsiteY2"/>
                </a:cxn>
                <a:cxn ang="0">
                  <a:pos x="connsiteX3" y="connsiteY3"/>
                </a:cxn>
              </a:cxnLst>
              <a:rect l="l" t="t" r="r" b="b"/>
              <a:pathLst>
                <a:path w="817418" h="692727">
                  <a:moveTo>
                    <a:pt x="0" y="332509"/>
                  </a:moveTo>
                  <a:lnTo>
                    <a:pt x="0" y="0"/>
                  </a:lnTo>
                  <a:lnTo>
                    <a:pt x="803563" y="0"/>
                  </a:lnTo>
                  <a:lnTo>
                    <a:pt x="817418" y="692727"/>
                  </a:lnTo>
                </a:path>
              </a:pathLst>
            </a:custGeom>
            <a:ln w="254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p:cNvSpPr txBox="1"/>
          <p:nvPr/>
        </p:nvSpPr>
        <p:spPr>
          <a:xfrm>
            <a:off x="457200" y="3048000"/>
            <a:ext cx="2514600" cy="369332"/>
          </a:xfrm>
          <a:prstGeom prst="rect">
            <a:avLst/>
          </a:prstGeom>
          <a:noFill/>
        </p:spPr>
        <p:txBody>
          <a:bodyPr wrap="square" rtlCol="0">
            <a:spAutoFit/>
          </a:bodyPr>
          <a:lstStyle/>
          <a:p>
            <a:r>
              <a:rPr lang="en-US" dirty="0" smtClean="0"/>
              <a:t>SYMBOL OF REGULATOR</a:t>
            </a:r>
            <a:endParaRPr lang="en-US" dirty="0"/>
          </a:p>
        </p:txBody>
      </p:sp>
      <p:sp>
        <p:nvSpPr>
          <p:cNvPr id="16" name="Footer Placeholder 15"/>
          <p:cNvSpPr>
            <a:spLocks noGrp="1"/>
          </p:cNvSpPr>
          <p:nvPr>
            <p:ph type="ftr" sz="quarter" idx="11"/>
          </p:nvPr>
        </p:nvSpPr>
        <p:spPr/>
        <p:txBody>
          <a:bodyPr/>
          <a:lstStyle/>
          <a:p>
            <a:r>
              <a:rPr lang="en-US" smtClean="0"/>
              <a:t>IFP/PNEUMATIC COMPONENTS </a:t>
            </a:r>
            <a:endParaRPr lang="en-US"/>
          </a:p>
        </p:txBody>
      </p:sp>
      <p:pic>
        <p:nvPicPr>
          <p:cNvPr id="17" name="Picture 16"/>
          <p:cNvPicPr/>
          <p:nvPr/>
        </p:nvPicPr>
        <p:blipFill>
          <a:blip r:embed="rId4"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sp>
        <p:nvSpPr>
          <p:cNvPr id="3" name="TextBox 2"/>
          <p:cNvSpPr txBox="1"/>
          <p:nvPr/>
        </p:nvSpPr>
        <p:spPr>
          <a:xfrm>
            <a:off x="228600" y="228600"/>
            <a:ext cx="8686800" cy="6001643"/>
          </a:xfrm>
          <a:prstGeom prst="rect">
            <a:avLst/>
          </a:prstGeom>
          <a:noFill/>
        </p:spPr>
        <p:txBody>
          <a:bodyPr wrap="square" rtlCol="0">
            <a:spAutoFit/>
          </a:bodyPr>
          <a:lstStyle/>
          <a:p>
            <a:r>
              <a:rPr lang="en-US" sz="3200" b="1" dirty="0" smtClean="0"/>
              <a:t>A </a:t>
            </a:r>
            <a:r>
              <a:rPr lang="en-US" sz="3200" b="1" dirty="0" smtClean="0">
                <a:solidFill>
                  <a:srgbClr val="FF0000"/>
                </a:solidFill>
              </a:rPr>
              <a:t>pressure regulator </a:t>
            </a:r>
            <a:r>
              <a:rPr lang="en-US" sz="3200" b="1" dirty="0" smtClean="0"/>
              <a:t>is a </a:t>
            </a:r>
            <a:r>
              <a:rPr lang="en-US" sz="3200" b="1" u="sng" dirty="0" smtClean="0">
                <a:hlinkClick r:id="rId2" tooltip="Valve"/>
              </a:rPr>
              <a:t>valve</a:t>
            </a:r>
            <a:r>
              <a:rPr lang="en-US" sz="3200" b="1" dirty="0" smtClean="0"/>
              <a:t> that automatically cuts off the flow of a liquid or gas at a certain pressure. Regulators are used to allow high-pressure fluid supply lines or tanks to be reduced to safe and/or usable pressures for various applications.</a:t>
            </a:r>
          </a:p>
          <a:p>
            <a:r>
              <a:rPr lang="en-US" sz="3200" b="1" dirty="0" smtClean="0"/>
              <a:t>Gas pressure regulators are used to regulate the gas pressure and are not appropriate for measuring flow rates. </a:t>
            </a:r>
            <a:r>
              <a:rPr lang="en-US" sz="3200" b="1" u="sng" dirty="0" err="1" smtClean="0">
                <a:hlinkClick r:id="rId3" tooltip="Flowmeter"/>
              </a:rPr>
              <a:t>Flowmeters</a:t>
            </a:r>
            <a:r>
              <a:rPr lang="en-US" sz="3200" b="1" dirty="0" smtClean="0"/>
              <a:t>, </a:t>
            </a:r>
            <a:r>
              <a:rPr lang="en-US" sz="3200" b="1" u="sng" dirty="0" err="1" smtClean="0">
                <a:hlinkClick r:id="rId4" tooltip="Rotometer"/>
              </a:rPr>
              <a:t>Rotometers</a:t>
            </a:r>
            <a:r>
              <a:rPr lang="en-US" sz="3200" b="1" dirty="0" smtClean="0"/>
              <a:t> or </a:t>
            </a:r>
            <a:r>
              <a:rPr lang="en-US" sz="3200" b="1" u="sng" dirty="0" smtClean="0">
                <a:hlinkClick r:id="rId5" tooltip="Mass Flow Controller"/>
              </a:rPr>
              <a:t>Mass Flow Controllers</a:t>
            </a:r>
            <a:r>
              <a:rPr lang="en-US" sz="3200" b="1" dirty="0" smtClean="0"/>
              <a:t> should be used to accurately regulate gas flow rates.</a:t>
            </a:r>
          </a:p>
          <a:p>
            <a:endParaRPr lang="en-US" sz="3200" b="1"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6" cstate="print"/>
          <a:srcRect/>
          <a:stretch>
            <a:fillRect/>
          </a:stretch>
        </p:blipFill>
        <p:spPr bwMode="auto">
          <a:xfrm>
            <a:off x="8382000" y="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sp>
        <p:nvSpPr>
          <p:cNvPr id="3" name="TextBox 2"/>
          <p:cNvSpPr txBox="1"/>
          <p:nvPr/>
        </p:nvSpPr>
        <p:spPr>
          <a:xfrm>
            <a:off x="152400" y="228600"/>
            <a:ext cx="8763000" cy="6555641"/>
          </a:xfrm>
          <a:prstGeom prst="rect">
            <a:avLst/>
          </a:prstGeom>
          <a:noFill/>
        </p:spPr>
        <p:txBody>
          <a:bodyPr wrap="square" rtlCol="0">
            <a:spAutoFit/>
          </a:bodyPr>
          <a:lstStyle/>
          <a:p>
            <a:r>
              <a:rPr lang="en-US" sz="2800" b="1" dirty="0" smtClean="0">
                <a:solidFill>
                  <a:srgbClr val="00B0F0"/>
                </a:solidFill>
              </a:rPr>
              <a:t>AIR COMPROSSERS:</a:t>
            </a:r>
          </a:p>
          <a:p>
            <a:r>
              <a:rPr lang="en-US" sz="2800" b="1" dirty="0" smtClean="0">
                <a:solidFill>
                  <a:srgbClr val="00B0F0"/>
                </a:solidFill>
              </a:rPr>
              <a:t>BROADLY CLASSIFIED AS</a:t>
            </a:r>
          </a:p>
          <a:p>
            <a:pPr marL="514350" indent="-514350">
              <a:buAutoNum type="arabicPeriod"/>
            </a:pPr>
            <a:r>
              <a:rPr lang="en-US" sz="2800" b="1" dirty="0" smtClean="0">
                <a:solidFill>
                  <a:srgbClr val="00B0F0"/>
                </a:solidFill>
              </a:rPr>
              <a:t>POSITIVE DISPLACEMENT TYPE</a:t>
            </a:r>
          </a:p>
          <a:p>
            <a:pPr marL="514350" indent="-514350">
              <a:buAutoNum type="arabicPeriod"/>
            </a:pPr>
            <a:r>
              <a:rPr lang="en-US" sz="2800" b="1" dirty="0" smtClean="0">
                <a:solidFill>
                  <a:srgbClr val="00B0F0"/>
                </a:solidFill>
              </a:rPr>
              <a:t> DYNAMIC COMPRESSORS OR TURBO COMPRESSORS</a:t>
            </a:r>
          </a:p>
          <a:p>
            <a:pPr marL="514350" indent="-514350"/>
            <a:endParaRPr lang="en-US" sz="2800" b="1" dirty="0" smtClean="0">
              <a:solidFill>
                <a:srgbClr val="00B0F0"/>
              </a:solidFill>
            </a:endParaRPr>
          </a:p>
          <a:p>
            <a:pPr marL="514350" indent="-514350"/>
            <a:r>
              <a:rPr lang="en-US" sz="2800" b="1" dirty="0" smtClean="0">
                <a:solidFill>
                  <a:srgbClr val="FF0000"/>
                </a:solidFill>
              </a:rPr>
              <a:t>POSITIVE DISPLACEMENT TYPE-</a:t>
            </a:r>
          </a:p>
          <a:p>
            <a:pPr marL="514350" indent="-514350"/>
            <a:r>
              <a:rPr lang="en-US" sz="2800" b="1" dirty="0" smtClean="0">
                <a:solidFill>
                  <a:srgbClr val="0000FF"/>
                </a:solidFill>
              </a:rPr>
              <a:t>IN THIS DEFINITE VOLUME OF AIR IS COMPRESSED. NATURALLY VOLUME OF AIR REDUCES AND ITS PRESSURE IS INCREASED.</a:t>
            </a:r>
          </a:p>
          <a:p>
            <a:pPr marL="514350" indent="-514350"/>
            <a:r>
              <a:rPr lang="en-US" sz="2800" b="1" dirty="0" smtClean="0">
                <a:solidFill>
                  <a:srgbClr val="0000FF"/>
                </a:solidFill>
              </a:rPr>
              <a:t> </a:t>
            </a:r>
            <a:r>
              <a:rPr lang="en-US" sz="2800" b="1" i="1" dirty="0" smtClean="0">
                <a:solidFill>
                  <a:srgbClr val="00B050"/>
                </a:solidFill>
              </a:rPr>
              <a:t>POINTS TO BE DISCUSSED---</a:t>
            </a:r>
          </a:p>
          <a:p>
            <a:pPr marL="514350" indent="-514350"/>
            <a:r>
              <a:rPr lang="en-US" sz="2800" b="1" i="1" dirty="0" smtClean="0">
                <a:solidFill>
                  <a:srgbClr val="00B050"/>
                </a:solidFill>
              </a:rPr>
              <a:t>COMPARE RECIPROCATING ENGINE AND COMPRESSOR</a:t>
            </a:r>
          </a:p>
          <a:p>
            <a:pPr marL="514350" indent="-514350"/>
            <a:r>
              <a:rPr lang="en-US" sz="2800" b="1" i="1" dirty="0" smtClean="0">
                <a:solidFill>
                  <a:srgbClr val="00B050"/>
                </a:solidFill>
              </a:rPr>
              <a:t>DIFFERENT STROKE, SUCTION ,COMPRESSION ETC.</a:t>
            </a:r>
          </a:p>
          <a:p>
            <a:pPr marL="514350" indent="-514350"/>
            <a:r>
              <a:rPr lang="en-US" sz="2800" b="1" i="1" dirty="0" smtClean="0">
                <a:solidFill>
                  <a:srgbClr val="00B050"/>
                </a:solidFill>
              </a:rPr>
              <a:t>4 BAR MECHANISM I.E PISTON,CYLINDER, CONNECTING ROD AND CRANK.</a:t>
            </a:r>
            <a:r>
              <a:rPr lang="en-US" sz="2800" b="1" i="1" dirty="0" smtClean="0">
                <a:solidFill>
                  <a:srgbClr val="00B0F0"/>
                </a:solidFill>
              </a:rPr>
              <a:t> </a:t>
            </a:r>
          </a:p>
          <a:p>
            <a:pPr marL="514350" indent="-514350"/>
            <a:r>
              <a:rPr lang="en-US" sz="2800" b="1" i="1" dirty="0" smtClean="0">
                <a:solidFill>
                  <a:srgbClr val="00B050"/>
                </a:solidFill>
              </a:rPr>
              <a:t>INLET AND OUTLET PORTS.</a:t>
            </a: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2"/>
          <p:cNvPicPr>
            <a:picLocks noChangeAspect="1" noChangeArrowheads="1"/>
          </p:cNvPicPr>
          <p:nvPr/>
        </p:nvPicPr>
        <p:blipFill>
          <a:blip r:embed="rId2"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pic>
        <p:nvPicPr>
          <p:cNvPr id="3" name="Picture 2" descr="http://upload.wikimedia.org/wikipedia/commons/thumb/1/1c/Single-stage-regulator.svg/300px-Single-stage-regulator.svg.png">
            <a:hlinkClick r:id="rId2"/>
          </p:cNvPr>
          <p:cNvPicPr/>
          <p:nvPr/>
        </p:nvPicPr>
        <p:blipFill>
          <a:blip r:embed="rId3"/>
          <a:srcRect/>
          <a:stretch>
            <a:fillRect/>
          </a:stretch>
        </p:blipFill>
        <p:spPr bwMode="auto">
          <a:xfrm>
            <a:off x="381000" y="1066800"/>
            <a:ext cx="7924800" cy="5181599"/>
          </a:xfrm>
          <a:prstGeom prst="rect">
            <a:avLst/>
          </a:prstGeom>
          <a:noFill/>
          <a:ln w="9525">
            <a:noFill/>
            <a:miter lim="800000"/>
            <a:headEnd/>
            <a:tailEnd/>
          </a:ln>
        </p:spPr>
      </p:pic>
      <p:sp>
        <p:nvSpPr>
          <p:cNvPr id="4" name="TextBox 3"/>
          <p:cNvSpPr txBox="1"/>
          <p:nvPr/>
        </p:nvSpPr>
        <p:spPr>
          <a:xfrm>
            <a:off x="1371600" y="83130"/>
            <a:ext cx="6172200" cy="923330"/>
          </a:xfrm>
          <a:prstGeom prst="rect">
            <a:avLst/>
          </a:prstGeom>
          <a:noFill/>
        </p:spPr>
        <p:txBody>
          <a:bodyPr wrap="square" rtlCol="0">
            <a:spAutoFit/>
          </a:bodyPr>
          <a:lstStyle/>
          <a:p>
            <a:r>
              <a:rPr lang="en-US" sz="3600" b="1" dirty="0" smtClean="0">
                <a:solidFill>
                  <a:srgbClr val="FF0000"/>
                </a:solidFill>
              </a:rPr>
              <a:t>Single-stage pressure regulator</a:t>
            </a:r>
          </a:p>
          <a:p>
            <a:endParaRPr lang="en-US" dirty="0"/>
          </a:p>
        </p:txBody>
      </p:sp>
      <p:sp>
        <p:nvSpPr>
          <p:cNvPr id="5" name="Left Arrow 4"/>
          <p:cNvSpPr/>
          <p:nvPr/>
        </p:nvSpPr>
        <p:spPr>
          <a:xfrm>
            <a:off x="8382000" y="4876800"/>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52400" y="383078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95800" y="5715000"/>
            <a:ext cx="4343400" cy="646331"/>
          </a:xfrm>
          <a:prstGeom prst="rect">
            <a:avLst/>
          </a:prstGeom>
          <a:noFill/>
        </p:spPr>
        <p:txBody>
          <a:bodyPr wrap="square" rtlCol="0">
            <a:spAutoFit/>
          </a:bodyPr>
          <a:lstStyle/>
          <a:p>
            <a:r>
              <a:rPr lang="en-US" b="1" dirty="0" smtClean="0">
                <a:solidFill>
                  <a:srgbClr val="AE1F02"/>
                </a:solidFill>
              </a:rPr>
              <a:t>OPENING CAN BE VARIED TO REGULATE PRESSURE</a:t>
            </a:r>
            <a:endParaRPr lang="en-US" b="1" dirty="0">
              <a:solidFill>
                <a:srgbClr val="AE1F02"/>
              </a:solidFill>
            </a:endParaRPr>
          </a:p>
        </p:txBody>
      </p:sp>
      <p:cxnSp>
        <p:nvCxnSpPr>
          <p:cNvPr id="9" name="Straight Arrow Connector 8"/>
          <p:cNvCxnSpPr/>
          <p:nvPr/>
        </p:nvCxnSpPr>
        <p:spPr>
          <a:xfrm rot="16200000" flipV="1">
            <a:off x="4152900" y="4533900"/>
            <a:ext cx="14478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US" smtClean="0"/>
              <a:t>IFP/PNEUMATIC COMPONENTS </a:t>
            </a:r>
            <a:endParaRPr lang="en-US"/>
          </a:p>
        </p:txBody>
      </p:sp>
      <p:pic>
        <p:nvPicPr>
          <p:cNvPr id="11" name="Picture 10"/>
          <p:cNvPicPr/>
          <p:nvPr/>
        </p:nvPicPr>
        <p:blipFill>
          <a:blip r:embed="rId4"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dirty="0"/>
          </a:p>
        </p:txBody>
      </p:sp>
      <p:sp>
        <p:nvSpPr>
          <p:cNvPr id="3" name="TextBox 2"/>
          <p:cNvSpPr txBox="1"/>
          <p:nvPr/>
        </p:nvSpPr>
        <p:spPr>
          <a:xfrm>
            <a:off x="304800" y="152400"/>
            <a:ext cx="8534400" cy="5786199"/>
          </a:xfrm>
          <a:prstGeom prst="rect">
            <a:avLst/>
          </a:prstGeom>
          <a:noFill/>
        </p:spPr>
        <p:txBody>
          <a:bodyPr wrap="square" rtlCol="0">
            <a:spAutoFit/>
          </a:bodyPr>
          <a:lstStyle/>
          <a:p>
            <a:r>
              <a:rPr lang="en-US" sz="3200" b="1" dirty="0" smtClean="0">
                <a:solidFill>
                  <a:srgbClr val="7B07A9"/>
                </a:solidFill>
              </a:rPr>
              <a:t>In the pictured single-stage regulator, a diaphragm is used with a poppet valve to regulate pressure. As pressure in the upper chamber increases, the diaphragm is pushed upward, causing the poppet to reduce flow, bringing the pressure back down. By adjusting the top screw, the downward pressure on the diaphragm can be increased, requiring more pressure in the upper chamber to maintain equilibrium. In this way, the outlet pressure of the regulator is controlled.</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a:p>
        </p:txBody>
      </p:sp>
      <p:sp>
        <p:nvSpPr>
          <p:cNvPr id="3" name="TextBox 2"/>
          <p:cNvSpPr txBox="1"/>
          <p:nvPr/>
        </p:nvSpPr>
        <p:spPr>
          <a:xfrm>
            <a:off x="1371600" y="83130"/>
            <a:ext cx="6172200" cy="923330"/>
          </a:xfrm>
          <a:prstGeom prst="rect">
            <a:avLst/>
          </a:prstGeom>
          <a:noFill/>
        </p:spPr>
        <p:txBody>
          <a:bodyPr wrap="square" rtlCol="0">
            <a:spAutoFit/>
          </a:bodyPr>
          <a:lstStyle/>
          <a:p>
            <a:r>
              <a:rPr lang="en-US" sz="3600" b="1" dirty="0" smtClean="0">
                <a:solidFill>
                  <a:srgbClr val="FF0000"/>
                </a:solidFill>
              </a:rPr>
              <a:t>two-stage pressure regulator</a:t>
            </a:r>
          </a:p>
          <a:p>
            <a:endParaRPr lang="en-US" dirty="0"/>
          </a:p>
        </p:txBody>
      </p:sp>
      <p:sp>
        <p:nvSpPr>
          <p:cNvPr id="4" name="Left Arrow 3"/>
          <p:cNvSpPr/>
          <p:nvPr/>
        </p:nvSpPr>
        <p:spPr>
          <a:xfrm>
            <a:off x="7315200" y="3581400"/>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990600" y="2514600"/>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upload.wikimedia.org/wikipedia/commons/thumb/8/88/Two-stage-regulator.svg/300px-Two-stage-regulator.svg.png">
            <a:hlinkClick r:id="rId2"/>
          </p:cNvPr>
          <p:cNvPicPr/>
          <p:nvPr/>
        </p:nvPicPr>
        <p:blipFill>
          <a:blip r:embed="rId3"/>
          <a:srcRect/>
          <a:stretch>
            <a:fillRect/>
          </a:stretch>
        </p:blipFill>
        <p:spPr bwMode="auto">
          <a:xfrm>
            <a:off x="1371600" y="914400"/>
            <a:ext cx="5867400" cy="54102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IFP/PNEUMATIC COMPONENTS </a:t>
            </a:r>
            <a:endParaRPr lang="en-US"/>
          </a:p>
        </p:txBody>
      </p:sp>
      <p:pic>
        <p:nvPicPr>
          <p:cNvPr id="8" name="Picture 7"/>
          <p:cNvPicPr/>
          <p:nvPr/>
        </p:nvPicPr>
        <p:blipFill>
          <a:blip r:embed="rId4"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a:p>
        </p:txBody>
      </p:sp>
      <p:sp>
        <p:nvSpPr>
          <p:cNvPr id="3" name="TextBox 2"/>
          <p:cNvSpPr txBox="1"/>
          <p:nvPr/>
        </p:nvSpPr>
        <p:spPr>
          <a:xfrm>
            <a:off x="228600" y="228600"/>
            <a:ext cx="8686800" cy="4308872"/>
          </a:xfrm>
          <a:prstGeom prst="rect">
            <a:avLst/>
          </a:prstGeom>
          <a:noFill/>
        </p:spPr>
        <p:txBody>
          <a:bodyPr wrap="square" rtlCol="0">
            <a:spAutoFit/>
          </a:bodyPr>
          <a:lstStyle/>
          <a:p>
            <a:r>
              <a:rPr lang="en-US" sz="3200" b="1" dirty="0" smtClean="0">
                <a:solidFill>
                  <a:srgbClr val="0000FF"/>
                </a:solidFill>
              </a:rPr>
              <a:t>A pressure regulator's primary function is to match the flow of gas through the regulator to the demand for gas placed upon the system. If the load flow decreases, then the regulator flow must decrease also. If the load flow increases, then the regulator flow must increase in order to keep the controlled pressure from decreasing due to a shortage of gas in the pressure system.</a:t>
            </a:r>
          </a:p>
          <a:p>
            <a:endParaRPr lang="en-US" dirty="0">
              <a:solidFill>
                <a:srgbClr val="0000FF"/>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74</a:t>
            </a:fld>
            <a:endParaRPr lang="en-US"/>
          </a:p>
        </p:txBody>
      </p:sp>
      <p:sp>
        <p:nvSpPr>
          <p:cNvPr id="3" name="TextBox 2"/>
          <p:cNvSpPr txBox="1"/>
          <p:nvPr/>
        </p:nvSpPr>
        <p:spPr>
          <a:xfrm>
            <a:off x="152400" y="152400"/>
            <a:ext cx="8686800" cy="5909310"/>
          </a:xfrm>
          <a:prstGeom prst="rect">
            <a:avLst/>
          </a:prstGeom>
          <a:noFill/>
        </p:spPr>
        <p:txBody>
          <a:bodyPr wrap="square" rtlCol="0">
            <a:spAutoFit/>
          </a:bodyPr>
          <a:lstStyle/>
          <a:p>
            <a:r>
              <a:rPr lang="en-US" sz="2400" b="1" dirty="0" smtClean="0">
                <a:solidFill>
                  <a:srgbClr val="0000FF"/>
                </a:solidFill>
              </a:rPr>
              <a:t>A pressure regulator includes a </a:t>
            </a:r>
            <a:r>
              <a:rPr lang="en-US" sz="2400" b="1" i="1" dirty="0" smtClean="0">
                <a:solidFill>
                  <a:srgbClr val="0000FF"/>
                </a:solidFill>
              </a:rPr>
              <a:t>restricting element</a:t>
            </a:r>
            <a:r>
              <a:rPr lang="en-US" sz="2400" b="1" dirty="0" smtClean="0">
                <a:solidFill>
                  <a:srgbClr val="0000FF"/>
                </a:solidFill>
              </a:rPr>
              <a:t>, a </a:t>
            </a:r>
            <a:r>
              <a:rPr lang="en-US" sz="2400" b="1" i="1" dirty="0" smtClean="0">
                <a:solidFill>
                  <a:srgbClr val="0000FF"/>
                </a:solidFill>
              </a:rPr>
              <a:t>loading element</a:t>
            </a:r>
            <a:r>
              <a:rPr lang="en-US" sz="2400" b="1" dirty="0" smtClean="0">
                <a:solidFill>
                  <a:srgbClr val="0000FF"/>
                </a:solidFill>
              </a:rPr>
              <a:t>, and a </a:t>
            </a:r>
            <a:r>
              <a:rPr lang="en-US" sz="2400" b="1" i="1" dirty="0" smtClean="0">
                <a:solidFill>
                  <a:srgbClr val="0000FF"/>
                </a:solidFill>
              </a:rPr>
              <a:t>measuring element</a:t>
            </a:r>
            <a:r>
              <a:rPr lang="en-US" sz="2400" b="1" dirty="0" smtClean="0">
                <a:solidFill>
                  <a:srgbClr val="0000FF"/>
                </a:solidFill>
              </a:rPr>
              <a:t>:</a:t>
            </a:r>
          </a:p>
          <a:p>
            <a:pPr lvl="0"/>
            <a:r>
              <a:rPr lang="en-US" sz="2400" b="1" dirty="0" smtClean="0">
                <a:solidFill>
                  <a:srgbClr val="0000FF"/>
                </a:solidFill>
              </a:rPr>
              <a:t>The restricting element is a type of valve. It can be a </a:t>
            </a:r>
            <a:r>
              <a:rPr lang="en-US" sz="2400" b="1" u="sng" dirty="0" smtClean="0">
                <a:solidFill>
                  <a:srgbClr val="0000FF"/>
                </a:solidFill>
                <a:hlinkClick r:id="rId2" tooltip="Globe valve"/>
              </a:rPr>
              <a:t>globe valve</a:t>
            </a:r>
            <a:r>
              <a:rPr lang="en-US" sz="2400" b="1" dirty="0" smtClean="0">
                <a:solidFill>
                  <a:srgbClr val="0000FF"/>
                </a:solidFill>
              </a:rPr>
              <a:t>, </a:t>
            </a:r>
            <a:r>
              <a:rPr lang="en-US" sz="2400" b="1" u="sng" dirty="0" smtClean="0">
                <a:solidFill>
                  <a:srgbClr val="0000FF"/>
                </a:solidFill>
                <a:hlinkClick r:id="rId3" tooltip="Butterfly valve"/>
              </a:rPr>
              <a:t>butterfly valve</a:t>
            </a:r>
            <a:r>
              <a:rPr lang="en-US" sz="2400" b="1" dirty="0" smtClean="0">
                <a:solidFill>
                  <a:srgbClr val="0000FF"/>
                </a:solidFill>
              </a:rPr>
              <a:t>, </a:t>
            </a:r>
            <a:r>
              <a:rPr lang="en-US" sz="2400" b="1" u="sng" dirty="0" smtClean="0">
                <a:solidFill>
                  <a:srgbClr val="0000FF"/>
                </a:solidFill>
                <a:hlinkClick r:id="rId4" tooltip="Poppet valve"/>
              </a:rPr>
              <a:t>poppet valve</a:t>
            </a:r>
            <a:r>
              <a:rPr lang="en-US" sz="2400" b="1" dirty="0" smtClean="0">
                <a:solidFill>
                  <a:srgbClr val="0000FF"/>
                </a:solidFill>
              </a:rPr>
              <a:t>, or any other type of valve that is capable of operating as a variable restriction to the flow.</a:t>
            </a:r>
          </a:p>
          <a:p>
            <a:pPr lvl="0"/>
            <a:r>
              <a:rPr lang="en-US" sz="2400" b="1" dirty="0" smtClean="0">
                <a:solidFill>
                  <a:srgbClr val="0000FF"/>
                </a:solidFill>
              </a:rPr>
              <a:t>The loading element applies the needed force to the restricting element. It can be any number of things such as a weight, a spring, a piston actuator, or more commonly the </a:t>
            </a:r>
            <a:r>
              <a:rPr lang="en-US" sz="2400" b="1" u="sng" dirty="0" smtClean="0">
                <a:solidFill>
                  <a:srgbClr val="0000FF"/>
                </a:solidFill>
                <a:hlinkClick r:id="rId5" tooltip="Diaphragm (mechanical device)"/>
              </a:rPr>
              <a:t>diaphragm</a:t>
            </a:r>
            <a:r>
              <a:rPr lang="en-US" sz="2400" b="1" dirty="0" smtClean="0">
                <a:solidFill>
                  <a:srgbClr val="0000FF"/>
                </a:solidFill>
              </a:rPr>
              <a:t> actuator in combination with a spring.</a:t>
            </a:r>
          </a:p>
          <a:p>
            <a:pPr lvl="0"/>
            <a:r>
              <a:rPr lang="en-US" sz="2400" b="1" dirty="0" smtClean="0">
                <a:solidFill>
                  <a:srgbClr val="0000FF"/>
                </a:solidFill>
              </a:rPr>
              <a:t>When the actuator is forced against an expansion disk, the force is distributed among the pressure walls. This allows the gas to flow at the proper rate and not to be continually vaporized and diluted.</a:t>
            </a:r>
          </a:p>
          <a:p>
            <a:pPr lvl="0"/>
            <a:r>
              <a:rPr lang="en-US" sz="2400" b="1" dirty="0" smtClean="0">
                <a:solidFill>
                  <a:srgbClr val="0000FF"/>
                </a:solidFill>
              </a:rPr>
              <a:t>The measuring element determines when the inlet flow is equal to the outlet flow. The diaphragm is often used as a measuring element because it can also serve as a combine element.</a:t>
            </a:r>
          </a:p>
          <a:p>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6"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a:p>
        </p:txBody>
      </p:sp>
      <p:sp>
        <p:nvSpPr>
          <p:cNvPr id="3" name="TextBox 2"/>
          <p:cNvSpPr txBox="1"/>
          <p:nvPr/>
        </p:nvSpPr>
        <p:spPr>
          <a:xfrm>
            <a:off x="228600" y="152400"/>
            <a:ext cx="8686800" cy="6186309"/>
          </a:xfrm>
          <a:prstGeom prst="rect">
            <a:avLst/>
          </a:prstGeom>
          <a:noFill/>
          <a:ln w="25400">
            <a:noFill/>
          </a:ln>
        </p:spPr>
        <p:txBody>
          <a:bodyPr wrap="square" rtlCol="0">
            <a:spAutoFit/>
          </a:bodyPr>
          <a:lstStyle/>
          <a:p>
            <a:r>
              <a:rPr lang="en-US" sz="2800" b="1" dirty="0" smtClean="0">
                <a:solidFill>
                  <a:srgbClr val="FF0000"/>
                </a:solidFill>
              </a:rPr>
              <a:t>LUBRICATOR:</a:t>
            </a:r>
          </a:p>
          <a:p>
            <a:endParaRPr lang="en-US" sz="2800" b="1" dirty="0" smtClean="0">
              <a:solidFill>
                <a:srgbClr val="FF0000"/>
              </a:solidFill>
            </a:endParaRPr>
          </a:p>
          <a:p>
            <a:endParaRPr lang="en-US" sz="2800" b="1" dirty="0" smtClean="0">
              <a:solidFill>
                <a:srgbClr val="FF0000"/>
              </a:solidFill>
            </a:endParaRPr>
          </a:p>
          <a:p>
            <a:r>
              <a:rPr lang="en-US" sz="2000" b="1" dirty="0" smtClean="0">
                <a:solidFill>
                  <a:srgbClr val="00B050"/>
                </a:solidFill>
              </a:rPr>
              <a:t>                                                                         SYMBOL OF LUBRICATOR</a:t>
            </a:r>
          </a:p>
          <a:p>
            <a:endParaRPr lang="en-US" sz="2000" b="1" dirty="0" smtClean="0">
              <a:solidFill>
                <a:srgbClr val="00B050"/>
              </a:solidFill>
            </a:endParaRPr>
          </a:p>
          <a:p>
            <a:endParaRPr lang="en-US" sz="2000" b="1" dirty="0" smtClean="0">
              <a:solidFill>
                <a:srgbClr val="00B050"/>
              </a:solidFill>
            </a:endParaRPr>
          </a:p>
          <a:p>
            <a:r>
              <a:rPr lang="en-US" sz="2800" b="1" dirty="0" smtClean="0">
                <a:solidFill>
                  <a:srgbClr val="AE1290"/>
                </a:solidFill>
              </a:rPr>
              <a:t>THE LUBRICATOR IS A DEVICE WHICH MIXES MIST OR FINE SPRAY OF LUBRICATING OIL INTO COMPRESSED AIR. WHICH ENTERS INTO PNEUMATIC EQUIPMENTS AND OIL PARTICLES THE SLIDING/ROTATING PARTS OF EQUIPMENT. I.E. VALVE PARTS AND ACTUATOR OR MOTOR PARTS.</a:t>
            </a:r>
          </a:p>
          <a:p>
            <a:endParaRPr lang="en-US" sz="2800" b="1" dirty="0" smtClean="0">
              <a:solidFill>
                <a:srgbClr val="AE1290"/>
              </a:solidFill>
            </a:endParaRPr>
          </a:p>
          <a:p>
            <a:r>
              <a:rPr lang="en-US" sz="2800" b="1" dirty="0" smtClean="0">
                <a:solidFill>
                  <a:srgbClr val="AE1290"/>
                </a:solidFill>
              </a:rPr>
              <a:t>IF OIL IS NOT MIXED WITH AIR THE PARTS MAY RUST AND SYSTEM WILL BE INEFFICIENT OR FAILED. </a:t>
            </a:r>
            <a:endParaRPr lang="en-US" sz="2800" b="1" dirty="0">
              <a:solidFill>
                <a:srgbClr val="AE1290"/>
              </a:solidFill>
            </a:endParaRPr>
          </a:p>
        </p:txBody>
      </p:sp>
      <p:grpSp>
        <p:nvGrpSpPr>
          <p:cNvPr id="8" name="Group 7"/>
          <p:cNvGrpSpPr/>
          <p:nvPr/>
        </p:nvGrpSpPr>
        <p:grpSpPr>
          <a:xfrm>
            <a:off x="4800600" y="443345"/>
            <a:ext cx="2029691" cy="864611"/>
            <a:chOff x="4800600" y="443345"/>
            <a:chExt cx="2029691" cy="864611"/>
          </a:xfrm>
        </p:grpSpPr>
        <p:sp>
          <p:nvSpPr>
            <p:cNvPr id="4" name="Rectangle 3"/>
            <p:cNvSpPr/>
            <p:nvPr/>
          </p:nvSpPr>
          <p:spPr>
            <a:xfrm rot="18944202">
              <a:off x="5477351" y="569147"/>
              <a:ext cx="686875" cy="73880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798125" y="443345"/>
              <a:ext cx="0" cy="429491"/>
            </a:xfrm>
            <a:custGeom>
              <a:avLst/>
              <a:gdLst>
                <a:gd name="connsiteX0" fmla="*/ 0 w 0"/>
                <a:gd name="connsiteY0" fmla="*/ 0 h 429491"/>
                <a:gd name="connsiteX1" fmla="*/ 0 w 0"/>
                <a:gd name="connsiteY1" fmla="*/ 429491 h 429491"/>
              </a:gdLst>
              <a:ahLst/>
              <a:cxnLst>
                <a:cxn ang="0">
                  <a:pos x="connsiteX0" y="connsiteY0"/>
                </a:cxn>
                <a:cxn ang="0">
                  <a:pos x="connsiteX1" y="connsiteY1"/>
                </a:cxn>
              </a:cxnLst>
              <a:rect l="l" t="t" r="r" b="b"/>
              <a:pathLst>
                <a:path h="429491">
                  <a:moveTo>
                    <a:pt x="0" y="0"/>
                  </a:moveTo>
                  <a:lnTo>
                    <a:pt x="0" y="429491"/>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317673" y="955964"/>
              <a:ext cx="512618" cy="0"/>
            </a:xfrm>
            <a:custGeom>
              <a:avLst/>
              <a:gdLst>
                <a:gd name="connsiteX0" fmla="*/ 0 w 512618"/>
                <a:gd name="connsiteY0" fmla="*/ 0 h 0"/>
                <a:gd name="connsiteX1" fmla="*/ 512618 w 512618"/>
                <a:gd name="connsiteY1" fmla="*/ 0 h 0"/>
              </a:gdLst>
              <a:ahLst/>
              <a:cxnLst>
                <a:cxn ang="0">
                  <a:pos x="connsiteX0" y="connsiteY0"/>
                </a:cxn>
                <a:cxn ang="0">
                  <a:pos x="connsiteX1" y="connsiteY1"/>
                </a:cxn>
              </a:cxnLst>
              <a:rect l="l" t="t" r="r" b="b"/>
              <a:pathLst>
                <a:path w="512618">
                  <a:moveTo>
                    <a:pt x="0" y="0"/>
                  </a:moveTo>
                  <a:lnTo>
                    <a:pt x="51261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800600" y="914400"/>
              <a:ext cx="512618" cy="0"/>
            </a:xfrm>
            <a:custGeom>
              <a:avLst/>
              <a:gdLst>
                <a:gd name="connsiteX0" fmla="*/ 0 w 512618"/>
                <a:gd name="connsiteY0" fmla="*/ 0 h 0"/>
                <a:gd name="connsiteX1" fmla="*/ 512618 w 512618"/>
                <a:gd name="connsiteY1" fmla="*/ 0 h 0"/>
              </a:gdLst>
              <a:ahLst/>
              <a:cxnLst>
                <a:cxn ang="0">
                  <a:pos x="connsiteX0" y="connsiteY0"/>
                </a:cxn>
                <a:cxn ang="0">
                  <a:pos x="connsiteX1" y="connsiteY1"/>
                </a:cxn>
              </a:cxnLst>
              <a:rect l="l" t="t" r="r" b="b"/>
              <a:pathLst>
                <a:path w="512618">
                  <a:moveTo>
                    <a:pt x="0" y="0"/>
                  </a:moveTo>
                  <a:lnTo>
                    <a:pt x="512618"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Footer Placeholder 8"/>
          <p:cNvSpPr>
            <a:spLocks noGrp="1"/>
          </p:cNvSpPr>
          <p:nvPr>
            <p:ph type="ftr" sz="quarter" idx="11"/>
          </p:nvPr>
        </p:nvSpPr>
        <p:spPr/>
        <p:txBody>
          <a:bodyPr/>
          <a:lstStyle/>
          <a:p>
            <a:r>
              <a:rPr lang="en-US" smtClean="0"/>
              <a:t>IFP/PNEUMATIC COMPONENTS </a:t>
            </a:r>
            <a:endParaRPr lang="en-US"/>
          </a:p>
        </p:txBody>
      </p:sp>
      <p:pic>
        <p:nvPicPr>
          <p:cNvPr id="10" name="Picture 9"/>
          <p:cNvPicPr/>
          <p:nvPr/>
        </p:nvPicPr>
        <p:blipFill>
          <a:blip r:embed="rId2"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76</a:t>
            </a:fld>
            <a:endParaRPr lang="en-US"/>
          </a:p>
        </p:txBody>
      </p:sp>
      <p:sp>
        <p:nvSpPr>
          <p:cNvPr id="3" name="Rectangle 2"/>
          <p:cNvSpPr/>
          <p:nvPr/>
        </p:nvSpPr>
        <p:spPr>
          <a:xfrm>
            <a:off x="1066800" y="1828800"/>
            <a:ext cx="1524000" cy="9144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29000" y="2057400"/>
            <a:ext cx="1143000" cy="3810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1200" y="1828800"/>
            <a:ext cx="1524000" cy="9144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576945" y="1828800"/>
            <a:ext cx="858982" cy="235527"/>
          </a:xfrm>
          <a:custGeom>
            <a:avLst/>
            <a:gdLst>
              <a:gd name="connsiteX0" fmla="*/ 0 w 858982"/>
              <a:gd name="connsiteY0" fmla="*/ 0 h 235527"/>
              <a:gd name="connsiteX1" fmla="*/ 858982 w 858982"/>
              <a:gd name="connsiteY1" fmla="*/ 235527 h 235527"/>
            </a:gdLst>
            <a:ahLst/>
            <a:cxnLst>
              <a:cxn ang="0">
                <a:pos x="connsiteX0" y="connsiteY0"/>
              </a:cxn>
              <a:cxn ang="0">
                <a:pos x="connsiteX1" y="connsiteY1"/>
              </a:cxn>
            </a:cxnLst>
            <a:rect l="l" t="t" r="r" b="b"/>
            <a:pathLst>
              <a:path w="858982" h="235527">
                <a:moveTo>
                  <a:pt x="0" y="0"/>
                </a:moveTo>
                <a:lnTo>
                  <a:pt x="858982" y="235527"/>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576945" y="2410691"/>
            <a:ext cx="872837" cy="332509"/>
          </a:xfrm>
          <a:custGeom>
            <a:avLst/>
            <a:gdLst>
              <a:gd name="connsiteX0" fmla="*/ 0 w 872837"/>
              <a:gd name="connsiteY0" fmla="*/ 332509 h 332509"/>
              <a:gd name="connsiteX1" fmla="*/ 872837 w 872837"/>
              <a:gd name="connsiteY1" fmla="*/ 0 h 332509"/>
            </a:gdLst>
            <a:ahLst/>
            <a:cxnLst>
              <a:cxn ang="0">
                <a:pos x="connsiteX0" y="connsiteY0"/>
              </a:cxn>
              <a:cxn ang="0">
                <a:pos x="connsiteX1" y="connsiteY1"/>
              </a:cxn>
            </a:cxnLst>
            <a:rect l="l" t="t" r="r" b="b"/>
            <a:pathLst>
              <a:path w="872837" h="332509">
                <a:moveTo>
                  <a:pt x="0" y="332509"/>
                </a:moveTo>
                <a:lnTo>
                  <a:pt x="872837"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572000" y="2424545"/>
            <a:ext cx="1205345" cy="304800"/>
          </a:xfrm>
          <a:custGeom>
            <a:avLst/>
            <a:gdLst>
              <a:gd name="connsiteX0" fmla="*/ 0 w 1205345"/>
              <a:gd name="connsiteY0" fmla="*/ 0 h 304800"/>
              <a:gd name="connsiteX1" fmla="*/ 1205345 w 1205345"/>
              <a:gd name="connsiteY1" fmla="*/ 304800 h 304800"/>
            </a:gdLst>
            <a:ahLst/>
            <a:cxnLst>
              <a:cxn ang="0">
                <a:pos x="connsiteX0" y="connsiteY0"/>
              </a:cxn>
              <a:cxn ang="0">
                <a:pos x="connsiteX1" y="connsiteY1"/>
              </a:cxn>
            </a:cxnLst>
            <a:rect l="l" t="t" r="r" b="b"/>
            <a:pathLst>
              <a:path w="1205345" h="304800">
                <a:moveTo>
                  <a:pt x="0" y="0"/>
                </a:moveTo>
                <a:lnTo>
                  <a:pt x="1205345" y="30480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572000" y="1828800"/>
            <a:ext cx="1219200" cy="207818"/>
          </a:xfrm>
          <a:custGeom>
            <a:avLst/>
            <a:gdLst>
              <a:gd name="connsiteX0" fmla="*/ 0 w 1219200"/>
              <a:gd name="connsiteY0" fmla="*/ 207818 h 207818"/>
              <a:gd name="connsiteX1" fmla="*/ 1219200 w 1219200"/>
              <a:gd name="connsiteY1" fmla="*/ 0 h 207818"/>
            </a:gdLst>
            <a:ahLst/>
            <a:cxnLst>
              <a:cxn ang="0">
                <a:pos x="connsiteX0" y="connsiteY0"/>
              </a:cxn>
              <a:cxn ang="0">
                <a:pos x="connsiteX1" y="connsiteY1"/>
              </a:cxn>
            </a:cxnLst>
            <a:rect l="l" t="t" r="r" b="b"/>
            <a:pathLst>
              <a:path w="1219200" h="207818">
                <a:moveTo>
                  <a:pt x="0" y="207818"/>
                </a:moveTo>
                <a:lnTo>
                  <a:pt x="121920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a:off x="1295400" y="2057400"/>
            <a:ext cx="685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53200" y="2209800"/>
            <a:ext cx="609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2000" y="3733800"/>
            <a:ext cx="7239000" cy="16764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482436" y="2743200"/>
            <a:ext cx="13855" cy="997527"/>
          </a:xfrm>
          <a:custGeom>
            <a:avLst/>
            <a:gdLst>
              <a:gd name="connsiteX0" fmla="*/ 13855 w 13855"/>
              <a:gd name="connsiteY0" fmla="*/ 0 h 997527"/>
              <a:gd name="connsiteX1" fmla="*/ 0 w 13855"/>
              <a:gd name="connsiteY1" fmla="*/ 997527 h 997527"/>
            </a:gdLst>
            <a:ahLst/>
            <a:cxnLst>
              <a:cxn ang="0">
                <a:pos x="connsiteX0" y="connsiteY0"/>
              </a:cxn>
              <a:cxn ang="0">
                <a:pos x="connsiteX1" y="connsiteY1"/>
              </a:cxn>
            </a:cxnLst>
            <a:rect l="l" t="t" r="r" b="b"/>
            <a:pathLst>
              <a:path w="13855" h="997527">
                <a:moveTo>
                  <a:pt x="13855" y="0"/>
                </a:moveTo>
                <a:cubicBezTo>
                  <a:pt x="13855" y="431800"/>
                  <a:pt x="13855" y="863600"/>
                  <a:pt x="0" y="997527"/>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662545" y="2743200"/>
            <a:ext cx="13855" cy="997527"/>
          </a:xfrm>
          <a:custGeom>
            <a:avLst/>
            <a:gdLst>
              <a:gd name="connsiteX0" fmla="*/ 13855 w 13855"/>
              <a:gd name="connsiteY0" fmla="*/ 0 h 997527"/>
              <a:gd name="connsiteX1" fmla="*/ 0 w 13855"/>
              <a:gd name="connsiteY1" fmla="*/ 997527 h 997527"/>
            </a:gdLst>
            <a:ahLst/>
            <a:cxnLst>
              <a:cxn ang="0">
                <a:pos x="connsiteX0" y="connsiteY0"/>
              </a:cxn>
              <a:cxn ang="0">
                <a:pos x="connsiteX1" y="connsiteY1"/>
              </a:cxn>
            </a:cxnLst>
            <a:rect l="l" t="t" r="r" b="b"/>
            <a:pathLst>
              <a:path w="13855" h="997527">
                <a:moveTo>
                  <a:pt x="13855" y="0"/>
                </a:moveTo>
                <a:cubicBezTo>
                  <a:pt x="13855" y="431800"/>
                  <a:pt x="13855" y="863600"/>
                  <a:pt x="0" y="997527"/>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823855" y="1149927"/>
            <a:ext cx="1662545" cy="3810000"/>
          </a:xfrm>
          <a:custGeom>
            <a:avLst/>
            <a:gdLst>
              <a:gd name="connsiteX0" fmla="*/ 221672 w 1662545"/>
              <a:gd name="connsiteY0" fmla="*/ 900546 h 3810000"/>
              <a:gd name="connsiteX1" fmla="*/ 221672 w 1662545"/>
              <a:gd name="connsiteY1" fmla="*/ 207818 h 3810000"/>
              <a:gd name="connsiteX2" fmla="*/ 1385454 w 1662545"/>
              <a:gd name="connsiteY2" fmla="*/ 207818 h 3810000"/>
              <a:gd name="connsiteX3" fmla="*/ 1413163 w 1662545"/>
              <a:gd name="connsiteY3" fmla="*/ 3810000 h 3810000"/>
              <a:gd name="connsiteX4" fmla="*/ 1662545 w 1662545"/>
              <a:gd name="connsiteY4" fmla="*/ 3796146 h 3810000"/>
              <a:gd name="connsiteX5" fmla="*/ 1607127 w 1662545"/>
              <a:gd name="connsiteY5" fmla="*/ 0 h 3810000"/>
              <a:gd name="connsiteX6" fmla="*/ 0 w 1662545"/>
              <a:gd name="connsiteY6" fmla="*/ 0 h 3810000"/>
              <a:gd name="connsiteX7" fmla="*/ 0 w 1662545"/>
              <a:gd name="connsiteY7" fmla="*/ 900546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2545" h="3810000">
                <a:moveTo>
                  <a:pt x="221672" y="900546"/>
                </a:moveTo>
                <a:lnTo>
                  <a:pt x="221672" y="207818"/>
                </a:lnTo>
                <a:lnTo>
                  <a:pt x="1385454" y="207818"/>
                </a:lnTo>
                <a:lnTo>
                  <a:pt x="1413163" y="3810000"/>
                </a:lnTo>
                <a:lnTo>
                  <a:pt x="1662545" y="3796146"/>
                </a:lnTo>
                <a:lnTo>
                  <a:pt x="1607127" y="0"/>
                </a:lnTo>
                <a:lnTo>
                  <a:pt x="0" y="0"/>
                </a:lnTo>
                <a:lnTo>
                  <a:pt x="0" y="90054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101437" y="38931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011382" y="4038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011382" y="4267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011382" y="38931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163782" y="40455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316182" y="41979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468582" y="43503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620982" y="45027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773382" y="46551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676400" y="4800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676400"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930237" y="3810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230582" y="51123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382982" y="52647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535382" y="54171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905000" y="3962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535382" y="4114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687782" y="4267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840182"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200400" y="4648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362200" y="4648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895600" y="4876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819400"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505200"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505200"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692237" y="3962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235037" y="4114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387437" y="4267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539837"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124200" y="4495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657600" y="4724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810000" y="4876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886200" y="5105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301837"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454237" y="5334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216237" y="3886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997037" y="4267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149437"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962400" y="4724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267200"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648200" y="4800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759037" y="5029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911437"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063837" y="5334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225637" y="4038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378037" y="4191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343400"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682837" y="4495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191000" y="4724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987637" y="4800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140037"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5257800" y="5105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444837" y="5257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5597237" y="5410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057400" y="4114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209800" y="4191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2209800"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209800" y="4572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286000" y="4724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286000" y="4876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667000" y="5029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819400"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048000" y="5334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4759037" y="4038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4911437" y="4191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063837" y="4343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5216237" y="4495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5368637" y="4648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5521037" y="4800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5673437"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5825837" y="5105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5978237" y="5257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6130637" y="5410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606637" y="3886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4759037" y="4038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029200" y="4114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4724400" y="4343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4953000" y="4495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486400" y="4648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5521037" y="4800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673437"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5825837" y="5105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5978237" y="5257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130637" y="5410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5825837" y="3886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5562600" y="4114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5562600"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5715000" y="4572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978237" y="4648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5257800" y="4267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6283037"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6096000"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6587837" y="5257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740237" y="5410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914400"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1066800" y="4572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1219200" y="4724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762000" y="4876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066800" y="5029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600200"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2078182" y="5334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6435437" y="3962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6130637" y="4191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6096000"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6324600" y="4495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6248400" y="4724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6740237" y="4800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6629400"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6705600"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7197437" y="5257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1" name="Freeform 130"/>
          <p:cNvSpPr/>
          <p:nvPr/>
        </p:nvSpPr>
        <p:spPr>
          <a:xfrm>
            <a:off x="5978237" y="4038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6587837" y="4114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6553200" y="4267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6892637"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6858000" y="4572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6629400" y="4800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7239000" y="4953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7239000" y="5029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7654637" y="5181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7807037" y="5334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7121237" y="4648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6934200" y="4876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6934200" y="4114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7162800" y="4191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7086600" y="4419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7578437" y="4495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7467600" y="4648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7543800" y="4876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7391400" y="3962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7730837" y="4114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7696200" y="4267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7467600" y="4495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TextBox 152"/>
          <p:cNvSpPr txBox="1"/>
          <p:nvPr/>
        </p:nvSpPr>
        <p:spPr>
          <a:xfrm>
            <a:off x="2743200" y="4114800"/>
            <a:ext cx="2057400" cy="369332"/>
          </a:xfrm>
          <a:prstGeom prst="rect">
            <a:avLst/>
          </a:prstGeom>
          <a:noFill/>
          <a:ln w="25400">
            <a:noFill/>
          </a:ln>
        </p:spPr>
        <p:txBody>
          <a:bodyPr wrap="square" rtlCol="0">
            <a:spAutoFit/>
          </a:bodyPr>
          <a:lstStyle/>
          <a:p>
            <a:r>
              <a:rPr lang="en-US" dirty="0" smtClean="0">
                <a:solidFill>
                  <a:srgbClr val="AE1290"/>
                </a:solidFill>
              </a:rPr>
              <a:t>OIL TANK</a:t>
            </a:r>
            <a:endParaRPr lang="en-US" dirty="0">
              <a:solidFill>
                <a:srgbClr val="AE1290"/>
              </a:solidFill>
            </a:endParaRPr>
          </a:p>
        </p:txBody>
      </p:sp>
      <p:sp>
        <p:nvSpPr>
          <p:cNvPr id="154" name="TextBox 153"/>
          <p:cNvSpPr txBox="1"/>
          <p:nvPr/>
        </p:nvSpPr>
        <p:spPr>
          <a:xfrm>
            <a:off x="152400" y="1295400"/>
            <a:ext cx="2286000" cy="369332"/>
          </a:xfrm>
          <a:prstGeom prst="rect">
            <a:avLst/>
          </a:prstGeom>
          <a:noFill/>
        </p:spPr>
        <p:txBody>
          <a:bodyPr wrap="square" rtlCol="0">
            <a:spAutoFit/>
          </a:bodyPr>
          <a:lstStyle/>
          <a:p>
            <a:r>
              <a:rPr lang="en-US" dirty="0" smtClean="0">
                <a:solidFill>
                  <a:srgbClr val="AE1290"/>
                </a:solidFill>
              </a:rPr>
              <a:t>COMPRESSED AIR IN</a:t>
            </a:r>
            <a:endParaRPr lang="en-US" dirty="0">
              <a:solidFill>
                <a:srgbClr val="AE1290"/>
              </a:solidFill>
            </a:endParaRPr>
          </a:p>
        </p:txBody>
      </p:sp>
      <p:sp>
        <p:nvSpPr>
          <p:cNvPr id="155" name="TextBox 154"/>
          <p:cNvSpPr txBox="1"/>
          <p:nvPr/>
        </p:nvSpPr>
        <p:spPr>
          <a:xfrm>
            <a:off x="6172200" y="1295400"/>
            <a:ext cx="2590800" cy="369332"/>
          </a:xfrm>
          <a:prstGeom prst="rect">
            <a:avLst/>
          </a:prstGeom>
          <a:noFill/>
        </p:spPr>
        <p:txBody>
          <a:bodyPr wrap="square" rtlCol="0">
            <a:spAutoFit/>
          </a:bodyPr>
          <a:lstStyle/>
          <a:p>
            <a:r>
              <a:rPr lang="en-US" dirty="0" smtClean="0">
                <a:solidFill>
                  <a:srgbClr val="AE1290"/>
                </a:solidFill>
              </a:rPr>
              <a:t>AIR WITH LUB. OIL MIST</a:t>
            </a:r>
            <a:endParaRPr lang="en-US" dirty="0">
              <a:solidFill>
                <a:srgbClr val="AE1290"/>
              </a:solidFill>
            </a:endParaRPr>
          </a:p>
        </p:txBody>
      </p:sp>
      <p:cxnSp>
        <p:nvCxnSpPr>
          <p:cNvPr id="157" name="Straight Arrow Connector 156"/>
          <p:cNvCxnSpPr/>
          <p:nvPr/>
        </p:nvCxnSpPr>
        <p:spPr>
          <a:xfrm rot="5400000">
            <a:off x="1371600" y="28194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5400000">
            <a:off x="1676400" y="32004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1371600" y="236220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6553200" y="243840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flipH="1" flipV="1">
            <a:off x="5067300" y="491490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flipH="1" flipV="1">
            <a:off x="5105400" y="304800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flipH="1" flipV="1">
            <a:off x="5181600" y="1524000"/>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0800000">
            <a:off x="4114800" y="914400"/>
            <a:ext cx="685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a:off x="3200400" y="1295400"/>
            <a:ext cx="762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4" name="Freeform 173"/>
          <p:cNvSpPr/>
          <p:nvPr/>
        </p:nvSpPr>
        <p:spPr>
          <a:xfrm>
            <a:off x="3726873" y="2119745"/>
            <a:ext cx="124691" cy="69273"/>
          </a:xfrm>
          <a:custGeom>
            <a:avLst/>
            <a:gdLst>
              <a:gd name="connsiteX0" fmla="*/ 124691 w 124691"/>
              <a:gd name="connsiteY0" fmla="*/ 0 h 69273"/>
              <a:gd name="connsiteX1" fmla="*/ 0 w 124691"/>
              <a:gd name="connsiteY1" fmla="*/ 69273 h 69273"/>
            </a:gdLst>
            <a:ahLst/>
            <a:cxnLst>
              <a:cxn ang="0">
                <a:pos x="connsiteX0" y="connsiteY0"/>
              </a:cxn>
              <a:cxn ang="0">
                <a:pos x="connsiteX1" y="connsiteY1"/>
              </a:cxn>
            </a:cxnLst>
            <a:rect l="l" t="t" r="r" b="b"/>
            <a:pathLst>
              <a:path w="124691" h="69273">
                <a:moveTo>
                  <a:pt x="124691" y="0"/>
                </a:moveTo>
                <a:lnTo>
                  <a:pt x="0" y="69273"/>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3851564" y="2105891"/>
            <a:ext cx="55418" cy="124691"/>
          </a:xfrm>
          <a:custGeom>
            <a:avLst/>
            <a:gdLst>
              <a:gd name="connsiteX0" fmla="*/ 55418 w 55418"/>
              <a:gd name="connsiteY0" fmla="*/ 0 h 124691"/>
              <a:gd name="connsiteX1" fmla="*/ 0 w 55418"/>
              <a:gd name="connsiteY1" fmla="*/ 124691 h 124691"/>
            </a:gdLst>
            <a:ahLst/>
            <a:cxnLst>
              <a:cxn ang="0">
                <a:pos x="connsiteX0" y="connsiteY0"/>
              </a:cxn>
              <a:cxn ang="0">
                <a:pos x="connsiteX1" y="connsiteY1"/>
              </a:cxn>
            </a:cxnLst>
            <a:rect l="l" t="t" r="r" b="b"/>
            <a:pathLst>
              <a:path w="55418" h="124691">
                <a:moveTo>
                  <a:pt x="55418" y="0"/>
                </a:moveTo>
                <a:lnTo>
                  <a:pt x="0" y="124691"/>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3962400" y="2078182"/>
            <a:ext cx="69273" cy="124691"/>
          </a:xfrm>
          <a:custGeom>
            <a:avLst/>
            <a:gdLst>
              <a:gd name="connsiteX0" fmla="*/ 0 w 69273"/>
              <a:gd name="connsiteY0" fmla="*/ 0 h 124691"/>
              <a:gd name="connsiteX1" fmla="*/ 69273 w 69273"/>
              <a:gd name="connsiteY1" fmla="*/ 124691 h 124691"/>
            </a:gdLst>
            <a:ahLst/>
            <a:cxnLst>
              <a:cxn ang="0">
                <a:pos x="connsiteX0" y="connsiteY0"/>
              </a:cxn>
              <a:cxn ang="0">
                <a:pos x="connsiteX1" y="connsiteY1"/>
              </a:cxn>
            </a:cxnLst>
            <a:rect l="l" t="t" r="r" b="b"/>
            <a:pathLst>
              <a:path w="69273" h="124691">
                <a:moveTo>
                  <a:pt x="0" y="0"/>
                </a:moveTo>
                <a:lnTo>
                  <a:pt x="69273" y="124691"/>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3934691" y="2147455"/>
            <a:ext cx="27709" cy="110836"/>
          </a:xfrm>
          <a:custGeom>
            <a:avLst/>
            <a:gdLst>
              <a:gd name="connsiteX0" fmla="*/ 0 w 27709"/>
              <a:gd name="connsiteY0" fmla="*/ 0 h 110836"/>
              <a:gd name="connsiteX1" fmla="*/ 27709 w 27709"/>
              <a:gd name="connsiteY1" fmla="*/ 110836 h 110836"/>
            </a:gdLst>
            <a:ahLst/>
            <a:cxnLst>
              <a:cxn ang="0">
                <a:pos x="connsiteX0" y="connsiteY0"/>
              </a:cxn>
              <a:cxn ang="0">
                <a:pos x="connsiteX1" y="connsiteY1"/>
              </a:cxn>
            </a:cxnLst>
            <a:rect l="l" t="t" r="r" b="b"/>
            <a:pathLst>
              <a:path w="27709" h="110836">
                <a:moveTo>
                  <a:pt x="0" y="0"/>
                </a:moveTo>
                <a:lnTo>
                  <a:pt x="27709" y="11083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3886200" y="1904999"/>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3886200" y="17526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Freeform 179"/>
          <p:cNvSpPr/>
          <p:nvPr/>
        </p:nvSpPr>
        <p:spPr>
          <a:xfrm>
            <a:off x="3886200" y="1600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eform 180"/>
          <p:cNvSpPr/>
          <p:nvPr/>
        </p:nvSpPr>
        <p:spPr>
          <a:xfrm>
            <a:off x="3962400" y="13258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4191000" y="1219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4343400" y="1219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4495800" y="1219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4648200" y="12954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4800600" y="1219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4648200" y="1219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4800600" y="1219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4953000" y="1219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5105400" y="12954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5257800" y="12192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rot="5400000">
            <a:off x="5242560" y="24307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rot="5400000">
            <a:off x="5349240" y="25831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Freeform 193"/>
          <p:cNvSpPr/>
          <p:nvPr/>
        </p:nvSpPr>
        <p:spPr>
          <a:xfrm rot="5400000">
            <a:off x="5242560" y="27355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rot="5400000">
            <a:off x="5273040" y="28879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rot="5400000">
            <a:off x="5242560" y="352044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Freeform 196"/>
          <p:cNvSpPr/>
          <p:nvPr/>
        </p:nvSpPr>
        <p:spPr>
          <a:xfrm rot="5400000">
            <a:off x="5349240" y="28879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rot="5400000">
            <a:off x="5242560" y="30403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rot="5400000">
            <a:off x="5349240" y="31927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rot="5400000">
            <a:off x="5273040" y="33451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2" name="Straight Arrow Connector 201"/>
          <p:cNvCxnSpPr/>
          <p:nvPr/>
        </p:nvCxnSpPr>
        <p:spPr>
          <a:xfrm rot="5400000" flipH="1" flipV="1">
            <a:off x="5105400" y="2156460"/>
            <a:ext cx="457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3" name="Freeform 202"/>
          <p:cNvSpPr/>
          <p:nvPr/>
        </p:nvSpPr>
        <p:spPr>
          <a:xfrm rot="5400000">
            <a:off x="5242560" y="153924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rot="5400000">
            <a:off x="5349240" y="169164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rot="5400000">
            <a:off x="5242560" y="184404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Freeform 205"/>
          <p:cNvSpPr/>
          <p:nvPr/>
        </p:nvSpPr>
        <p:spPr>
          <a:xfrm rot="5400000">
            <a:off x="5273040" y="199644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rot="5400000">
            <a:off x="5242560" y="26289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rot="5400000">
            <a:off x="5349240" y="199644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Freeform 208"/>
          <p:cNvSpPr/>
          <p:nvPr/>
        </p:nvSpPr>
        <p:spPr>
          <a:xfrm rot="5400000">
            <a:off x="5242560" y="214884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rot="5400000">
            <a:off x="5349240" y="230124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rot="5400000">
            <a:off x="5273040" y="245364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rot="5400000">
            <a:off x="5318760" y="435864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rot="5400000">
            <a:off x="5318760" y="38785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rot="5400000">
            <a:off x="5425440" y="40309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rot="5400000">
            <a:off x="5349240" y="41833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TextBox 215"/>
          <p:cNvSpPr txBox="1"/>
          <p:nvPr/>
        </p:nvSpPr>
        <p:spPr>
          <a:xfrm>
            <a:off x="1066800" y="152400"/>
            <a:ext cx="7543800" cy="461665"/>
          </a:xfrm>
          <a:prstGeom prst="rect">
            <a:avLst/>
          </a:prstGeom>
          <a:noFill/>
        </p:spPr>
        <p:txBody>
          <a:bodyPr wrap="square" rtlCol="0">
            <a:spAutoFit/>
          </a:bodyPr>
          <a:lstStyle/>
          <a:p>
            <a:r>
              <a:rPr lang="en-US" sz="2400" b="1" dirty="0" smtClean="0">
                <a:solidFill>
                  <a:srgbClr val="00B050"/>
                </a:solidFill>
              </a:rPr>
              <a:t>FINE SPRAY (MIST) IS OBTAINED BY VENTURY EFFECT</a:t>
            </a:r>
            <a:endParaRPr lang="en-US" sz="2400" b="1" dirty="0">
              <a:solidFill>
                <a:srgbClr val="00B050"/>
              </a:solidFill>
            </a:endParaRPr>
          </a:p>
        </p:txBody>
      </p:sp>
      <p:sp>
        <p:nvSpPr>
          <p:cNvPr id="217" name="Freeform 216"/>
          <p:cNvSpPr/>
          <p:nvPr/>
        </p:nvSpPr>
        <p:spPr>
          <a:xfrm rot="5400000">
            <a:off x="5394960" y="367284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Freeform 217"/>
          <p:cNvSpPr/>
          <p:nvPr/>
        </p:nvSpPr>
        <p:spPr>
          <a:xfrm rot="5400000">
            <a:off x="5394960" y="31927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rot="5400000">
            <a:off x="5501640" y="33451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rot="5400000">
            <a:off x="5425440" y="3497581"/>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Freeform 220"/>
          <p:cNvSpPr/>
          <p:nvPr/>
        </p:nvSpPr>
        <p:spPr>
          <a:xfrm>
            <a:off x="6303819" y="1981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6456219" y="2133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6359237" y="2279073"/>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Freeform 223"/>
          <p:cNvSpPr/>
          <p:nvPr/>
        </p:nvSpPr>
        <p:spPr>
          <a:xfrm>
            <a:off x="6359237" y="2431473"/>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6913419" y="2590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6892637" y="2050473"/>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6968837" y="2202873"/>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6968837" y="2355273"/>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5902037" y="2202873"/>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0" name="Straight Arrow Connector 229"/>
          <p:cNvCxnSpPr/>
          <p:nvPr/>
        </p:nvCxnSpPr>
        <p:spPr>
          <a:xfrm rot="10800000">
            <a:off x="4267200" y="1446211"/>
            <a:ext cx="685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1" name="Freeform 230"/>
          <p:cNvSpPr/>
          <p:nvPr/>
        </p:nvSpPr>
        <p:spPr>
          <a:xfrm>
            <a:off x="3581400" y="22098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3733800" y="22098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Freeform 232"/>
          <p:cNvSpPr/>
          <p:nvPr/>
        </p:nvSpPr>
        <p:spPr>
          <a:xfrm>
            <a:off x="3886200" y="22098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4038600" y="22860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Freeform 234"/>
          <p:cNvSpPr/>
          <p:nvPr/>
        </p:nvSpPr>
        <p:spPr>
          <a:xfrm>
            <a:off x="4191000" y="22098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4038600" y="22098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4191000" y="22098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4343400" y="22098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Freeform 238"/>
          <p:cNvSpPr/>
          <p:nvPr/>
        </p:nvSpPr>
        <p:spPr>
          <a:xfrm>
            <a:off x="4495800" y="2286000"/>
            <a:ext cx="76200" cy="45719"/>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a:off x="4876800" y="2209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Freeform 240"/>
          <p:cNvSpPr/>
          <p:nvPr/>
        </p:nvSpPr>
        <p:spPr>
          <a:xfrm>
            <a:off x="5597237" y="2133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Freeform 241"/>
          <p:cNvSpPr/>
          <p:nvPr/>
        </p:nvSpPr>
        <p:spPr>
          <a:xfrm>
            <a:off x="4724400" y="2133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5521037" y="2286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4800600" y="2438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TextBox 244"/>
          <p:cNvSpPr txBox="1"/>
          <p:nvPr/>
        </p:nvSpPr>
        <p:spPr>
          <a:xfrm>
            <a:off x="3048000" y="2667000"/>
            <a:ext cx="1905000" cy="369332"/>
          </a:xfrm>
          <a:prstGeom prst="rect">
            <a:avLst/>
          </a:prstGeom>
          <a:noFill/>
          <a:ln w="25400">
            <a:solidFill>
              <a:schemeClr val="tx1"/>
            </a:solidFill>
          </a:ln>
        </p:spPr>
        <p:txBody>
          <a:bodyPr wrap="square" rtlCol="0">
            <a:spAutoFit/>
          </a:bodyPr>
          <a:lstStyle/>
          <a:p>
            <a:r>
              <a:rPr lang="en-US" dirty="0" smtClean="0">
                <a:solidFill>
                  <a:srgbClr val="AE1290"/>
                </a:solidFill>
              </a:rPr>
              <a:t>THROAT SECTION</a:t>
            </a:r>
            <a:endParaRPr lang="en-US" dirty="0">
              <a:solidFill>
                <a:srgbClr val="AE1290"/>
              </a:solidFill>
            </a:endParaRPr>
          </a:p>
        </p:txBody>
      </p:sp>
      <p:sp>
        <p:nvSpPr>
          <p:cNvPr id="246" name="Footer Placeholder 245"/>
          <p:cNvSpPr>
            <a:spLocks noGrp="1"/>
          </p:cNvSpPr>
          <p:nvPr>
            <p:ph type="ftr" sz="quarter" idx="11"/>
          </p:nvPr>
        </p:nvSpPr>
        <p:spPr/>
        <p:txBody>
          <a:bodyPr/>
          <a:lstStyle/>
          <a:p>
            <a:r>
              <a:rPr lang="en-US" smtClean="0"/>
              <a:t>IFP/PNEUMATIC COMPONENTS </a:t>
            </a:r>
            <a:endParaRPr lang="en-US"/>
          </a:p>
        </p:txBody>
      </p:sp>
      <p:pic>
        <p:nvPicPr>
          <p:cNvPr id="247" name="Picture 246"/>
          <p:cNvPicPr/>
          <p:nvPr/>
        </p:nvPicPr>
        <p:blipFill>
          <a:blip r:embed="rId2"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77</a:t>
            </a:fld>
            <a:endParaRPr lang="en-US"/>
          </a:p>
        </p:txBody>
      </p:sp>
      <p:sp>
        <p:nvSpPr>
          <p:cNvPr id="3" name="Freeform 2"/>
          <p:cNvSpPr/>
          <p:nvPr/>
        </p:nvSpPr>
        <p:spPr>
          <a:xfrm>
            <a:off x="1676401" y="2057400"/>
            <a:ext cx="4114800" cy="270164"/>
          </a:xfrm>
          <a:custGeom>
            <a:avLst/>
            <a:gdLst>
              <a:gd name="connsiteX0" fmla="*/ 0 w 3893127"/>
              <a:gd name="connsiteY0" fmla="*/ 13855 h 290946"/>
              <a:gd name="connsiteX1" fmla="*/ 997527 w 3893127"/>
              <a:gd name="connsiteY1" fmla="*/ 13855 h 290946"/>
              <a:gd name="connsiteX2" fmla="*/ 1510145 w 3893127"/>
              <a:gd name="connsiteY2" fmla="*/ 290946 h 290946"/>
              <a:gd name="connsiteX3" fmla="*/ 2230582 w 3893127"/>
              <a:gd name="connsiteY3" fmla="*/ 290946 h 290946"/>
              <a:gd name="connsiteX4" fmla="*/ 2743200 w 3893127"/>
              <a:gd name="connsiteY4" fmla="*/ 0 h 290946"/>
              <a:gd name="connsiteX5" fmla="*/ 3893127 w 3893127"/>
              <a:gd name="connsiteY5" fmla="*/ 0 h 2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127" h="290946">
                <a:moveTo>
                  <a:pt x="0" y="13855"/>
                </a:moveTo>
                <a:lnTo>
                  <a:pt x="997527" y="13855"/>
                </a:lnTo>
                <a:lnTo>
                  <a:pt x="1510145" y="290946"/>
                </a:lnTo>
                <a:lnTo>
                  <a:pt x="2230582" y="290946"/>
                </a:lnTo>
                <a:lnTo>
                  <a:pt x="2743200" y="0"/>
                </a:lnTo>
                <a:lnTo>
                  <a:pt x="3893127"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676400" y="2743201"/>
            <a:ext cx="581891" cy="533400"/>
          </a:xfrm>
          <a:custGeom>
            <a:avLst/>
            <a:gdLst>
              <a:gd name="connsiteX0" fmla="*/ 0 w 346364"/>
              <a:gd name="connsiteY0" fmla="*/ 13854 h 526473"/>
              <a:gd name="connsiteX1" fmla="*/ 346364 w 346364"/>
              <a:gd name="connsiteY1" fmla="*/ 0 h 526473"/>
              <a:gd name="connsiteX2" fmla="*/ 346364 w 346364"/>
              <a:gd name="connsiteY2" fmla="*/ 138545 h 526473"/>
              <a:gd name="connsiteX3" fmla="*/ 290946 w 346364"/>
              <a:gd name="connsiteY3" fmla="*/ 193963 h 526473"/>
              <a:gd name="connsiteX4" fmla="*/ 290946 w 346364"/>
              <a:gd name="connsiteY4" fmla="*/ 526473 h 52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4" h="526473">
                <a:moveTo>
                  <a:pt x="0" y="13854"/>
                </a:moveTo>
                <a:lnTo>
                  <a:pt x="346364" y="0"/>
                </a:lnTo>
                <a:lnTo>
                  <a:pt x="346364" y="138545"/>
                </a:lnTo>
                <a:lnTo>
                  <a:pt x="290946" y="193963"/>
                </a:lnTo>
                <a:lnTo>
                  <a:pt x="290946" y="526473"/>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424545" y="2736272"/>
            <a:ext cx="443346" cy="512618"/>
          </a:xfrm>
          <a:custGeom>
            <a:avLst/>
            <a:gdLst>
              <a:gd name="connsiteX0" fmla="*/ 0 w 443346"/>
              <a:gd name="connsiteY0" fmla="*/ 512618 h 512618"/>
              <a:gd name="connsiteX1" fmla="*/ 0 w 443346"/>
              <a:gd name="connsiteY1" fmla="*/ 0 h 512618"/>
              <a:gd name="connsiteX2" fmla="*/ 443346 w 443346"/>
              <a:gd name="connsiteY2" fmla="*/ 0 h 512618"/>
            </a:gdLst>
            <a:ahLst/>
            <a:cxnLst>
              <a:cxn ang="0">
                <a:pos x="connsiteX0" y="connsiteY0"/>
              </a:cxn>
              <a:cxn ang="0">
                <a:pos x="connsiteX1" y="connsiteY1"/>
              </a:cxn>
              <a:cxn ang="0">
                <a:pos x="connsiteX2" y="connsiteY2"/>
              </a:cxn>
            </a:cxnLst>
            <a:rect l="l" t="t" r="r" b="b"/>
            <a:pathLst>
              <a:path w="443346" h="512618">
                <a:moveTo>
                  <a:pt x="0" y="512618"/>
                </a:moveTo>
                <a:lnTo>
                  <a:pt x="0" y="0"/>
                </a:lnTo>
                <a:lnTo>
                  <a:pt x="443346"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854036" y="2493818"/>
            <a:ext cx="2923309" cy="235527"/>
          </a:xfrm>
          <a:custGeom>
            <a:avLst/>
            <a:gdLst>
              <a:gd name="connsiteX0" fmla="*/ 0 w 2923309"/>
              <a:gd name="connsiteY0" fmla="*/ 235527 h 235527"/>
              <a:gd name="connsiteX1" fmla="*/ 568037 w 2923309"/>
              <a:gd name="connsiteY1" fmla="*/ 0 h 235527"/>
              <a:gd name="connsiteX2" fmla="*/ 1316182 w 2923309"/>
              <a:gd name="connsiteY2" fmla="*/ 0 h 235527"/>
              <a:gd name="connsiteX3" fmla="*/ 1842655 w 2923309"/>
              <a:gd name="connsiteY3" fmla="*/ 166255 h 235527"/>
              <a:gd name="connsiteX4" fmla="*/ 2923309 w 2923309"/>
              <a:gd name="connsiteY4" fmla="*/ 152400 h 235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09" h="235527">
                <a:moveTo>
                  <a:pt x="0" y="235527"/>
                </a:moveTo>
                <a:lnTo>
                  <a:pt x="568037" y="0"/>
                </a:lnTo>
                <a:lnTo>
                  <a:pt x="1316182" y="0"/>
                </a:lnTo>
                <a:lnTo>
                  <a:pt x="1842655" y="166255"/>
                </a:lnTo>
                <a:lnTo>
                  <a:pt x="2923309" y="15240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814945" y="2812473"/>
            <a:ext cx="3477491" cy="2216727"/>
          </a:xfrm>
          <a:custGeom>
            <a:avLst/>
            <a:gdLst>
              <a:gd name="connsiteX0" fmla="*/ 387928 w 3477491"/>
              <a:gd name="connsiteY0" fmla="*/ 443345 h 2216727"/>
              <a:gd name="connsiteX1" fmla="*/ 318655 w 3477491"/>
              <a:gd name="connsiteY1" fmla="*/ 443345 h 2216727"/>
              <a:gd name="connsiteX2" fmla="*/ 249382 w 3477491"/>
              <a:gd name="connsiteY2" fmla="*/ 221672 h 2216727"/>
              <a:gd name="connsiteX3" fmla="*/ 249382 w 3477491"/>
              <a:gd name="connsiteY3" fmla="*/ 96982 h 2216727"/>
              <a:gd name="connsiteX4" fmla="*/ 166255 w 3477491"/>
              <a:gd name="connsiteY4" fmla="*/ 27709 h 2216727"/>
              <a:gd name="connsiteX5" fmla="*/ 41564 w 3477491"/>
              <a:gd name="connsiteY5" fmla="*/ 41563 h 2216727"/>
              <a:gd name="connsiteX6" fmla="*/ 0 w 3477491"/>
              <a:gd name="connsiteY6" fmla="*/ 83127 h 2216727"/>
              <a:gd name="connsiteX7" fmla="*/ 96982 w 3477491"/>
              <a:gd name="connsiteY7" fmla="*/ 235527 h 2216727"/>
              <a:gd name="connsiteX8" fmla="*/ 110837 w 3477491"/>
              <a:gd name="connsiteY8" fmla="*/ 1731818 h 2216727"/>
              <a:gd name="connsiteX9" fmla="*/ 221673 w 3477491"/>
              <a:gd name="connsiteY9" fmla="*/ 1884218 h 2216727"/>
              <a:gd name="connsiteX10" fmla="*/ 429491 w 3477491"/>
              <a:gd name="connsiteY10" fmla="*/ 2022763 h 2216727"/>
              <a:gd name="connsiteX11" fmla="*/ 595746 w 3477491"/>
              <a:gd name="connsiteY11" fmla="*/ 2064327 h 2216727"/>
              <a:gd name="connsiteX12" fmla="*/ 900546 w 3477491"/>
              <a:gd name="connsiteY12" fmla="*/ 2147454 h 2216727"/>
              <a:gd name="connsiteX13" fmla="*/ 1274619 w 3477491"/>
              <a:gd name="connsiteY13" fmla="*/ 2216727 h 2216727"/>
              <a:gd name="connsiteX14" fmla="*/ 2660073 w 3477491"/>
              <a:gd name="connsiteY14" fmla="*/ 2189018 h 2216727"/>
              <a:gd name="connsiteX15" fmla="*/ 3214255 w 3477491"/>
              <a:gd name="connsiteY15" fmla="*/ 2133600 h 2216727"/>
              <a:gd name="connsiteX16" fmla="*/ 3408219 w 3477491"/>
              <a:gd name="connsiteY16" fmla="*/ 1884218 h 2216727"/>
              <a:gd name="connsiteX17" fmla="*/ 3366655 w 3477491"/>
              <a:gd name="connsiteY17" fmla="*/ 207818 h 2216727"/>
              <a:gd name="connsiteX18" fmla="*/ 3477491 w 3477491"/>
              <a:gd name="connsiteY18" fmla="*/ 138545 h 2216727"/>
              <a:gd name="connsiteX19" fmla="*/ 3394364 w 3477491"/>
              <a:gd name="connsiteY19" fmla="*/ 13854 h 2216727"/>
              <a:gd name="connsiteX20" fmla="*/ 3144982 w 3477491"/>
              <a:gd name="connsiteY20" fmla="*/ 0 h 2216727"/>
              <a:gd name="connsiteX21" fmla="*/ 1357746 w 3477491"/>
              <a:gd name="connsiteY21" fmla="*/ 0 h 2216727"/>
              <a:gd name="connsiteX22" fmla="*/ 1219200 w 3477491"/>
              <a:gd name="connsiteY22" fmla="*/ 180109 h 2216727"/>
              <a:gd name="connsiteX23" fmla="*/ 1191491 w 3477491"/>
              <a:gd name="connsiteY23" fmla="*/ 387927 h 2216727"/>
              <a:gd name="connsiteX24" fmla="*/ 1108364 w 3477491"/>
              <a:gd name="connsiteY24" fmla="*/ 471054 h 2216727"/>
              <a:gd name="connsiteX25" fmla="*/ 983673 w 3477491"/>
              <a:gd name="connsiteY25" fmla="*/ 512618 h 2216727"/>
              <a:gd name="connsiteX26" fmla="*/ 983673 w 3477491"/>
              <a:gd name="connsiteY26" fmla="*/ 1870363 h 2216727"/>
              <a:gd name="connsiteX27" fmla="*/ 803564 w 3477491"/>
              <a:gd name="connsiteY27" fmla="*/ 1870363 h 2216727"/>
              <a:gd name="connsiteX28" fmla="*/ 789710 w 3477491"/>
              <a:gd name="connsiteY28" fmla="*/ 1524000 h 2216727"/>
              <a:gd name="connsiteX29" fmla="*/ 789710 w 3477491"/>
              <a:gd name="connsiteY29" fmla="*/ 554182 h 2216727"/>
              <a:gd name="connsiteX30" fmla="*/ 789710 w 3477491"/>
              <a:gd name="connsiteY30" fmla="*/ 401782 h 2216727"/>
              <a:gd name="connsiteX31" fmla="*/ 609600 w 3477491"/>
              <a:gd name="connsiteY31" fmla="*/ 401782 h 221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77491" h="2216727">
                <a:moveTo>
                  <a:pt x="387928" y="443345"/>
                </a:moveTo>
                <a:lnTo>
                  <a:pt x="318655" y="443345"/>
                </a:lnTo>
                <a:lnTo>
                  <a:pt x="249382" y="221672"/>
                </a:lnTo>
                <a:lnTo>
                  <a:pt x="249382" y="96982"/>
                </a:lnTo>
                <a:lnTo>
                  <a:pt x="166255" y="27709"/>
                </a:lnTo>
                <a:lnTo>
                  <a:pt x="41564" y="41563"/>
                </a:lnTo>
                <a:lnTo>
                  <a:pt x="0" y="83127"/>
                </a:lnTo>
                <a:lnTo>
                  <a:pt x="96982" y="235527"/>
                </a:lnTo>
                <a:lnTo>
                  <a:pt x="110837" y="1731818"/>
                </a:lnTo>
                <a:lnTo>
                  <a:pt x="221673" y="1884218"/>
                </a:lnTo>
                <a:lnTo>
                  <a:pt x="429491" y="2022763"/>
                </a:lnTo>
                <a:lnTo>
                  <a:pt x="595746" y="2064327"/>
                </a:lnTo>
                <a:lnTo>
                  <a:pt x="900546" y="2147454"/>
                </a:lnTo>
                <a:lnTo>
                  <a:pt x="1274619" y="2216727"/>
                </a:lnTo>
                <a:lnTo>
                  <a:pt x="2660073" y="2189018"/>
                </a:lnTo>
                <a:lnTo>
                  <a:pt x="3214255" y="2133600"/>
                </a:lnTo>
                <a:lnTo>
                  <a:pt x="3408219" y="1884218"/>
                </a:lnTo>
                <a:lnTo>
                  <a:pt x="3366655" y="207818"/>
                </a:lnTo>
                <a:lnTo>
                  <a:pt x="3477491" y="138545"/>
                </a:lnTo>
                <a:lnTo>
                  <a:pt x="3394364" y="13854"/>
                </a:lnTo>
                <a:lnTo>
                  <a:pt x="3144982" y="0"/>
                </a:lnTo>
                <a:lnTo>
                  <a:pt x="1357746" y="0"/>
                </a:lnTo>
                <a:lnTo>
                  <a:pt x="1219200" y="180109"/>
                </a:lnTo>
                <a:lnTo>
                  <a:pt x="1191491" y="387927"/>
                </a:lnTo>
                <a:lnTo>
                  <a:pt x="1108364" y="471054"/>
                </a:lnTo>
                <a:lnTo>
                  <a:pt x="983673" y="512618"/>
                </a:lnTo>
                <a:lnTo>
                  <a:pt x="983673" y="1870363"/>
                </a:lnTo>
                <a:lnTo>
                  <a:pt x="803564" y="1870363"/>
                </a:lnTo>
                <a:lnTo>
                  <a:pt x="789710" y="1524000"/>
                </a:lnTo>
                <a:lnTo>
                  <a:pt x="789710" y="554182"/>
                </a:lnTo>
                <a:lnTo>
                  <a:pt x="789710" y="401782"/>
                </a:lnTo>
                <a:lnTo>
                  <a:pt x="609600" y="401782"/>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676400" y="1801091"/>
            <a:ext cx="4100945" cy="3948545"/>
          </a:xfrm>
          <a:custGeom>
            <a:avLst/>
            <a:gdLst>
              <a:gd name="connsiteX0" fmla="*/ 13855 w 4100945"/>
              <a:gd name="connsiteY0" fmla="*/ 69273 h 3948545"/>
              <a:gd name="connsiteX1" fmla="*/ 13855 w 4100945"/>
              <a:gd name="connsiteY1" fmla="*/ 1205345 h 3948545"/>
              <a:gd name="connsiteX2" fmla="*/ 0 w 4100945"/>
              <a:gd name="connsiteY2" fmla="*/ 1427018 h 3948545"/>
              <a:gd name="connsiteX3" fmla="*/ 83127 w 4100945"/>
              <a:gd name="connsiteY3" fmla="*/ 1482436 h 3948545"/>
              <a:gd name="connsiteX4" fmla="*/ 138545 w 4100945"/>
              <a:gd name="connsiteY4" fmla="*/ 3061854 h 3948545"/>
              <a:gd name="connsiteX5" fmla="*/ 595745 w 4100945"/>
              <a:gd name="connsiteY5" fmla="*/ 3366654 h 3948545"/>
              <a:gd name="connsiteX6" fmla="*/ 1094509 w 4100945"/>
              <a:gd name="connsiteY6" fmla="*/ 3394364 h 3948545"/>
              <a:gd name="connsiteX7" fmla="*/ 1371600 w 4100945"/>
              <a:gd name="connsiteY7" fmla="*/ 3519054 h 3948545"/>
              <a:gd name="connsiteX8" fmla="*/ 1399309 w 4100945"/>
              <a:gd name="connsiteY8" fmla="*/ 3948545 h 3948545"/>
              <a:gd name="connsiteX9" fmla="*/ 2951018 w 4100945"/>
              <a:gd name="connsiteY9" fmla="*/ 3920836 h 3948545"/>
              <a:gd name="connsiteX10" fmla="*/ 2992582 w 4100945"/>
              <a:gd name="connsiteY10" fmla="*/ 3477491 h 3948545"/>
              <a:gd name="connsiteX11" fmla="*/ 3200400 w 4100945"/>
              <a:gd name="connsiteY11" fmla="*/ 3380509 h 3948545"/>
              <a:gd name="connsiteX12" fmla="*/ 3810000 w 4100945"/>
              <a:gd name="connsiteY12" fmla="*/ 3352800 h 3948545"/>
              <a:gd name="connsiteX13" fmla="*/ 4017818 w 4100945"/>
              <a:gd name="connsiteY13" fmla="*/ 2895600 h 3948545"/>
              <a:gd name="connsiteX14" fmla="*/ 4087091 w 4100945"/>
              <a:gd name="connsiteY14" fmla="*/ 2798618 h 3948545"/>
              <a:gd name="connsiteX15" fmla="*/ 4100945 w 4100945"/>
              <a:gd name="connsiteY15" fmla="*/ 0 h 394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00945" h="3948545">
                <a:moveTo>
                  <a:pt x="13855" y="69273"/>
                </a:moveTo>
                <a:lnTo>
                  <a:pt x="13855" y="1205345"/>
                </a:lnTo>
                <a:lnTo>
                  <a:pt x="0" y="1427018"/>
                </a:lnTo>
                <a:lnTo>
                  <a:pt x="83127" y="1482436"/>
                </a:lnTo>
                <a:lnTo>
                  <a:pt x="138545" y="3061854"/>
                </a:lnTo>
                <a:lnTo>
                  <a:pt x="595745" y="3366654"/>
                </a:lnTo>
                <a:lnTo>
                  <a:pt x="1094509" y="3394364"/>
                </a:lnTo>
                <a:lnTo>
                  <a:pt x="1371600" y="3519054"/>
                </a:lnTo>
                <a:lnTo>
                  <a:pt x="1399309" y="3948545"/>
                </a:lnTo>
                <a:lnTo>
                  <a:pt x="2951018" y="3920836"/>
                </a:lnTo>
                <a:lnTo>
                  <a:pt x="2992582" y="3477491"/>
                </a:lnTo>
                <a:lnTo>
                  <a:pt x="3200400" y="3380509"/>
                </a:lnTo>
                <a:lnTo>
                  <a:pt x="3810000" y="3352800"/>
                </a:lnTo>
                <a:lnTo>
                  <a:pt x="4017818" y="2895600"/>
                </a:lnTo>
                <a:lnTo>
                  <a:pt x="4087091" y="2798618"/>
                </a:lnTo>
                <a:lnTo>
                  <a:pt x="410094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671455" y="5015345"/>
            <a:ext cx="13854" cy="720437"/>
          </a:xfrm>
          <a:custGeom>
            <a:avLst/>
            <a:gdLst>
              <a:gd name="connsiteX0" fmla="*/ 0 w 13854"/>
              <a:gd name="connsiteY0" fmla="*/ 0 h 720437"/>
              <a:gd name="connsiteX1" fmla="*/ 13854 w 13854"/>
              <a:gd name="connsiteY1" fmla="*/ 720437 h 720437"/>
              <a:gd name="connsiteX2" fmla="*/ 0 w 13854"/>
              <a:gd name="connsiteY2" fmla="*/ 415637 h 720437"/>
            </a:gdLst>
            <a:ahLst/>
            <a:cxnLst>
              <a:cxn ang="0">
                <a:pos x="connsiteX0" y="connsiteY0"/>
              </a:cxn>
              <a:cxn ang="0">
                <a:pos x="connsiteX1" y="connsiteY1"/>
              </a:cxn>
              <a:cxn ang="0">
                <a:pos x="connsiteX2" y="connsiteY2"/>
              </a:cxn>
            </a:cxnLst>
            <a:rect l="l" t="t" r="r" b="b"/>
            <a:pathLst>
              <a:path w="13854" h="720437">
                <a:moveTo>
                  <a:pt x="0" y="0"/>
                </a:moveTo>
                <a:lnTo>
                  <a:pt x="13854" y="720437"/>
                </a:lnTo>
                <a:lnTo>
                  <a:pt x="0" y="415637"/>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740725" y="5001485"/>
            <a:ext cx="13854" cy="720437"/>
          </a:xfrm>
          <a:custGeom>
            <a:avLst/>
            <a:gdLst>
              <a:gd name="connsiteX0" fmla="*/ 0 w 13854"/>
              <a:gd name="connsiteY0" fmla="*/ 0 h 720437"/>
              <a:gd name="connsiteX1" fmla="*/ 13854 w 13854"/>
              <a:gd name="connsiteY1" fmla="*/ 720437 h 720437"/>
              <a:gd name="connsiteX2" fmla="*/ 0 w 13854"/>
              <a:gd name="connsiteY2" fmla="*/ 415637 h 720437"/>
            </a:gdLst>
            <a:ahLst/>
            <a:cxnLst>
              <a:cxn ang="0">
                <a:pos x="connsiteX0" y="connsiteY0"/>
              </a:cxn>
              <a:cxn ang="0">
                <a:pos x="connsiteX1" y="connsiteY1"/>
              </a:cxn>
              <a:cxn ang="0">
                <a:pos x="connsiteX2" y="connsiteY2"/>
              </a:cxn>
            </a:cxnLst>
            <a:rect l="l" t="t" r="r" b="b"/>
            <a:pathLst>
              <a:path w="13854" h="720437">
                <a:moveTo>
                  <a:pt x="0" y="0"/>
                </a:moveTo>
                <a:lnTo>
                  <a:pt x="13854" y="720437"/>
                </a:lnTo>
                <a:lnTo>
                  <a:pt x="0" y="415637"/>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107876" y="5022280"/>
            <a:ext cx="13854" cy="720437"/>
          </a:xfrm>
          <a:custGeom>
            <a:avLst/>
            <a:gdLst>
              <a:gd name="connsiteX0" fmla="*/ 0 w 13854"/>
              <a:gd name="connsiteY0" fmla="*/ 0 h 720437"/>
              <a:gd name="connsiteX1" fmla="*/ 13854 w 13854"/>
              <a:gd name="connsiteY1" fmla="*/ 720437 h 720437"/>
              <a:gd name="connsiteX2" fmla="*/ 0 w 13854"/>
              <a:gd name="connsiteY2" fmla="*/ 415637 h 720437"/>
            </a:gdLst>
            <a:ahLst/>
            <a:cxnLst>
              <a:cxn ang="0">
                <a:pos x="connsiteX0" y="connsiteY0"/>
              </a:cxn>
              <a:cxn ang="0">
                <a:pos x="connsiteX1" y="connsiteY1"/>
              </a:cxn>
              <a:cxn ang="0">
                <a:pos x="connsiteX2" y="connsiteY2"/>
              </a:cxn>
            </a:cxnLst>
            <a:rect l="l" t="t" r="r" b="b"/>
            <a:pathLst>
              <a:path w="13854" h="720437">
                <a:moveTo>
                  <a:pt x="0" y="0"/>
                </a:moveTo>
                <a:lnTo>
                  <a:pt x="13854" y="720437"/>
                </a:lnTo>
                <a:lnTo>
                  <a:pt x="0" y="415637"/>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177146" y="5008420"/>
            <a:ext cx="13854" cy="720437"/>
          </a:xfrm>
          <a:custGeom>
            <a:avLst/>
            <a:gdLst>
              <a:gd name="connsiteX0" fmla="*/ 0 w 13854"/>
              <a:gd name="connsiteY0" fmla="*/ 0 h 720437"/>
              <a:gd name="connsiteX1" fmla="*/ 13854 w 13854"/>
              <a:gd name="connsiteY1" fmla="*/ 720437 h 720437"/>
              <a:gd name="connsiteX2" fmla="*/ 0 w 13854"/>
              <a:gd name="connsiteY2" fmla="*/ 415637 h 720437"/>
            </a:gdLst>
            <a:ahLst/>
            <a:cxnLst>
              <a:cxn ang="0">
                <a:pos x="connsiteX0" y="connsiteY0"/>
              </a:cxn>
              <a:cxn ang="0">
                <a:pos x="connsiteX1" y="connsiteY1"/>
              </a:cxn>
              <a:cxn ang="0">
                <a:pos x="connsiteX2" y="connsiteY2"/>
              </a:cxn>
            </a:cxnLst>
            <a:rect l="l" t="t" r="r" b="b"/>
            <a:pathLst>
              <a:path w="13854" h="720437">
                <a:moveTo>
                  <a:pt x="0" y="0"/>
                </a:moveTo>
                <a:lnTo>
                  <a:pt x="13854" y="720437"/>
                </a:lnTo>
                <a:lnTo>
                  <a:pt x="0" y="415637"/>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810000" y="5735782"/>
            <a:ext cx="443345" cy="152400"/>
          </a:xfrm>
          <a:custGeom>
            <a:avLst/>
            <a:gdLst>
              <a:gd name="connsiteX0" fmla="*/ 0 w 443345"/>
              <a:gd name="connsiteY0" fmla="*/ 0 h 152400"/>
              <a:gd name="connsiteX1" fmla="*/ 0 w 443345"/>
              <a:gd name="connsiteY1" fmla="*/ 152400 h 152400"/>
              <a:gd name="connsiteX2" fmla="*/ 277091 w 443345"/>
              <a:gd name="connsiteY2" fmla="*/ 138545 h 152400"/>
              <a:gd name="connsiteX3" fmla="*/ 277091 w 443345"/>
              <a:gd name="connsiteY3" fmla="*/ 0 h 152400"/>
              <a:gd name="connsiteX4" fmla="*/ 277091 w 443345"/>
              <a:gd name="connsiteY4" fmla="*/ 152400 h 152400"/>
              <a:gd name="connsiteX5" fmla="*/ 443345 w 443345"/>
              <a:gd name="connsiteY5" fmla="*/ 138545 h 152400"/>
              <a:gd name="connsiteX6" fmla="*/ 443345 w 443345"/>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345" h="152400">
                <a:moveTo>
                  <a:pt x="0" y="0"/>
                </a:moveTo>
                <a:lnTo>
                  <a:pt x="0" y="152400"/>
                </a:lnTo>
                <a:lnTo>
                  <a:pt x="277091" y="138545"/>
                </a:lnTo>
                <a:lnTo>
                  <a:pt x="277091" y="0"/>
                </a:lnTo>
                <a:lnTo>
                  <a:pt x="277091" y="152400"/>
                </a:lnTo>
                <a:lnTo>
                  <a:pt x="443345" y="138545"/>
                </a:lnTo>
                <a:lnTo>
                  <a:pt x="44334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643745" y="5749636"/>
            <a:ext cx="152400" cy="138546"/>
          </a:xfrm>
          <a:custGeom>
            <a:avLst/>
            <a:gdLst>
              <a:gd name="connsiteX0" fmla="*/ 0 w 152400"/>
              <a:gd name="connsiteY0" fmla="*/ 0 h 138546"/>
              <a:gd name="connsiteX1" fmla="*/ 0 w 152400"/>
              <a:gd name="connsiteY1" fmla="*/ 138546 h 138546"/>
              <a:gd name="connsiteX2" fmla="*/ 152400 w 152400"/>
              <a:gd name="connsiteY2" fmla="*/ 138546 h 138546"/>
            </a:gdLst>
            <a:ahLst/>
            <a:cxnLst>
              <a:cxn ang="0">
                <a:pos x="connsiteX0" y="connsiteY0"/>
              </a:cxn>
              <a:cxn ang="0">
                <a:pos x="connsiteX1" y="connsiteY1"/>
              </a:cxn>
              <a:cxn ang="0">
                <a:pos x="connsiteX2" y="connsiteY2"/>
              </a:cxn>
            </a:cxnLst>
            <a:rect l="l" t="t" r="r" b="b"/>
            <a:pathLst>
              <a:path w="152400" h="138546">
                <a:moveTo>
                  <a:pt x="0" y="0"/>
                </a:moveTo>
                <a:lnTo>
                  <a:pt x="0" y="138546"/>
                </a:lnTo>
                <a:lnTo>
                  <a:pt x="152400" y="13854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754582" y="5874327"/>
            <a:ext cx="374073" cy="235528"/>
          </a:xfrm>
          <a:custGeom>
            <a:avLst/>
            <a:gdLst>
              <a:gd name="connsiteX0" fmla="*/ 0 w 374073"/>
              <a:gd name="connsiteY0" fmla="*/ 13855 h 235528"/>
              <a:gd name="connsiteX1" fmla="*/ 0 w 374073"/>
              <a:gd name="connsiteY1" fmla="*/ 235528 h 235528"/>
              <a:gd name="connsiteX2" fmla="*/ 374073 w 374073"/>
              <a:gd name="connsiteY2" fmla="*/ 235528 h 235528"/>
              <a:gd name="connsiteX3" fmla="*/ 374073 w 374073"/>
              <a:gd name="connsiteY3" fmla="*/ 0 h 235528"/>
            </a:gdLst>
            <a:ahLst/>
            <a:cxnLst>
              <a:cxn ang="0">
                <a:pos x="connsiteX0" y="connsiteY0"/>
              </a:cxn>
              <a:cxn ang="0">
                <a:pos x="connsiteX1" y="connsiteY1"/>
              </a:cxn>
              <a:cxn ang="0">
                <a:pos x="connsiteX2" y="connsiteY2"/>
              </a:cxn>
              <a:cxn ang="0">
                <a:pos x="connsiteX3" y="connsiteY3"/>
              </a:cxn>
            </a:cxnLst>
            <a:rect l="l" t="t" r="r" b="b"/>
            <a:pathLst>
              <a:path w="374073" h="235528">
                <a:moveTo>
                  <a:pt x="0" y="13855"/>
                </a:moveTo>
                <a:lnTo>
                  <a:pt x="0" y="235528"/>
                </a:lnTo>
                <a:lnTo>
                  <a:pt x="374073" y="235528"/>
                </a:lnTo>
                <a:lnTo>
                  <a:pt x="37407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435927" y="5985164"/>
            <a:ext cx="969818" cy="263236"/>
          </a:xfrm>
          <a:custGeom>
            <a:avLst/>
            <a:gdLst>
              <a:gd name="connsiteX0" fmla="*/ 0 w 969818"/>
              <a:gd name="connsiteY0" fmla="*/ 13854 h 263236"/>
              <a:gd name="connsiteX1" fmla="*/ 221673 w 969818"/>
              <a:gd name="connsiteY1" fmla="*/ 0 h 263236"/>
              <a:gd name="connsiteX2" fmla="*/ 304800 w 969818"/>
              <a:gd name="connsiteY2" fmla="*/ 110836 h 263236"/>
              <a:gd name="connsiteX3" fmla="*/ 692728 w 969818"/>
              <a:gd name="connsiteY3" fmla="*/ 110836 h 263236"/>
              <a:gd name="connsiteX4" fmla="*/ 762000 w 969818"/>
              <a:gd name="connsiteY4" fmla="*/ 13854 h 263236"/>
              <a:gd name="connsiteX5" fmla="*/ 969818 w 969818"/>
              <a:gd name="connsiteY5" fmla="*/ 13854 h 263236"/>
              <a:gd name="connsiteX6" fmla="*/ 969818 w 969818"/>
              <a:gd name="connsiteY6" fmla="*/ 249381 h 263236"/>
              <a:gd name="connsiteX7" fmla="*/ 27709 w 969818"/>
              <a:gd name="connsiteY7" fmla="*/ 263236 h 263236"/>
              <a:gd name="connsiteX8" fmla="*/ 0 w 969818"/>
              <a:gd name="connsiteY8" fmla="*/ 13854 h 26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818" h="263236">
                <a:moveTo>
                  <a:pt x="0" y="13854"/>
                </a:moveTo>
                <a:lnTo>
                  <a:pt x="221673" y="0"/>
                </a:lnTo>
                <a:lnTo>
                  <a:pt x="304800" y="110836"/>
                </a:lnTo>
                <a:lnTo>
                  <a:pt x="692728" y="110836"/>
                </a:lnTo>
                <a:lnTo>
                  <a:pt x="762000" y="13854"/>
                </a:lnTo>
                <a:lnTo>
                  <a:pt x="969818" y="13854"/>
                </a:lnTo>
                <a:lnTo>
                  <a:pt x="969818" y="249381"/>
                </a:lnTo>
                <a:lnTo>
                  <a:pt x="27709" y="263236"/>
                </a:lnTo>
                <a:lnTo>
                  <a:pt x="0" y="13854"/>
                </a:lnTo>
                <a:close/>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925782" y="3837709"/>
            <a:ext cx="3269673" cy="83127"/>
          </a:xfrm>
          <a:custGeom>
            <a:avLst/>
            <a:gdLst>
              <a:gd name="connsiteX0" fmla="*/ 0 w 3269673"/>
              <a:gd name="connsiteY0" fmla="*/ 83127 h 83127"/>
              <a:gd name="connsiteX1" fmla="*/ 3269673 w 3269673"/>
              <a:gd name="connsiteY1" fmla="*/ 0 h 83127"/>
            </a:gdLst>
            <a:ahLst/>
            <a:cxnLst>
              <a:cxn ang="0">
                <a:pos x="connsiteX0" y="connsiteY0"/>
              </a:cxn>
              <a:cxn ang="0">
                <a:pos x="connsiteX1" y="connsiteY1"/>
              </a:cxn>
            </a:cxnLst>
            <a:rect l="l" t="t" r="r" b="b"/>
            <a:pathLst>
              <a:path w="3269673" h="83127">
                <a:moveTo>
                  <a:pt x="0" y="83127"/>
                </a:moveTo>
                <a:lnTo>
                  <a:pt x="326967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780060" y="4800154"/>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667000" y="4371808"/>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754364" y="4671650"/>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037013" y="458598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119238" y="4714484"/>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232298" y="4800154"/>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723530" y="4157635"/>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836589" y="4243304"/>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810894" y="4371808"/>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062709" y="4414642"/>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697834" y="4543146"/>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288828" y="458598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01887" y="4671650"/>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489251" y="4757319"/>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119238" y="4157635"/>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232298" y="4243304"/>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345357" y="4328973"/>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458417" y="4414642"/>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571477" y="450031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684536" y="458598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797596" y="4671650"/>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910655" y="4757319"/>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119238" y="4157635"/>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319662" y="4200469"/>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093543" y="4328973"/>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263132" y="4414642"/>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658840" y="450031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684536" y="458598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797596" y="4671650"/>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910655" y="4757319"/>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715370" y="4200469"/>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715370" y="4371808"/>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828430" y="4457477"/>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023715" y="450031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489251" y="4286138"/>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249834" y="4671650"/>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111079" y="4800154"/>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362894" y="4114800"/>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136775" y="4243304"/>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111079" y="4371808"/>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280668" y="4414642"/>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224138" y="4543146"/>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589013" y="458598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506787" y="4671650"/>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563317" y="4800154"/>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023715" y="4157635"/>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475953" y="4200469"/>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450257" y="4286138"/>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702072" y="4371808"/>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676377" y="4457477"/>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506787" y="4585981"/>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732906" y="4628815"/>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732906" y="4200469"/>
            <a:ext cx="143894"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Straight Arrow Connector 71"/>
          <p:cNvCxnSpPr/>
          <p:nvPr/>
        </p:nvCxnSpPr>
        <p:spPr>
          <a:xfrm rot="5400000" flipH="1" flipV="1">
            <a:off x="2559233" y="3883132"/>
            <a:ext cx="299842" cy="11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rot="5400000">
            <a:off x="3541322" y="4333431"/>
            <a:ext cx="42835" cy="33917"/>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rot="5400000">
            <a:off x="3620464" y="4149243"/>
            <a:ext cx="42835" cy="33917"/>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rot="5400000">
            <a:off x="3563934" y="4234912"/>
            <a:ext cx="42835" cy="33917"/>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2230582" y="47313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768437" y="48837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362200" y="42672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209800" y="40386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209800" y="4191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286000" y="43434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2286000" y="4495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701637" y="48768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Freeform 84"/>
          <p:cNvSpPr/>
          <p:nvPr/>
        </p:nvSpPr>
        <p:spPr>
          <a:xfrm>
            <a:off x="4682837" y="39693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4835237" y="4121727"/>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4530437" y="4191000"/>
            <a:ext cx="193963" cy="0"/>
          </a:xfrm>
          <a:custGeom>
            <a:avLst/>
            <a:gdLst>
              <a:gd name="connsiteX0" fmla="*/ 0 w 193963"/>
              <a:gd name="connsiteY0" fmla="*/ 0 h 0"/>
              <a:gd name="connsiteX1" fmla="*/ 193963 w 193963"/>
              <a:gd name="connsiteY1" fmla="*/ 0 h 0"/>
            </a:gdLst>
            <a:ahLst/>
            <a:cxnLst>
              <a:cxn ang="0">
                <a:pos x="connsiteX0" y="connsiteY0"/>
              </a:cxn>
              <a:cxn ang="0">
                <a:pos x="connsiteX1" y="connsiteY1"/>
              </a:cxn>
            </a:cxnLst>
            <a:rect l="l" t="t" r="r" b="b"/>
            <a:pathLst>
              <a:path w="193963">
                <a:moveTo>
                  <a:pt x="0" y="0"/>
                </a:moveTo>
                <a:lnTo>
                  <a:pt x="193963"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050473" y="3948545"/>
            <a:ext cx="2951018" cy="41564"/>
          </a:xfrm>
          <a:custGeom>
            <a:avLst/>
            <a:gdLst>
              <a:gd name="connsiteX0" fmla="*/ 0 w 2951018"/>
              <a:gd name="connsiteY0" fmla="*/ 41564 h 41564"/>
              <a:gd name="connsiteX1" fmla="*/ 2951018 w 2951018"/>
              <a:gd name="connsiteY1" fmla="*/ 0 h 41564"/>
            </a:gdLst>
            <a:ahLst/>
            <a:cxnLst>
              <a:cxn ang="0">
                <a:pos x="connsiteX0" y="connsiteY0"/>
              </a:cxn>
              <a:cxn ang="0">
                <a:pos x="connsiteX1" y="connsiteY1"/>
              </a:cxn>
            </a:cxnLst>
            <a:rect l="l" t="t" r="r" b="b"/>
            <a:pathLst>
              <a:path w="2951018" h="41564">
                <a:moveTo>
                  <a:pt x="0" y="41564"/>
                </a:moveTo>
                <a:lnTo>
                  <a:pt x="2951018" y="0"/>
                </a:lnTo>
              </a:path>
            </a:pathLst>
          </a:custGeom>
          <a:ln w="25400">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Arrow Connector 89"/>
          <p:cNvCxnSpPr/>
          <p:nvPr/>
        </p:nvCxnSpPr>
        <p:spPr>
          <a:xfrm rot="5400000">
            <a:off x="2095500" y="2781300"/>
            <a:ext cx="533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2133600" y="3733800"/>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2286000" y="3580606"/>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2818606" y="3733006"/>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3656805" y="3733006"/>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4418806" y="3733006"/>
            <a:ext cx="304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7" name="Freeform 96"/>
          <p:cNvSpPr/>
          <p:nvPr/>
        </p:nvSpPr>
        <p:spPr>
          <a:xfrm>
            <a:off x="2604655" y="2729345"/>
            <a:ext cx="0" cy="498764"/>
          </a:xfrm>
          <a:custGeom>
            <a:avLst/>
            <a:gdLst>
              <a:gd name="connsiteX0" fmla="*/ 0 w 0"/>
              <a:gd name="connsiteY0" fmla="*/ 498764 h 498764"/>
              <a:gd name="connsiteX1" fmla="*/ 0 w 0"/>
              <a:gd name="connsiteY1" fmla="*/ 0 h 498764"/>
            </a:gdLst>
            <a:ahLst/>
            <a:cxnLst>
              <a:cxn ang="0">
                <a:pos x="connsiteX0" y="connsiteY0"/>
              </a:cxn>
              <a:cxn ang="0">
                <a:pos x="connsiteX1" y="connsiteY1"/>
              </a:cxn>
            </a:cxnLst>
            <a:rect l="l" t="t" r="r" b="b"/>
            <a:pathLst>
              <a:path h="498764">
                <a:moveTo>
                  <a:pt x="0" y="498764"/>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2812473" y="2729345"/>
            <a:ext cx="0" cy="678873"/>
          </a:xfrm>
          <a:custGeom>
            <a:avLst/>
            <a:gdLst>
              <a:gd name="connsiteX0" fmla="*/ 0 w 0"/>
              <a:gd name="connsiteY0" fmla="*/ 678873 h 678873"/>
              <a:gd name="connsiteX1" fmla="*/ 0 w 0"/>
              <a:gd name="connsiteY1" fmla="*/ 0 h 678873"/>
            </a:gdLst>
            <a:ahLst/>
            <a:cxnLst>
              <a:cxn ang="0">
                <a:pos x="connsiteX0" y="connsiteY0"/>
              </a:cxn>
              <a:cxn ang="0">
                <a:pos x="connsiteX1" y="connsiteY1"/>
              </a:cxn>
            </a:cxnLst>
            <a:rect l="l" t="t" r="r" b="b"/>
            <a:pathLst>
              <a:path h="678873">
                <a:moveTo>
                  <a:pt x="0" y="678873"/>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2604655" y="1620982"/>
            <a:ext cx="0" cy="457200"/>
          </a:xfrm>
          <a:custGeom>
            <a:avLst/>
            <a:gdLst>
              <a:gd name="connsiteX0" fmla="*/ 0 w 0"/>
              <a:gd name="connsiteY0" fmla="*/ 457200 h 457200"/>
              <a:gd name="connsiteX1" fmla="*/ 0 w 0"/>
              <a:gd name="connsiteY1" fmla="*/ 0 h 457200"/>
            </a:gdLst>
            <a:ahLst/>
            <a:cxnLst>
              <a:cxn ang="0">
                <a:pos x="connsiteX0" y="connsiteY0"/>
              </a:cxn>
              <a:cxn ang="0">
                <a:pos x="connsiteX1" y="connsiteY1"/>
              </a:cxn>
            </a:cxnLst>
            <a:rect l="l" t="t" r="r" b="b"/>
            <a:pathLst>
              <a:path h="457200">
                <a:moveTo>
                  <a:pt x="0" y="457200"/>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2812473" y="1607127"/>
            <a:ext cx="0" cy="498764"/>
          </a:xfrm>
          <a:custGeom>
            <a:avLst/>
            <a:gdLst>
              <a:gd name="connsiteX0" fmla="*/ 0 w 0"/>
              <a:gd name="connsiteY0" fmla="*/ 498764 h 498764"/>
              <a:gd name="connsiteX1" fmla="*/ 0 w 0"/>
              <a:gd name="connsiteY1" fmla="*/ 0 h 498764"/>
            </a:gdLst>
            <a:ahLst/>
            <a:cxnLst>
              <a:cxn ang="0">
                <a:pos x="connsiteX0" y="connsiteY0"/>
              </a:cxn>
              <a:cxn ang="0">
                <a:pos x="connsiteX1" y="connsiteY1"/>
              </a:cxn>
            </a:cxnLst>
            <a:rect l="l" t="t" r="r" b="b"/>
            <a:pathLst>
              <a:path h="498764">
                <a:moveTo>
                  <a:pt x="0" y="498764"/>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3560617" y="1662545"/>
            <a:ext cx="13855" cy="665019"/>
          </a:xfrm>
          <a:custGeom>
            <a:avLst/>
            <a:gdLst>
              <a:gd name="connsiteX0" fmla="*/ 13855 w 13855"/>
              <a:gd name="connsiteY0" fmla="*/ 665019 h 665019"/>
              <a:gd name="connsiteX1" fmla="*/ 0 w 13855"/>
              <a:gd name="connsiteY1" fmla="*/ 0 h 665019"/>
            </a:gdLst>
            <a:ahLst/>
            <a:cxnLst>
              <a:cxn ang="0">
                <a:pos x="connsiteX0" y="connsiteY0"/>
              </a:cxn>
              <a:cxn ang="0">
                <a:pos x="connsiteX1" y="connsiteY1"/>
              </a:cxn>
            </a:cxnLst>
            <a:rect l="l" t="t" r="r" b="b"/>
            <a:pathLst>
              <a:path w="13855" h="665019">
                <a:moveTo>
                  <a:pt x="13855" y="665019"/>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3740727" y="1655615"/>
            <a:ext cx="13855" cy="665019"/>
          </a:xfrm>
          <a:custGeom>
            <a:avLst/>
            <a:gdLst>
              <a:gd name="connsiteX0" fmla="*/ 13855 w 13855"/>
              <a:gd name="connsiteY0" fmla="*/ 665019 h 665019"/>
              <a:gd name="connsiteX1" fmla="*/ 0 w 13855"/>
              <a:gd name="connsiteY1" fmla="*/ 0 h 665019"/>
            </a:gdLst>
            <a:ahLst/>
            <a:cxnLst>
              <a:cxn ang="0">
                <a:pos x="connsiteX0" y="connsiteY0"/>
              </a:cxn>
              <a:cxn ang="0">
                <a:pos x="connsiteX1" y="connsiteY1"/>
              </a:cxn>
            </a:cxnLst>
            <a:rect l="l" t="t" r="r" b="b"/>
            <a:pathLst>
              <a:path w="13855" h="665019">
                <a:moveTo>
                  <a:pt x="13855" y="665019"/>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3491344" y="1330036"/>
            <a:ext cx="318655" cy="332509"/>
          </a:xfrm>
          <a:custGeom>
            <a:avLst/>
            <a:gdLst>
              <a:gd name="connsiteX0" fmla="*/ 221673 w 318655"/>
              <a:gd name="connsiteY0" fmla="*/ 332509 h 332509"/>
              <a:gd name="connsiteX1" fmla="*/ 318655 w 318655"/>
              <a:gd name="connsiteY1" fmla="*/ 332509 h 332509"/>
              <a:gd name="connsiteX2" fmla="*/ 318655 w 318655"/>
              <a:gd name="connsiteY2" fmla="*/ 0 h 332509"/>
              <a:gd name="connsiteX3" fmla="*/ 207818 w 318655"/>
              <a:gd name="connsiteY3" fmla="*/ 110837 h 332509"/>
              <a:gd name="connsiteX4" fmla="*/ 152400 w 318655"/>
              <a:gd name="connsiteY4" fmla="*/ 110837 h 332509"/>
              <a:gd name="connsiteX5" fmla="*/ 0 w 318655"/>
              <a:gd name="connsiteY5" fmla="*/ 0 h 332509"/>
              <a:gd name="connsiteX6" fmla="*/ 0 w 318655"/>
              <a:gd name="connsiteY6" fmla="*/ 318655 h 332509"/>
              <a:gd name="connsiteX7" fmla="*/ 69273 w 318655"/>
              <a:gd name="connsiteY7" fmla="*/ 318655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55" h="332509">
                <a:moveTo>
                  <a:pt x="221673" y="332509"/>
                </a:moveTo>
                <a:lnTo>
                  <a:pt x="318655" y="332509"/>
                </a:lnTo>
                <a:lnTo>
                  <a:pt x="318655" y="0"/>
                </a:lnTo>
                <a:lnTo>
                  <a:pt x="207818" y="110837"/>
                </a:lnTo>
                <a:lnTo>
                  <a:pt x="152400" y="110837"/>
                </a:lnTo>
                <a:lnTo>
                  <a:pt x="0" y="0"/>
                </a:lnTo>
                <a:lnTo>
                  <a:pt x="0" y="318655"/>
                </a:lnTo>
                <a:lnTo>
                  <a:pt x="69273" y="318655"/>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2812473" y="1094509"/>
            <a:ext cx="762000" cy="526473"/>
          </a:xfrm>
          <a:custGeom>
            <a:avLst/>
            <a:gdLst>
              <a:gd name="connsiteX0" fmla="*/ 0 w 762000"/>
              <a:gd name="connsiteY0" fmla="*/ 526473 h 526473"/>
              <a:gd name="connsiteX1" fmla="*/ 0 w 762000"/>
              <a:gd name="connsiteY1" fmla="*/ 207818 h 526473"/>
              <a:gd name="connsiteX2" fmla="*/ 138545 w 762000"/>
              <a:gd name="connsiteY2" fmla="*/ 69273 h 526473"/>
              <a:gd name="connsiteX3" fmla="*/ 540327 w 762000"/>
              <a:gd name="connsiteY3" fmla="*/ 0 h 526473"/>
              <a:gd name="connsiteX4" fmla="*/ 762000 w 762000"/>
              <a:gd name="connsiteY4" fmla="*/ 152400 h 526473"/>
              <a:gd name="connsiteX5" fmla="*/ 762000 w 762000"/>
              <a:gd name="connsiteY5" fmla="*/ 263236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526473">
                <a:moveTo>
                  <a:pt x="0" y="526473"/>
                </a:moveTo>
                <a:lnTo>
                  <a:pt x="0" y="207818"/>
                </a:lnTo>
                <a:lnTo>
                  <a:pt x="138545" y="69273"/>
                </a:lnTo>
                <a:lnTo>
                  <a:pt x="540327" y="0"/>
                </a:lnTo>
                <a:lnTo>
                  <a:pt x="762000" y="152400"/>
                </a:lnTo>
                <a:lnTo>
                  <a:pt x="762000" y="26323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2604655" y="955964"/>
            <a:ext cx="1177636" cy="678872"/>
          </a:xfrm>
          <a:custGeom>
            <a:avLst/>
            <a:gdLst>
              <a:gd name="connsiteX0" fmla="*/ 0 w 1177636"/>
              <a:gd name="connsiteY0" fmla="*/ 678872 h 678872"/>
              <a:gd name="connsiteX1" fmla="*/ 0 w 1177636"/>
              <a:gd name="connsiteY1" fmla="*/ 318654 h 678872"/>
              <a:gd name="connsiteX2" fmla="*/ 180109 w 1177636"/>
              <a:gd name="connsiteY2" fmla="*/ 110836 h 678872"/>
              <a:gd name="connsiteX3" fmla="*/ 734290 w 1177636"/>
              <a:gd name="connsiteY3" fmla="*/ 0 h 678872"/>
              <a:gd name="connsiteX4" fmla="*/ 1052945 w 1177636"/>
              <a:gd name="connsiteY4" fmla="*/ 207818 h 678872"/>
              <a:gd name="connsiteX5" fmla="*/ 1177636 w 1177636"/>
              <a:gd name="connsiteY5" fmla="*/ 401781 h 6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636" h="678872">
                <a:moveTo>
                  <a:pt x="0" y="678872"/>
                </a:moveTo>
                <a:lnTo>
                  <a:pt x="0" y="318654"/>
                </a:lnTo>
                <a:lnTo>
                  <a:pt x="180109" y="110836"/>
                </a:lnTo>
                <a:lnTo>
                  <a:pt x="734290" y="0"/>
                </a:lnTo>
                <a:lnTo>
                  <a:pt x="1052945" y="207818"/>
                </a:lnTo>
                <a:lnTo>
                  <a:pt x="1177636" y="401781"/>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3602183" y="762000"/>
            <a:ext cx="131618" cy="623455"/>
          </a:xfrm>
          <a:custGeom>
            <a:avLst/>
            <a:gdLst>
              <a:gd name="connsiteX0" fmla="*/ 0 w 138545"/>
              <a:gd name="connsiteY0" fmla="*/ 304800 h 429491"/>
              <a:gd name="connsiteX1" fmla="*/ 69273 w 138545"/>
              <a:gd name="connsiteY1" fmla="*/ 429491 h 429491"/>
              <a:gd name="connsiteX2" fmla="*/ 138545 w 138545"/>
              <a:gd name="connsiteY2" fmla="*/ 318654 h 429491"/>
              <a:gd name="connsiteX3" fmla="*/ 138545 w 138545"/>
              <a:gd name="connsiteY3" fmla="*/ 0 h 429491"/>
            </a:gdLst>
            <a:ahLst/>
            <a:cxnLst>
              <a:cxn ang="0">
                <a:pos x="connsiteX0" y="connsiteY0"/>
              </a:cxn>
              <a:cxn ang="0">
                <a:pos x="connsiteX1" y="connsiteY1"/>
              </a:cxn>
              <a:cxn ang="0">
                <a:pos x="connsiteX2" y="connsiteY2"/>
              </a:cxn>
              <a:cxn ang="0">
                <a:pos x="connsiteX3" y="connsiteY3"/>
              </a:cxn>
            </a:cxnLst>
            <a:rect l="l" t="t" r="r" b="b"/>
            <a:pathLst>
              <a:path w="138545" h="429491">
                <a:moveTo>
                  <a:pt x="0" y="304800"/>
                </a:moveTo>
                <a:lnTo>
                  <a:pt x="69273" y="429491"/>
                </a:lnTo>
                <a:lnTo>
                  <a:pt x="138545" y="318654"/>
                </a:lnTo>
                <a:lnTo>
                  <a:pt x="13854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3602182" y="748145"/>
            <a:ext cx="0" cy="526473"/>
          </a:xfrm>
          <a:custGeom>
            <a:avLst/>
            <a:gdLst>
              <a:gd name="connsiteX0" fmla="*/ 0 w 0"/>
              <a:gd name="connsiteY0" fmla="*/ 526473 h 526473"/>
              <a:gd name="connsiteX1" fmla="*/ 0 w 0"/>
              <a:gd name="connsiteY1" fmla="*/ 0 h 526473"/>
            </a:gdLst>
            <a:ahLst/>
            <a:cxnLst>
              <a:cxn ang="0">
                <a:pos x="connsiteX0" y="connsiteY0"/>
              </a:cxn>
              <a:cxn ang="0">
                <a:pos x="connsiteX1" y="connsiteY1"/>
              </a:cxn>
            </a:cxnLst>
            <a:rect l="l" t="t" r="r" b="b"/>
            <a:pathLst>
              <a:path h="526473">
                <a:moveTo>
                  <a:pt x="0" y="526473"/>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Rectangle 108"/>
          <p:cNvSpPr/>
          <p:nvPr/>
        </p:nvSpPr>
        <p:spPr>
          <a:xfrm>
            <a:off x="3470560" y="609600"/>
            <a:ext cx="381000" cy="1524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1690255" y="900545"/>
            <a:ext cx="4073236" cy="969819"/>
          </a:xfrm>
          <a:custGeom>
            <a:avLst/>
            <a:gdLst>
              <a:gd name="connsiteX0" fmla="*/ 0 w 4073236"/>
              <a:gd name="connsiteY0" fmla="*/ 969819 h 969819"/>
              <a:gd name="connsiteX1" fmla="*/ 609600 w 4073236"/>
              <a:gd name="connsiteY1" fmla="*/ 955964 h 969819"/>
              <a:gd name="connsiteX2" fmla="*/ 983672 w 4073236"/>
              <a:gd name="connsiteY2" fmla="*/ 0 h 969819"/>
              <a:gd name="connsiteX3" fmla="*/ 1870363 w 4073236"/>
              <a:gd name="connsiteY3" fmla="*/ 0 h 969819"/>
              <a:gd name="connsiteX4" fmla="*/ 2092036 w 4073236"/>
              <a:gd name="connsiteY4" fmla="*/ 0 h 969819"/>
              <a:gd name="connsiteX5" fmla="*/ 2382981 w 4073236"/>
              <a:gd name="connsiteY5" fmla="*/ 0 h 969819"/>
              <a:gd name="connsiteX6" fmla="*/ 3006436 w 4073236"/>
              <a:gd name="connsiteY6" fmla="*/ 914400 h 969819"/>
              <a:gd name="connsiteX7" fmla="*/ 4073236 w 4073236"/>
              <a:gd name="connsiteY7" fmla="*/ 900546 h 96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36" h="969819">
                <a:moveTo>
                  <a:pt x="0" y="969819"/>
                </a:moveTo>
                <a:lnTo>
                  <a:pt x="609600" y="955964"/>
                </a:lnTo>
                <a:lnTo>
                  <a:pt x="983672" y="0"/>
                </a:lnTo>
                <a:lnTo>
                  <a:pt x="1870363" y="0"/>
                </a:lnTo>
                <a:lnTo>
                  <a:pt x="2092036" y="0"/>
                </a:lnTo>
                <a:lnTo>
                  <a:pt x="2382981" y="0"/>
                </a:lnTo>
                <a:lnTo>
                  <a:pt x="3006436" y="914400"/>
                </a:lnTo>
                <a:lnTo>
                  <a:pt x="4073236" y="90054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p:cNvSpPr txBox="1"/>
          <p:nvPr/>
        </p:nvSpPr>
        <p:spPr>
          <a:xfrm>
            <a:off x="4343400" y="533400"/>
            <a:ext cx="2057400" cy="369332"/>
          </a:xfrm>
          <a:prstGeom prst="rect">
            <a:avLst/>
          </a:prstGeom>
          <a:noFill/>
          <a:ln w="25400">
            <a:noFill/>
          </a:ln>
        </p:spPr>
        <p:txBody>
          <a:bodyPr wrap="square" rtlCol="0">
            <a:spAutoFit/>
          </a:bodyPr>
          <a:lstStyle/>
          <a:p>
            <a:r>
              <a:rPr lang="en-US" dirty="0" smtClean="0"/>
              <a:t>OIL CONTROL</a:t>
            </a:r>
            <a:endParaRPr lang="en-US" dirty="0"/>
          </a:p>
        </p:txBody>
      </p:sp>
      <p:sp>
        <p:nvSpPr>
          <p:cNvPr id="112" name="TextBox 111"/>
          <p:cNvSpPr txBox="1"/>
          <p:nvPr/>
        </p:nvSpPr>
        <p:spPr>
          <a:xfrm>
            <a:off x="6096000" y="3505200"/>
            <a:ext cx="2743200" cy="646331"/>
          </a:xfrm>
          <a:prstGeom prst="rect">
            <a:avLst/>
          </a:prstGeom>
          <a:noFill/>
        </p:spPr>
        <p:txBody>
          <a:bodyPr wrap="square" rtlCol="0">
            <a:spAutoFit/>
          </a:bodyPr>
          <a:lstStyle/>
          <a:p>
            <a:r>
              <a:rPr lang="en-US" dirty="0" smtClean="0"/>
              <a:t>TRANSPERANT PLASTIC BOWL</a:t>
            </a:r>
            <a:endParaRPr lang="en-US" dirty="0"/>
          </a:p>
        </p:txBody>
      </p:sp>
      <p:sp>
        <p:nvSpPr>
          <p:cNvPr id="113" name="TextBox 112"/>
          <p:cNvSpPr txBox="1"/>
          <p:nvPr/>
        </p:nvSpPr>
        <p:spPr>
          <a:xfrm>
            <a:off x="4800600" y="5943600"/>
            <a:ext cx="1752600" cy="381000"/>
          </a:xfrm>
          <a:prstGeom prst="rect">
            <a:avLst/>
          </a:prstGeom>
          <a:noFill/>
        </p:spPr>
        <p:txBody>
          <a:bodyPr wrap="square" rtlCol="0">
            <a:spAutoFit/>
          </a:bodyPr>
          <a:lstStyle/>
          <a:p>
            <a:r>
              <a:rPr lang="en-US" dirty="0" smtClean="0"/>
              <a:t>DRAIN PLUG</a:t>
            </a:r>
            <a:endParaRPr lang="en-US" dirty="0"/>
          </a:p>
        </p:txBody>
      </p:sp>
      <p:sp>
        <p:nvSpPr>
          <p:cNvPr id="114" name="TextBox 113"/>
          <p:cNvSpPr txBox="1"/>
          <p:nvPr/>
        </p:nvSpPr>
        <p:spPr>
          <a:xfrm>
            <a:off x="457200" y="3505200"/>
            <a:ext cx="914400" cy="646331"/>
          </a:xfrm>
          <a:prstGeom prst="rect">
            <a:avLst/>
          </a:prstGeom>
          <a:noFill/>
        </p:spPr>
        <p:txBody>
          <a:bodyPr wrap="square" rtlCol="0">
            <a:spAutoFit/>
          </a:bodyPr>
          <a:lstStyle/>
          <a:p>
            <a:r>
              <a:rPr lang="en-US" dirty="0" smtClean="0"/>
              <a:t>OIL TUBE</a:t>
            </a:r>
            <a:endParaRPr lang="en-US" dirty="0"/>
          </a:p>
        </p:txBody>
      </p:sp>
      <p:sp>
        <p:nvSpPr>
          <p:cNvPr id="115" name="TextBox 114"/>
          <p:cNvSpPr txBox="1"/>
          <p:nvPr/>
        </p:nvSpPr>
        <p:spPr>
          <a:xfrm>
            <a:off x="304800" y="1524000"/>
            <a:ext cx="1066800" cy="646331"/>
          </a:xfrm>
          <a:prstGeom prst="rect">
            <a:avLst/>
          </a:prstGeom>
          <a:noFill/>
        </p:spPr>
        <p:txBody>
          <a:bodyPr wrap="square" rtlCol="0">
            <a:spAutoFit/>
          </a:bodyPr>
          <a:lstStyle/>
          <a:p>
            <a:r>
              <a:rPr lang="en-US" dirty="0" smtClean="0"/>
              <a:t>DRY AIR IN</a:t>
            </a:r>
            <a:endParaRPr lang="en-US" dirty="0"/>
          </a:p>
        </p:txBody>
      </p:sp>
      <p:sp>
        <p:nvSpPr>
          <p:cNvPr id="116" name="Right Arrow 115"/>
          <p:cNvSpPr/>
          <p:nvPr/>
        </p:nvSpPr>
        <p:spPr>
          <a:xfrm>
            <a:off x="533400" y="22860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p:cNvSpPr/>
          <p:nvPr/>
        </p:nvSpPr>
        <p:spPr>
          <a:xfrm>
            <a:off x="6019800" y="22860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6172200" y="1676400"/>
            <a:ext cx="2438400" cy="369332"/>
          </a:xfrm>
          <a:prstGeom prst="rect">
            <a:avLst/>
          </a:prstGeom>
          <a:noFill/>
        </p:spPr>
        <p:txBody>
          <a:bodyPr wrap="square" rtlCol="0">
            <a:spAutoFit/>
          </a:bodyPr>
          <a:lstStyle/>
          <a:p>
            <a:r>
              <a:rPr lang="en-US" dirty="0" smtClean="0"/>
              <a:t>LUBRICATED AIR OUT</a:t>
            </a:r>
            <a:endParaRPr lang="en-US" dirty="0"/>
          </a:p>
        </p:txBody>
      </p:sp>
      <p:cxnSp>
        <p:nvCxnSpPr>
          <p:cNvPr id="120" name="Straight Arrow Connector 119"/>
          <p:cNvCxnSpPr/>
          <p:nvPr/>
        </p:nvCxnSpPr>
        <p:spPr>
          <a:xfrm rot="5400000" flipH="1" flipV="1">
            <a:off x="2486890" y="1676400"/>
            <a:ext cx="4572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5400000">
            <a:off x="3467100" y="1866900"/>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81000" y="152400"/>
            <a:ext cx="3886200" cy="523220"/>
          </a:xfrm>
          <a:prstGeom prst="rect">
            <a:avLst/>
          </a:prstGeom>
          <a:noFill/>
        </p:spPr>
        <p:txBody>
          <a:bodyPr wrap="square" rtlCol="0">
            <a:spAutoFit/>
          </a:bodyPr>
          <a:lstStyle/>
          <a:p>
            <a:r>
              <a:rPr lang="en-US" sz="2800" b="1" dirty="0" smtClean="0">
                <a:solidFill>
                  <a:srgbClr val="00B050"/>
                </a:solidFill>
              </a:rPr>
              <a:t>ACTUAL LUBRICATOR</a:t>
            </a:r>
            <a:endParaRPr lang="en-US" sz="2800" b="1" dirty="0">
              <a:solidFill>
                <a:srgbClr val="00B050"/>
              </a:solidFill>
            </a:endParaRPr>
          </a:p>
        </p:txBody>
      </p:sp>
      <p:cxnSp>
        <p:nvCxnSpPr>
          <p:cNvPr id="125" name="Elbow Connector 124"/>
          <p:cNvCxnSpPr>
            <a:stCxn id="111" idx="1"/>
          </p:cNvCxnSpPr>
          <p:nvPr/>
        </p:nvCxnSpPr>
        <p:spPr>
          <a:xfrm rot="10800000">
            <a:off x="3962400" y="685800"/>
            <a:ext cx="381000" cy="32266"/>
          </a:xfrm>
          <a:prstGeom prst="bentConnector3">
            <a:avLst>
              <a:gd name="adj1" fmla="val 50000"/>
            </a:avLst>
          </a:prstGeom>
          <a:ln w="25400">
            <a:solidFill>
              <a:srgbClr val="AE1290"/>
            </a:solidFill>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p:nvPr/>
        </p:nvCxnSpPr>
        <p:spPr>
          <a:xfrm flipV="1">
            <a:off x="1066800" y="3505200"/>
            <a:ext cx="1524000" cy="228600"/>
          </a:xfrm>
          <a:prstGeom prst="bentConnector3">
            <a:avLst>
              <a:gd name="adj1" fmla="val 50000"/>
            </a:avLst>
          </a:prstGeom>
          <a:ln>
            <a:solidFill>
              <a:srgbClr val="AE129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667000" y="2362200"/>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4572000" y="2286000"/>
            <a:ext cx="762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1" name="Footer Placeholder 120"/>
          <p:cNvSpPr>
            <a:spLocks noGrp="1"/>
          </p:cNvSpPr>
          <p:nvPr>
            <p:ph type="ftr" sz="quarter" idx="11"/>
          </p:nvPr>
        </p:nvSpPr>
        <p:spPr/>
        <p:txBody>
          <a:bodyPr/>
          <a:lstStyle/>
          <a:p>
            <a:r>
              <a:rPr lang="en-US" smtClean="0"/>
              <a:t>IFP/PNEUMATIC COMPONENTS </a:t>
            </a:r>
            <a:endParaRPr lang="en-US"/>
          </a:p>
        </p:txBody>
      </p:sp>
      <p:pic>
        <p:nvPicPr>
          <p:cNvPr id="124" name="Picture 123"/>
          <p:cNvPicPr/>
          <p:nvPr/>
        </p:nvPicPr>
        <p:blipFill>
          <a:blip r:embed="rId2"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78</a:t>
            </a:fld>
            <a:endParaRPr lang="en-US"/>
          </a:p>
        </p:txBody>
      </p:sp>
      <p:sp>
        <p:nvSpPr>
          <p:cNvPr id="3" name="TextBox 2"/>
          <p:cNvSpPr txBox="1"/>
          <p:nvPr/>
        </p:nvSpPr>
        <p:spPr>
          <a:xfrm>
            <a:off x="381000" y="304800"/>
            <a:ext cx="8382000" cy="3539430"/>
          </a:xfrm>
          <a:prstGeom prst="rect">
            <a:avLst/>
          </a:prstGeom>
          <a:noFill/>
        </p:spPr>
        <p:txBody>
          <a:bodyPr wrap="square" rtlCol="0">
            <a:spAutoFit/>
          </a:bodyPr>
          <a:lstStyle/>
          <a:p>
            <a:r>
              <a:rPr lang="en-US" sz="2800" b="1" dirty="0" smtClean="0">
                <a:solidFill>
                  <a:srgbClr val="7B07A9"/>
                </a:solidFill>
              </a:rPr>
              <a:t>LUBRCATOR WORKING:</a:t>
            </a:r>
          </a:p>
          <a:p>
            <a:endParaRPr lang="en-US" sz="2800" b="1" dirty="0" smtClean="0">
              <a:solidFill>
                <a:srgbClr val="7B07A9"/>
              </a:solidFill>
            </a:endParaRPr>
          </a:p>
          <a:p>
            <a:r>
              <a:rPr lang="en-US" sz="2800" b="1" dirty="0" smtClean="0">
                <a:solidFill>
                  <a:srgbClr val="AE1F02"/>
                </a:solidFill>
              </a:rPr>
              <a:t>DRY AIR COMES IN WITH PRESSURE . THE VACCUM IS CREATED AT THROAT SECTION. THE LUB. OIL RUSHES TO THE THROAT SECTION THROUGH OIL PICKUP TUBE AND FINE DROPLETS OF LUBRICANT OIL MIXED WITH DRY AIR. THIS AIR GOES TO PNEMATIC CIRCUIT.</a:t>
            </a:r>
          </a:p>
          <a:p>
            <a:endParaRPr lang="en-US" sz="2800" b="1" dirty="0">
              <a:solidFill>
                <a:srgbClr val="7B07A9"/>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cstate="print"/>
          <a:srcRect/>
          <a:stretch>
            <a:fillRect/>
          </a:stretch>
        </p:blipFill>
        <p:spPr bwMode="auto">
          <a:xfrm>
            <a:off x="8305800" y="3048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sp>
        <p:nvSpPr>
          <p:cNvPr id="3" name="Rectangle 2"/>
          <p:cNvSpPr/>
          <p:nvPr/>
        </p:nvSpPr>
        <p:spPr>
          <a:xfrm>
            <a:off x="685800" y="381000"/>
            <a:ext cx="7696200" cy="29238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VALVES</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Ø"/>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DC VALVES</a:t>
            </a:r>
          </a:p>
          <a:p>
            <a:pPr>
              <a:buFont typeface="Wingdings" pitchFamily="2" charset="2"/>
              <a:buChar char="Ø"/>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FLOW CONTROL VALVES </a:t>
            </a:r>
          </a:p>
          <a:p>
            <a:pPr>
              <a:buFont typeface="Wingdings" pitchFamily="2" charset="2"/>
              <a:buChar char="Ø"/>
            </a:pP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PRESSURE REGULATING/CONTROL</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a:srcRect/>
          <a:stretch>
            <a:fillRect/>
          </a:stretch>
        </p:blipFill>
        <p:spPr bwMode="auto">
          <a:xfrm>
            <a:off x="4038600" y="3352800"/>
            <a:ext cx="3581400" cy="28194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pic>
        <p:nvPicPr>
          <p:cNvPr id="3" name="Picture 2" descr="http://www.popularmechanics.com/cm/popularmechanics/images/BP/tb_9802HIHWB.gif"/>
          <p:cNvPicPr/>
          <p:nvPr/>
        </p:nvPicPr>
        <p:blipFill>
          <a:blip r:embed="rId2"/>
          <a:srcRect/>
          <a:stretch>
            <a:fillRect/>
          </a:stretch>
        </p:blipFill>
        <p:spPr bwMode="auto">
          <a:xfrm>
            <a:off x="228600" y="609600"/>
            <a:ext cx="7772400" cy="3657600"/>
          </a:xfrm>
          <a:prstGeom prst="rect">
            <a:avLst/>
          </a:prstGeom>
          <a:noFill/>
          <a:ln w="9525">
            <a:noFill/>
            <a:miter lim="800000"/>
            <a:headEnd/>
            <a:tailEnd/>
          </a:ln>
        </p:spPr>
      </p:pic>
      <p:sp>
        <p:nvSpPr>
          <p:cNvPr id="4" name="TextBox 3"/>
          <p:cNvSpPr txBox="1"/>
          <p:nvPr/>
        </p:nvSpPr>
        <p:spPr>
          <a:xfrm>
            <a:off x="1295400" y="4648200"/>
            <a:ext cx="6248400" cy="461665"/>
          </a:xfrm>
          <a:prstGeom prst="rect">
            <a:avLst/>
          </a:prstGeom>
          <a:noFill/>
        </p:spPr>
        <p:txBody>
          <a:bodyPr wrap="square" rtlCol="0">
            <a:spAutoFit/>
          </a:bodyPr>
          <a:lstStyle/>
          <a:p>
            <a:r>
              <a:rPr lang="en-US" sz="2400" b="1" dirty="0" smtClean="0">
                <a:solidFill>
                  <a:srgbClr val="0000FF"/>
                </a:solidFill>
              </a:rPr>
              <a:t>INLET AND DISCHARGE PORTS OF COMPSR.</a:t>
            </a:r>
            <a:endParaRPr lang="en-US" sz="2400" b="1" dirty="0">
              <a:solidFill>
                <a:srgbClr val="0000FF"/>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20000" y="2286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a:p>
        </p:txBody>
      </p:sp>
      <p:sp>
        <p:nvSpPr>
          <p:cNvPr id="3" name="TextBox 2"/>
          <p:cNvSpPr txBox="1"/>
          <p:nvPr/>
        </p:nvSpPr>
        <p:spPr>
          <a:xfrm>
            <a:off x="381000" y="228600"/>
            <a:ext cx="5181600" cy="954107"/>
          </a:xfrm>
          <a:prstGeom prst="rect">
            <a:avLst/>
          </a:prstGeom>
          <a:noFill/>
        </p:spPr>
        <p:txBody>
          <a:bodyPr wrap="square" rtlCol="0">
            <a:spAutoFit/>
          </a:bodyPr>
          <a:lstStyle/>
          <a:p>
            <a:r>
              <a:rPr lang="en-US" sz="2800" b="1" dirty="0" smtClean="0">
                <a:solidFill>
                  <a:srgbClr val="FF0000"/>
                </a:solidFill>
              </a:rPr>
              <a:t>DIRECTION CONTROL VALVES</a:t>
            </a:r>
          </a:p>
          <a:p>
            <a:r>
              <a:rPr lang="en-US" sz="2800" b="1" dirty="0" smtClean="0">
                <a:solidFill>
                  <a:srgbClr val="3366FF"/>
                </a:solidFill>
              </a:rPr>
              <a:t>2/2 DC VALVE</a:t>
            </a:r>
            <a:endParaRPr lang="en-US" sz="2800" b="1" dirty="0">
              <a:solidFill>
                <a:srgbClr val="3366FF"/>
              </a:solidFill>
            </a:endParaRPr>
          </a:p>
        </p:txBody>
      </p:sp>
      <p:sp>
        <p:nvSpPr>
          <p:cNvPr id="4" name="Rectangle 3"/>
          <p:cNvSpPr/>
          <p:nvPr/>
        </p:nvSpPr>
        <p:spPr>
          <a:xfrm>
            <a:off x="2514600" y="1752600"/>
            <a:ext cx="3886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81400" y="1752600"/>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76800" y="1752600"/>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0" y="2264226"/>
            <a:ext cx="4648200" cy="152400"/>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1371600"/>
            <a:ext cx="46482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2895600"/>
            <a:ext cx="152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1371600"/>
            <a:ext cx="152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540000" y="1727200"/>
            <a:ext cx="972457" cy="1175657"/>
          </a:xfrm>
          <a:custGeom>
            <a:avLst/>
            <a:gdLst>
              <a:gd name="connsiteX0" fmla="*/ 0 w 972457"/>
              <a:gd name="connsiteY0" fmla="*/ 1175657 h 1175657"/>
              <a:gd name="connsiteX1" fmla="*/ 116114 w 972457"/>
              <a:gd name="connsiteY1" fmla="*/ 29029 h 1175657"/>
              <a:gd name="connsiteX2" fmla="*/ 217714 w 972457"/>
              <a:gd name="connsiteY2" fmla="*/ 1175657 h 1175657"/>
              <a:gd name="connsiteX3" fmla="*/ 362857 w 972457"/>
              <a:gd name="connsiteY3" fmla="*/ 29029 h 1175657"/>
              <a:gd name="connsiteX4" fmla="*/ 522514 w 972457"/>
              <a:gd name="connsiteY4" fmla="*/ 1161143 h 1175657"/>
              <a:gd name="connsiteX5" fmla="*/ 624114 w 972457"/>
              <a:gd name="connsiteY5" fmla="*/ 14514 h 1175657"/>
              <a:gd name="connsiteX6" fmla="*/ 754743 w 972457"/>
              <a:gd name="connsiteY6" fmla="*/ 1175657 h 1175657"/>
              <a:gd name="connsiteX7" fmla="*/ 870857 w 972457"/>
              <a:gd name="connsiteY7" fmla="*/ 0 h 1175657"/>
              <a:gd name="connsiteX8" fmla="*/ 972457 w 972457"/>
              <a:gd name="connsiteY8" fmla="*/ 11611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457" h="1175657">
                <a:moveTo>
                  <a:pt x="0" y="1175657"/>
                </a:moveTo>
                <a:lnTo>
                  <a:pt x="116114" y="29029"/>
                </a:lnTo>
                <a:lnTo>
                  <a:pt x="217714" y="1175657"/>
                </a:lnTo>
                <a:lnTo>
                  <a:pt x="362857" y="29029"/>
                </a:lnTo>
                <a:lnTo>
                  <a:pt x="522514" y="1161143"/>
                </a:lnTo>
                <a:lnTo>
                  <a:pt x="624114" y="14514"/>
                </a:lnTo>
                <a:lnTo>
                  <a:pt x="754743" y="1175657"/>
                </a:lnTo>
                <a:lnTo>
                  <a:pt x="870857" y="0"/>
                </a:lnTo>
                <a:lnTo>
                  <a:pt x="972457" y="1161143"/>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429000" y="990600"/>
            <a:ext cx="609600" cy="369332"/>
          </a:xfrm>
          <a:prstGeom prst="rect">
            <a:avLst/>
          </a:prstGeom>
          <a:noFill/>
        </p:spPr>
        <p:txBody>
          <a:bodyPr wrap="square" rtlCol="0">
            <a:spAutoFit/>
          </a:bodyPr>
          <a:lstStyle/>
          <a:p>
            <a:r>
              <a:rPr lang="en-US" dirty="0" smtClean="0"/>
              <a:t>A</a:t>
            </a:r>
            <a:endParaRPr lang="en-US" dirty="0"/>
          </a:p>
        </p:txBody>
      </p:sp>
      <p:sp>
        <p:nvSpPr>
          <p:cNvPr id="13" name="TextBox 12"/>
          <p:cNvSpPr txBox="1"/>
          <p:nvPr/>
        </p:nvSpPr>
        <p:spPr>
          <a:xfrm>
            <a:off x="4800600" y="3352800"/>
            <a:ext cx="685800" cy="369332"/>
          </a:xfrm>
          <a:prstGeom prst="rect">
            <a:avLst/>
          </a:prstGeom>
          <a:noFill/>
        </p:spPr>
        <p:txBody>
          <a:bodyPr wrap="square" rtlCol="0">
            <a:spAutoFit/>
          </a:bodyPr>
          <a:lstStyle/>
          <a:p>
            <a:r>
              <a:rPr lang="en-US" dirty="0" smtClean="0"/>
              <a:t>P</a:t>
            </a:r>
            <a:endParaRPr lang="en-US" dirty="0"/>
          </a:p>
        </p:txBody>
      </p:sp>
      <p:sp>
        <p:nvSpPr>
          <p:cNvPr id="14" name="Rectangle 13"/>
          <p:cNvSpPr/>
          <p:nvPr/>
        </p:nvSpPr>
        <p:spPr>
          <a:xfrm>
            <a:off x="2667000" y="4572000"/>
            <a:ext cx="3886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00400" y="4572000"/>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24400" y="4572000"/>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0" y="5083626"/>
            <a:ext cx="4648200" cy="152400"/>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0" y="4191000"/>
            <a:ext cx="46482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19600" y="5715000"/>
            <a:ext cx="152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29000" y="4191000"/>
            <a:ext cx="152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692401" y="4546600"/>
            <a:ext cx="508000" cy="1175657"/>
          </a:xfrm>
          <a:custGeom>
            <a:avLst/>
            <a:gdLst>
              <a:gd name="connsiteX0" fmla="*/ 0 w 972457"/>
              <a:gd name="connsiteY0" fmla="*/ 1175657 h 1175657"/>
              <a:gd name="connsiteX1" fmla="*/ 116114 w 972457"/>
              <a:gd name="connsiteY1" fmla="*/ 29029 h 1175657"/>
              <a:gd name="connsiteX2" fmla="*/ 217714 w 972457"/>
              <a:gd name="connsiteY2" fmla="*/ 1175657 h 1175657"/>
              <a:gd name="connsiteX3" fmla="*/ 362857 w 972457"/>
              <a:gd name="connsiteY3" fmla="*/ 29029 h 1175657"/>
              <a:gd name="connsiteX4" fmla="*/ 522514 w 972457"/>
              <a:gd name="connsiteY4" fmla="*/ 1161143 h 1175657"/>
              <a:gd name="connsiteX5" fmla="*/ 624114 w 972457"/>
              <a:gd name="connsiteY5" fmla="*/ 14514 h 1175657"/>
              <a:gd name="connsiteX6" fmla="*/ 754743 w 972457"/>
              <a:gd name="connsiteY6" fmla="*/ 1175657 h 1175657"/>
              <a:gd name="connsiteX7" fmla="*/ 870857 w 972457"/>
              <a:gd name="connsiteY7" fmla="*/ 0 h 1175657"/>
              <a:gd name="connsiteX8" fmla="*/ 972457 w 972457"/>
              <a:gd name="connsiteY8" fmla="*/ 11611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457" h="1175657">
                <a:moveTo>
                  <a:pt x="0" y="1175657"/>
                </a:moveTo>
                <a:lnTo>
                  <a:pt x="116114" y="29029"/>
                </a:lnTo>
                <a:lnTo>
                  <a:pt x="217714" y="1175657"/>
                </a:lnTo>
                <a:lnTo>
                  <a:pt x="362857" y="29029"/>
                </a:lnTo>
                <a:lnTo>
                  <a:pt x="522514" y="1161143"/>
                </a:lnTo>
                <a:lnTo>
                  <a:pt x="624114" y="14514"/>
                </a:lnTo>
                <a:lnTo>
                  <a:pt x="754743" y="1175657"/>
                </a:lnTo>
                <a:lnTo>
                  <a:pt x="870857" y="0"/>
                </a:lnTo>
                <a:lnTo>
                  <a:pt x="972457" y="1161143"/>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3581400" y="3810000"/>
            <a:ext cx="609600" cy="369332"/>
          </a:xfrm>
          <a:prstGeom prst="rect">
            <a:avLst/>
          </a:prstGeom>
          <a:noFill/>
        </p:spPr>
        <p:txBody>
          <a:bodyPr wrap="square" rtlCol="0">
            <a:spAutoFit/>
          </a:bodyPr>
          <a:lstStyle/>
          <a:p>
            <a:r>
              <a:rPr lang="en-US" dirty="0" smtClean="0"/>
              <a:t>A</a:t>
            </a:r>
            <a:endParaRPr lang="en-US" dirty="0"/>
          </a:p>
        </p:txBody>
      </p:sp>
      <p:sp>
        <p:nvSpPr>
          <p:cNvPr id="23" name="TextBox 22"/>
          <p:cNvSpPr txBox="1"/>
          <p:nvPr/>
        </p:nvSpPr>
        <p:spPr>
          <a:xfrm>
            <a:off x="4953000" y="6172200"/>
            <a:ext cx="685800" cy="369332"/>
          </a:xfrm>
          <a:prstGeom prst="rect">
            <a:avLst/>
          </a:prstGeom>
          <a:noFill/>
        </p:spPr>
        <p:txBody>
          <a:bodyPr wrap="square" rtlCol="0">
            <a:spAutoFit/>
          </a:bodyPr>
          <a:lstStyle/>
          <a:p>
            <a:r>
              <a:rPr lang="en-US" dirty="0" smtClean="0"/>
              <a:t>P</a:t>
            </a:r>
            <a:endParaRPr lang="en-US" dirty="0"/>
          </a:p>
        </p:txBody>
      </p:sp>
      <p:sp>
        <p:nvSpPr>
          <p:cNvPr id="24" name="Freeform 23"/>
          <p:cNvSpPr/>
          <p:nvPr/>
        </p:nvSpPr>
        <p:spPr>
          <a:xfrm>
            <a:off x="3410857" y="3860800"/>
            <a:ext cx="1074057" cy="2685143"/>
          </a:xfrm>
          <a:custGeom>
            <a:avLst/>
            <a:gdLst>
              <a:gd name="connsiteX0" fmla="*/ 1074057 w 1074057"/>
              <a:gd name="connsiteY0" fmla="*/ 2685143 h 2685143"/>
              <a:gd name="connsiteX1" fmla="*/ 1074057 w 1074057"/>
              <a:gd name="connsiteY1" fmla="*/ 1669143 h 2685143"/>
              <a:gd name="connsiteX2" fmla="*/ 740229 w 1074057"/>
              <a:gd name="connsiteY2" fmla="*/ 1465943 h 2685143"/>
              <a:gd name="connsiteX3" fmla="*/ 348343 w 1074057"/>
              <a:gd name="connsiteY3" fmla="*/ 1277257 h 2685143"/>
              <a:gd name="connsiteX4" fmla="*/ 72572 w 1074057"/>
              <a:gd name="connsiteY4" fmla="*/ 1088571 h 2685143"/>
              <a:gd name="connsiteX5" fmla="*/ 72572 w 1074057"/>
              <a:gd name="connsiteY5" fmla="*/ 0 h 2685143"/>
              <a:gd name="connsiteX6" fmla="*/ 0 w 1074057"/>
              <a:gd name="connsiteY6" fmla="*/ 203200 h 2685143"/>
              <a:gd name="connsiteX7" fmla="*/ 130629 w 1074057"/>
              <a:gd name="connsiteY7" fmla="*/ 174171 h 2685143"/>
              <a:gd name="connsiteX8" fmla="*/ 87086 w 1074057"/>
              <a:gd name="connsiteY8" fmla="*/ 29029 h 268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057" h="2685143">
                <a:moveTo>
                  <a:pt x="1074057" y="2685143"/>
                </a:moveTo>
                <a:lnTo>
                  <a:pt x="1074057" y="1669143"/>
                </a:lnTo>
                <a:lnTo>
                  <a:pt x="740229" y="1465943"/>
                </a:lnTo>
                <a:lnTo>
                  <a:pt x="348343" y="1277257"/>
                </a:lnTo>
                <a:lnTo>
                  <a:pt x="72572" y="1088571"/>
                </a:lnTo>
                <a:lnTo>
                  <a:pt x="72572" y="0"/>
                </a:lnTo>
                <a:lnTo>
                  <a:pt x="0" y="203200"/>
                </a:lnTo>
                <a:lnTo>
                  <a:pt x="130629" y="174171"/>
                </a:lnTo>
                <a:lnTo>
                  <a:pt x="87086" y="29029"/>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304800" y="1371600"/>
            <a:ext cx="1600200" cy="2246769"/>
          </a:xfrm>
          <a:prstGeom prst="rect">
            <a:avLst/>
          </a:prstGeom>
          <a:noFill/>
        </p:spPr>
        <p:txBody>
          <a:bodyPr wrap="square" rtlCol="0">
            <a:spAutoFit/>
          </a:bodyPr>
          <a:lstStyle/>
          <a:p>
            <a:r>
              <a:rPr lang="en-US" sz="2000" b="1" dirty="0" smtClean="0">
                <a:solidFill>
                  <a:srgbClr val="3366FF"/>
                </a:solidFill>
              </a:rPr>
              <a:t>POSITION 1 </a:t>
            </a:r>
            <a:r>
              <a:rPr lang="en-US" sz="2000" b="1" dirty="0" smtClean="0"/>
              <a:t>PORT P IS NOT CONNECTED WITH CYLINDER PORT A</a:t>
            </a:r>
            <a:endParaRPr lang="en-US" sz="2000" b="1" dirty="0"/>
          </a:p>
        </p:txBody>
      </p:sp>
      <p:sp>
        <p:nvSpPr>
          <p:cNvPr id="26" name="TextBox 25"/>
          <p:cNvSpPr txBox="1"/>
          <p:nvPr/>
        </p:nvSpPr>
        <p:spPr>
          <a:xfrm>
            <a:off x="457200" y="4419600"/>
            <a:ext cx="1600200" cy="1015663"/>
          </a:xfrm>
          <a:prstGeom prst="rect">
            <a:avLst/>
          </a:prstGeom>
          <a:noFill/>
        </p:spPr>
        <p:txBody>
          <a:bodyPr wrap="square" rtlCol="0">
            <a:spAutoFit/>
          </a:bodyPr>
          <a:lstStyle/>
          <a:p>
            <a:r>
              <a:rPr lang="en-US" sz="2000" b="1" dirty="0" smtClean="0">
                <a:solidFill>
                  <a:srgbClr val="3366FF"/>
                </a:solidFill>
              </a:rPr>
              <a:t>POSITION 1</a:t>
            </a:r>
          </a:p>
          <a:p>
            <a:r>
              <a:rPr lang="en-US" sz="2000" b="1" dirty="0" smtClean="0">
                <a:solidFill>
                  <a:srgbClr val="3366FF"/>
                </a:solidFill>
              </a:rPr>
              <a:t>P AND A ARE CONNECTED</a:t>
            </a:r>
            <a:endParaRPr lang="en-US" sz="2000" b="1" dirty="0"/>
          </a:p>
        </p:txBody>
      </p:sp>
      <p:sp>
        <p:nvSpPr>
          <p:cNvPr id="27" name="Rectangle 26"/>
          <p:cNvSpPr/>
          <p:nvPr/>
        </p:nvSpPr>
        <p:spPr>
          <a:xfrm>
            <a:off x="6477000" y="304800"/>
            <a:ext cx="1600200" cy="6096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257143" y="304800"/>
            <a:ext cx="0" cy="60960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8077200" y="591456"/>
            <a:ext cx="457200" cy="76200"/>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534400" y="457200"/>
            <a:ext cx="76200" cy="304800"/>
          </a:xfrm>
          <a:prstGeom prst="ellipse">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979886" y="449943"/>
            <a:ext cx="493485" cy="319314"/>
          </a:xfrm>
          <a:custGeom>
            <a:avLst/>
            <a:gdLst>
              <a:gd name="connsiteX0" fmla="*/ 0 w 493485"/>
              <a:gd name="connsiteY0" fmla="*/ 304800 h 319314"/>
              <a:gd name="connsiteX1" fmla="*/ 58057 w 493485"/>
              <a:gd name="connsiteY1" fmla="*/ 0 h 319314"/>
              <a:gd name="connsiteX2" fmla="*/ 174171 w 493485"/>
              <a:gd name="connsiteY2" fmla="*/ 319314 h 319314"/>
              <a:gd name="connsiteX3" fmla="*/ 203200 w 493485"/>
              <a:gd name="connsiteY3" fmla="*/ 0 h 319314"/>
              <a:gd name="connsiteX4" fmla="*/ 304800 w 493485"/>
              <a:gd name="connsiteY4" fmla="*/ 304800 h 319314"/>
              <a:gd name="connsiteX5" fmla="*/ 391885 w 493485"/>
              <a:gd name="connsiteY5" fmla="*/ 14514 h 319314"/>
              <a:gd name="connsiteX6" fmla="*/ 420914 w 493485"/>
              <a:gd name="connsiteY6" fmla="*/ 304800 h 319314"/>
              <a:gd name="connsiteX7" fmla="*/ 493485 w 493485"/>
              <a:gd name="connsiteY7" fmla="*/ 101600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5" h="319314">
                <a:moveTo>
                  <a:pt x="0" y="304800"/>
                </a:moveTo>
                <a:lnTo>
                  <a:pt x="58057" y="0"/>
                </a:lnTo>
                <a:lnTo>
                  <a:pt x="174171" y="319314"/>
                </a:lnTo>
                <a:lnTo>
                  <a:pt x="203200" y="0"/>
                </a:lnTo>
                <a:lnTo>
                  <a:pt x="304800" y="304800"/>
                </a:lnTo>
                <a:lnTo>
                  <a:pt x="391885" y="14514"/>
                </a:lnTo>
                <a:lnTo>
                  <a:pt x="420914" y="304800"/>
                </a:lnTo>
                <a:lnTo>
                  <a:pt x="493485" y="10160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Arrow Connector 45"/>
          <p:cNvCxnSpPr/>
          <p:nvPr/>
        </p:nvCxnSpPr>
        <p:spPr>
          <a:xfrm rot="5400000" flipH="1" flipV="1">
            <a:off x="6553200" y="609600"/>
            <a:ext cx="609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7532914" y="551543"/>
            <a:ext cx="232229" cy="0"/>
          </a:xfrm>
          <a:custGeom>
            <a:avLst/>
            <a:gdLst>
              <a:gd name="connsiteX0" fmla="*/ 0 w 232229"/>
              <a:gd name="connsiteY0" fmla="*/ 0 h 0"/>
              <a:gd name="connsiteX1" fmla="*/ 232229 w 232229"/>
              <a:gd name="connsiteY1" fmla="*/ 0 h 0"/>
            </a:gdLst>
            <a:ahLst/>
            <a:cxnLst>
              <a:cxn ang="0">
                <a:pos x="connsiteX0" y="connsiteY0"/>
              </a:cxn>
              <a:cxn ang="0">
                <a:pos x="connsiteX1" y="connsiteY1"/>
              </a:cxn>
            </a:cxnLst>
            <a:rect l="l" t="t" r="r" b="b"/>
            <a:pathLst>
              <a:path w="232229">
                <a:moveTo>
                  <a:pt x="0" y="0"/>
                </a:moveTo>
                <a:lnTo>
                  <a:pt x="232229"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7540174" y="703943"/>
            <a:ext cx="232229" cy="0"/>
          </a:xfrm>
          <a:custGeom>
            <a:avLst/>
            <a:gdLst>
              <a:gd name="connsiteX0" fmla="*/ 0 w 232229"/>
              <a:gd name="connsiteY0" fmla="*/ 0 h 0"/>
              <a:gd name="connsiteX1" fmla="*/ 232229 w 232229"/>
              <a:gd name="connsiteY1" fmla="*/ 0 h 0"/>
            </a:gdLst>
            <a:ahLst/>
            <a:cxnLst>
              <a:cxn ang="0">
                <a:pos x="connsiteX0" y="connsiteY0"/>
              </a:cxn>
              <a:cxn ang="0">
                <a:pos x="connsiteX1" y="connsiteY1"/>
              </a:cxn>
            </a:cxnLst>
            <a:rect l="l" t="t" r="r" b="b"/>
            <a:pathLst>
              <a:path w="232229">
                <a:moveTo>
                  <a:pt x="0" y="0"/>
                </a:moveTo>
                <a:lnTo>
                  <a:pt x="232229"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7649029" y="290286"/>
            <a:ext cx="0" cy="275771"/>
          </a:xfrm>
          <a:custGeom>
            <a:avLst/>
            <a:gdLst>
              <a:gd name="connsiteX0" fmla="*/ 0 w 0"/>
              <a:gd name="connsiteY0" fmla="*/ 275771 h 275771"/>
              <a:gd name="connsiteX1" fmla="*/ 0 w 0"/>
              <a:gd name="connsiteY1" fmla="*/ 0 h 275771"/>
            </a:gdLst>
            <a:ahLst/>
            <a:cxnLst>
              <a:cxn ang="0">
                <a:pos x="connsiteX0" y="connsiteY0"/>
              </a:cxn>
              <a:cxn ang="0">
                <a:pos x="connsiteX1" y="connsiteY1"/>
              </a:cxn>
            </a:cxnLst>
            <a:rect l="l" t="t" r="r" b="b"/>
            <a:pathLst>
              <a:path h="275771">
                <a:moveTo>
                  <a:pt x="0" y="275771"/>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7663543" y="696686"/>
            <a:ext cx="0" cy="203200"/>
          </a:xfrm>
          <a:custGeom>
            <a:avLst/>
            <a:gdLst>
              <a:gd name="connsiteX0" fmla="*/ 0 w 0"/>
              <a:gd name="connsiteY0" fmla="*/ 0 h 203200"/>
              <a:gd name="connsiteX1" fmla="*/ 0 w 0"/>
              <a:gd name="connsiteY1" fmla="*/ 203200 h 203200"/>
            </a:gdLst>
            <a:ahLst/>
            <a:cxnLst>
              <a:cxn ang="0">
                <a:pos x="connsiteX0" y="connsiteY0"/>
              </a:cxn>
              <a:cxn ang="0">
                <a:pos x="connsiteX1" y="connsiteY1"/>
              </a:cxn>
            </a:cxnLst>
            <a:rect l="l" t="t" r="r" b="b"/>
            <a:pathLst>
              <a:path h="203200">
                <a:moveTo>
                  <a:pt x="0" y="0"/>
                </a:moveTo>
                <a:lnTo>
                  <a:pt x="0" y="20320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Arrow Connector 51"/>
          <p:cNvCxnSpPr/>
          <p:nvPr/>
        </p:nvCxnSpPr>
        <p:spPr>
          <a:xfrm rot="5400000" flipH="1" flipV="1">
            <a:off x="4114800" y="3124200"/>
            <a:ext cx="914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Footer Placeholder 37"/>
          <p:cNvSpPr>
            <a:spLocks noGrp="1"/>
          </p:cNvSpPr>
          <p:nvPr>
            <p:ph type="ftr" sz="quarter" idx="11"/>
          </p:nvPr>
        </p:nvSpPr>
        <p:spPr/>
        <p:txBody>
          <a:bodyPr/>
          <a:lstStyle/>
          <a:p>
            <a:r>
              <a:rPr lang="en-US" smtClean="0"/>
              <a:t>IFP/PNEUMATIC COMPONENTS </a:t>
            </a:r>
            <a:endParaRPr lang="en-US"/>
          </a:p>
        </p:txBody>
      </p:sp>
      <p:pic>
        <p:nvPicPr>
          <p:cNvPr id="39" name="Picture 38"/>
          <p:cNvPicPr/>
          <p:nvPr/>
        </p:nvPicPr>
        <p:blipFill>
          <a:blip r:embed="rId2" cstate="print"/>
          <a:srcRect/>
          <a:stretch>
            <a:fillRect/>
          </a:stretch>
        </p:blipFill>
        <p:spPr bwMode="auto">
          <a:xfrm>
            <a:off x="8153400" y="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a:p>
        </p:txBody>
      </p:sp>
      <p:sp>
        <p:nvSpPr>
          <p:cNvPr id="3" name="Freeform 2"/>
          <p:cNvSpPr>
            <a:spLocks/>
          </p:cNvSpPr>
          <p:nvPr/>
        </p:nvSpPr>
        <p:spPr bwMode="auto">
          <a:xfrm>
            <a:off x="6070600" y="1697038"/>
            <a:ext cx="1422400" cy="968375"/>
          </a:xfrm>
          <a:custGeom>
            <a:avLst/>
            <a:gdLst/>
            <a:ahLst/>
            <a:cxnLst>
              <a:cxn ang="0">
                <a:pos x="49" y="328"/>
              </a:cxn>
              <a:cxn ang="0">
                <a:pos x="217" y="328"/>
              </a:cxn>
              <a:cxn ang="0">
                <a:pos x="315" y="609"/>
              </a:cxn>
              <a:cxn ang="0">
                <a:pos x="610" y="609"/>
              </a:cxn>
              <a:cxn ang="0">
                <a:pos x="708" y="328"/>
              </a:cxn>
              <a:cxn ang="0">
                <a:pos x="895" y="328"/>
              </a:cxn>
              <a:cxn ang="0">
                <a:pos x="895" y="192"/>
              </a:cxn>
              <a:cxn ang="0">
                <a:pos x="787" y="134"/>
              </a:cxn>
              <a:cxn ang="0">
                <a:pos x="659" y="134"/>
              </a:cxn>
              <a:cxn ang="0">
                <a:pos x="659" y="0"/>
              </a:cxn>
              <a:cxn ang="0">
                <a:pos x="276" y="0"/>
              </a:cxn>
              <a:cxn ang="0">
                <a:pos x="276" y="134"/>
              </a:cxn>
              <a:cxn ang="0">
                <a:pos x="69" y="134"/>
              </a:cxn>
              <a:cxn ang="0">
                <a:pos x="0" y="202"/>
              </a:cxn>
              <a:cxn ang="0">
                <a:pos x="0" y="328"/>
              </a:cxn>
              <a:cxn ang="0">
                <a:pos x="49" y="328"/>
              </a:cxn>
            </a:cxnLst>
            <a:rect l="0" t="0" r="r" b="b"/>
            <a:pathLst>
              <a:path w="896" h="610">
                <a:moveTo>
                  <a:pt x="49" y="328"/>
                </a:moveTo>
                <a:lnTo>
                  <a:pt x="217" y="328"/>
                </a:lnTo>
                <a:lnTo>
                  <a:pt x="315" y="609"/>
                </a:lnTo>
                <a:lnTo>
                  <a:pt x="610" y="609"/>
                </a:lnTo>
                <a:lnTo>
                  <a:pt x="708" y="328"/>
                </a:lnTo>
                <a:lnTo>
                  <a:pt x="895" y="328"/>
                </a:lnTo>
                <a:lnTo>
                  <a:pt x="895" y="192"/>
                </a:lnTo>
                <a:lnTo>
                  <a:pt x="787" y="134"/>
                </a:lnTo>
                <a:lnTo>
                  <a:pt x="659" y="134"/>
                </a:lnTo>
                <a:lnTo>
                  <a:pt x="659" y="0"/>
                </a:lnTo>
                <a:lnTo>
                  <a:pt x="276" y="0"/>
                </a:lnTo>
                <a:lnTo>
                  <a:pt x="276" y="134"/>
                </a:lnTo>
                <a:lnTo>
                  <a:pt x="69" y="134"/>
                </a:lnTo>
                <a:lnTo>
                  <a:pt x="0" y="202"/>
                </a:lnTo>
                <a:lnTo>
                  <a:pt x="0" y="328"/>
                </a:lnTo>
                <a:lnTo>
                  <a:pt x="49" y="328"/>
                </a:lnTo>
              </a:path>
            </a:pathLst>
          </a:custGeom>
          <a:solidFill>
            <a:srgbClr val="CCECFF"/>
          </a:solidFill>
          <a:ln w="12700" cap="rnd" cmpd="sng">
            <a:solidFill>
              <a:srgbClr val="000000"/>
            </a:solidFill>
            <a:prstDash val="solid"/>
            <a:round/>
            <a:headEnd/>
            <a:tailEnd/>
          </a:ln>
          <a:effectLst/>
        </p:spPr>
        <p:txBody>
          <a:bodyPr/>
          <a:lstStyle/>
          <a:p>
            <a:endParaRPr lang="en-US"/>
          </a:p>
        </p:txBody>
      </p:sp>
      <p:sp>
        <p:nvSpPr>
          <p:cNvPr id="4" name="Freeform 3"/>
          <p:cNvSpPr>
            <a:spLocks/>
          </p:cNvSpPr>
          <p:nvPr/>
        </p:nvSpPr>
        <p:spPr bwMode="auto">
          <a:xfrm>
            <a:off x="6180138" y="3382963"/>
            <a:ext cx="2203450" cy="1717675"/>
          </a:xfrm>
          <a:custGeom>
            <a:avLst/>
            <a:gdLst/>
            <a:ahLst/>
            <a:cxnLst>
              <a:cxn ang="0">
                <a:pos x="0" y="914"/>
              </a:cxn>
              <a:cxn ang="0">
                <a:pos x="0" y="304"/>
              </a:cxn>
              <a:cxn ang="0">
                <a:pos x="98" y="304"/>
              </a:cxn>
              <a:cxn ang="0">
                <a:pos x="98" y="422"/>
              </a:cxn>
              <a:cxn ang="0">
                <a:pos x="688" y="422"/>
              </a:cxn>
              <a:cxn ang="0">
                <a:pos x="688" y="304"/>
              </a:cxn>
              <a:cxn ang="0">
                <a:pos x="757" y="304"/>
              </a:cxn>
              <a:cxn ang="0">
                <a:pos x="757" y="0"/>
              </a:cxn>
              <a:cxn ang="0">
                <a:pos x="1387" y="0"/>
              </a:cxn>
              <a:cxn ang="0">
                <a:pos x="1387" y="609"/>
              </a:cxn>
              <a:cxn ang="0">
                <a:pos x="924" y="609"/>
              </a:cxn>
              <a:cxn ang="0">
                <a:pos x="796" y="737"/>
              </a:cxn>
              <a:cxn ang="0">
                <a:pos x="796" y="943"/>
              </a:cxn>
              <a:cxn ang="0">
                <a:pos x="738" y="943"/>
              </a:cxn>
              <a:cxn ang="0">
                <a:pos x="738" y="1081"/>
              </a:cxn>
              <a:cxn ang="0">
                <a:pos x="59" y="1081"/>
              </a:cxn>
              <a:cxn ang="0">
                <a:pos x="59" y="1052"/>
              </a:cxn>
              <a:cxn ang="0">
                <a:pos x="59" y="904"/>
              </a:cxn>
              <a:cxn ang="0">
                <a:pos x="89" y="904"/>
              </a:cxn>
              <a:cxn ang="0">
                <a:pos x="0" y="914"/>
              </a:cxn>
            </a:cxnLst>
            <a:rect l="0" t="0" r="r" b="b"/>
            <a:pathLst>
              <a:path w="1388" h="1082">
                <a:moveTo>
                  <a:pt x="0" y="914"/>
                </a:moveTo>
                <a:lnTo>
                  <a:pt x="0" y="304"/>
                </a:lnTo>
                <a:lnTo>
                  <a:pt x="98" y="304"/>
                </a:lnTo>
                <a:lnTo>
                  <a:pt x="98" y="422"/>
                </a:lnTo>
                <a:lnTo>
                  <a:pt x="688" y="422"/>
                </a:lnTo>
                <a:lnTo>
                  <a:pt x="688" y="304"/>
                </a:lnTo>
                <a:lnTo>
                  <a:pt x="757" y="304"/>
                </a:lnTo>
                <a:lnTo>
                  <a:pt x="757" y="0"/>
                </a:lnTo>
                <a:lnTo>
                  <a:pt x="1387" y="0"/>
                </a:lnTo>
                <a:lnTo>
                  <a:pt x="1387" y="609"/>
                </a:lnTo>
                <a:lnTo>
                  <a:pt x="924" y="609"/>
                </a:lnTo>
                <a:lnTo>
                  <a:pt x="796" y="737"/>
                </a:lnTo>
                <a:lnTo>
                  <a:pt x="796" y="943"/>
                </a:lnTo>
                <a:lnTo>
                  <a:pt x="738" y="943"/>
                </a:lnTo>
                <a:lnTo>
                  <a:pt x="738" y="1081"/>
                </a:lnTo>
                <a:lnTo>
                  <a:pt x="59" y="1081"/>
                </a:lnTo>
                <a:lnTo>
                  <a:pt x="59" y="1052"/>
                </a:lnTo>
                <a:lnTo>
                  <a:pt x="59" y="904"/>
                </a:lnTo>
                <a:lnTo>
                  <a:pt x="89" y="904"/>
                </a:lnTo>
                <a:lnTo>
                  <a:pt x="0" y="914"/>
                </a:lnTo>
              </a:path>
            </a:pathLst>
          </a:custGeom>
          <a:solidFill>
            <a:srgbClr val="CCECFF"/>
          </a:solidFill>
          <a:ln w="12700" cap="rnd" cmpd="sng">
            <a:solidFill>
              <a:srgbClr val="000000"/>
            </a:solidFill>
            <a:prstDash val="solid"/>
            <a:round/>
            <a:headEnd/>
            <a:tailEnd/>
          </a:ln>
          <a:effectLst/>
        </p:spPr>
        <p:txBody>
          <a:bodyPr/>
          <a:lstStyle/>
          <a:p>
            <a:endParaRPr lang="en-US"/>
          </a:p>
        </p:txBody>
      </p:sp>
      <p:sp>
        <p:nvSpPr>
          <p:cNvPr id="5" name="Freeform 4"/>
          <p:cNvSpPr>
            <a:spLocks/>
          </p:cNvSpPr>
          <p:nvPr/>
        </p:nvSpPr>
        <p:spPr bwMode="auto">
          <a:xfrm>
            <a:off x="5219700" y="2944813"/>
            <a:ext cx="2133600" cy="1374775"/>
          </a:xfrm>
          <a:custGeom>
            <a:avLst/>
            <a:gdLst/>
            <a:ahLst/>
            <a:cxnLst>
              <a:cxn ang="0">
                <a:pos x="0" y="246"/>
              </a:cxn>
              <a:cxn ang="0">
                <a:pos x="0" y="865"/>
              </a:cxn>
              <a:cxn ang="0">
                <a:pos x="592" y="865"/>
              </a:cxn>
              <a:cxn ang="0">
                <a:pos x="592" y="590"/>
              </a:cxn>
              <a:cxn ang="0">
                <a:pos x="700" y="590"/>
              </a:cxn>
              <a:cxn ang="0">
                <a:pos x="700" y="679"/>
              </a:cxn>
              <a:cxn ang="0">
                <a:pos x="1292" y="679"/>
              </a:cxn>
              <a:cxn ang="0">
                <a:pos x="1292" y="561"/>
              </a:cxn>
              <a:cxn ang="0">
                <a:pos x="1343" y="561"/>
              </a:cxn>
              <a:cxn ang="0">
                <a:pos x="1343" y="0"/>
              </a:cxn>
              <a:cxn ang="0">
                <a:pos x="622" y="0"/>
              </a:cxn>
              <a:cxn ang="0">
                <a:pos x="622" y="236"/>
              </a:cxn>
              <a:cxn ang="0">
                <a:pos x="0" y="246"/>
              </a:cxn>
            </a:cxnLst>
            <a:rect l="0" t="0" r="r" b="b"/>
            <a:pathLst>
              <a:path w="1344" h="866">
                <a:moveTo>
                  <a:pt x="0" y="246"/>
                </a:moveTo>
                <a:lnTo>
                  <a:pt x="0" y="865"/>
                </a:lnTo>
                <a:lnTo>
                  <a:pt x="592" y="865"/>
                </a:lnTo>
                <a:lnTo>
                  <a:pt x="592" y="590"/>
                </a:lnTo>
                <a:lnTo>
                  <a:pt x="700" y="590"/>
                </a:lnTo>
                <a:lnTo>
                  <a:pt x="700" y="679"/>
                </a:lnTo>
                <a:lnTo>
                  <a:pt x="1292" y="679"/>
                </a:lnTo>
                <a:lnTo>
                  <a:pt x="1292" y="561"/>
                </a:lnTo>
                <a:lnTo>
                  <a:pt x="1343" y="561"/>
                </a:lnTo>
                <a:lnTo>
                  <a:pt x="1343" y="0"/>
                </a:lnTo>
                <a:lnTo>
                  <a:pt x="622" y="0"/>
                </a:lnTo>
                <a:lnTo>
                  <a:pt x="622" y="236"/>
                </a:lnTo>
                <a:lnTo>
                  <a:pt x="0" y="246"/>
                </a:lnTo>
              </a:path>
            </a:pathLst>
          </a:custGeom>
          <a:solidFill>
            <a:srgbClr val="6699FF"/>
          </a:solidFill>
          <a:ln w="12700" cap="rnd" cmpd="sng">
            <a:solidFill>
              <a:srgbClr val="000000"/>
            </a:solidFill>
            <a:prstDash val="solid"/>
            <a:round/>
            <a:headEnd/>
            <a:tailEnd/>
          </a:ln>
          <a:effectLst/>
        </p:spPr>
        <p:txBody>
          <a:bodyPr/>
          <a:lstStyle/>
          <a:p>
            <a:endParaRPr lang="en-US"/>
          </a:p>
        </p:txBody>
      </p:sp>
      <p:sp>
        <p:nvSpPr>
          <p:cNvPr id="6" name="Freeform 7"/>
          <p:cNvSpPr>
            <a:spLocks/>
          </p:cNvSpPr>
          <p:nvPr/>
        </p:nvSpPr>
        <p:spPr bwMode="auto">
          <a:xfrm>
            <a:off x="5222875" y="2651125"/>
            <a:ext cx="1111250" cy="922338"/>
          </a:xfrm>
          <a:custGeom>
            <a:avLst/>
            <a:gdLst/>
            <a:ahLst/>
            <a:cxnLst>
              <a:cxn ang="0">
                <a:pos x="430" y="339"/>
              </a:cxn>
              <a:cxn ang="0">
                <a:pos x="451" y="335"/>
              </a:cxn>
              <a:cxn ang="0">
                <a:pos x="470" y="327"/>
              </a:cxn>
              <a:cxn ang="0">
                <a:pos x="503" y="302"/>
              </a:cxn>
              <a:cxn ang="0">
                <a:pos x="524" y="268"/>
              </a:cxn>
              <a:cxn ang="0">
                <a:pos x="531" y="247"/>
              </a:cxn>
              <a:cxn ang="0">
                <a:pos x="533" y="226"/>
              </a:cxn>
              <a:cxn ang="0">
                <a:pos x="533" y="210"/>
              </a:cxn>
              <a:cxn ang="0">
                <a:pos x="533" y="197"/>
              </a:cxn>
              <a:cxn ang="0">
                <a:pos x="533" y="182"/>
              </a:cxn>
              <a:cxn ang="0">
                <a:pos x="533" y="166"/>
              </a:cxn>
              <a:cxn ang="0">
                <a:pos x="587" y="0"/>
              </a:cxn>
              <a:cxn ang="0">
                <a:pos x="699" y="484"/>
              </a:cxn>
              <a:cxn ang="0">
                <a:pos x="696" y="497"/>
              </a:cxn>
              <a:cxn ang="0">
                <a:pos x="686" y="509"/>
              </a:cxn>
              <a:cxn ang="0">
                <a:pos x="673" y="517"/>
              </a:cxn>
              <a:cxn ang="0">
                <a:pos x="659" y="520"/>
              </a:cxn>
              <a:cxn ang="0">
                <a:pos x="560" y="522"/>
              </a:cxn>
              <a:cxn ang="0">
                <a:pos x="548" y="528"/>
              </a:cxn>
              <a:cxn ang="0">
                <a:pos x="541" y="538"/>
              </a:cxn>
              <a:cxn ang="0">
                <a:pos x="533" y="547"/>
              </a:cxn>
              <a:cxn ang="0">
                <a:pos x="531" y="557"/>
              </a:cxn>
              <a:cxn ang="0">
                <a:pos x="525" y="564"/>
              </a:cxn>
              <a:cxn ang="0">
                <a:pos x="516" y="572"/>
              </a:cxn>
              <a:cxn ang="0">
                <a:pos x="503" y="578"/>
              </a:cxn>
              <a:cxn ang="0">
                <a:pos x="487" y="580"/>
              </a:cxn>
              <a:cxn ang="0">
                <a:pos x="460" y="534"/>
              </a:cxn>
              <a:cxn ang="0">
                <a:pos x="416" y="534"/>
              </a:cxn>
              <a:cxn ang="0">
                <a:pos x="374" y="534"/>
              </a:cxn>
              <a:cxn ang="0">
                <a:pos x="330" y="534"/>
              </a:cxn>
              <a:cxn ang="0">
                <a:pos x="286" y="534"/>
              </a:cxn>
              <a:cxn ang="0">
                <a:pos x="242" y="534"/>
              </a:cxn>
              <a:cxn ang="0">
                <a:pos x="200" y="534"/>
              </a:cxn>
              <a:cxn ang="0">
                <a:pos x="156" y="534"/>
              </a:cxn>
              <a:cxn ang="0">
                <a:pos x="114" y="534"/>
              </a:cxn>
              <a:cxn ang="0">
                <a:pos x="70" y="534"/>
              </a:cxn>
              <a:cxn ang="0">
                <a:pos x="28" y="534"/>
              </a:cxn>
              <a:cxn ang="0">
                <a:pos x="0" y="503"/>
              </a:cxn>
            </a:cxnLst>
            <a:rect l="0" t="0" r="r" b="b"/>
            <a:pathLst>
              <a:path w="700" h="581">
                <a:moveTo>
                  <a:pt x="0" y="394"/>
                </a:moveTo>
                <a:lnTo>
                  <a:pt x="430" y="339"/>
                </a:lnTo>
                <a:lnTo>
                  <a:pt x="439" y="337"/>
                </a:lnTo>
                <a:lnTo>
                  <a:pt x="451" y="335"/>
                </a:lnTo>
                <a:lnTo>
                  <a:pt x="460" y="331"/>
                </a:lnTo>
                <a:lnTo>
                  <a:pt x="470" y="327"/>
                </a:lnTo>
                <a:lnTo>
                  <a:pt x="487" y="316"/>
                </a:lnTo>
                <a:lnTo>
                  <a:pt x="503" y="302"/>
                </a:lnTo>
                <a:lnTo>
                  <a:pt x="516" y="285"/>
                </a:lnTo>
                <a:lnTo>
                  <a:pt x="524" y="268"/>
                </a:lnTo>
                <a:lnTo>
                  <a:pt x="527" y="258"/>
                </a:lnTo>
                <a:lnTo>
                  <a:pt x="531" y="247"/>
                </a:lnTo>
                <a:lnTo>
                  <a:pt x="531" y="237"/>
                </a:lnTo>
                <a:lnTo>
                  <a:pt x="533" y="226"/>
                </a:lnTo>
                <a:lnTo>
                  <a:pt x="533" y="218"/>
                </a:lnTo>
                <a:lnTo>
                  <a:pt x="533" y="210"/>
                </a:lnTo>
                <a:lnTo>
                  <a:pt x="533" y="203"/>
                </a:lnTo>
                <a:lnTo>
                  <a:pt x="533" y="197"/>
                </a:lnTo>
                <a:lnTo>
                  <a:pt x="533" y="189"/>
                </a:lnTo>
                <a:lnTo>
                  <a:pt x="533" y="182"/>
                </a:lnTo>
                <a:lnTo>
                  <a:pt x="533" y="174"/>
                </a:lnTo>
                <a:lnTo>
                  <a:pt x="533" y="166"/>
                </a:lnTo>
                <a:lnTo>
                  <a:pt x="587" y="168"/>
                </a:lnTo>
                <a:lnTo>
                  <a:pt x="587" y="0"/>
                </a:lnTo>
                <a:lnTo>
                  <a:pt x="699" y="0"/>
                </a:lnTo>
                <a:lnTo>
                  <a:pt x="699" y="484"/>
                </a:lnTo>
                <a:lnTo>
                  <a:pt x="698" y="490"/>
                </a:lnTo>
                <a:lnTo>
                  <a:pt x="696" y="497"/>
                </a:lnTo>
                <a:lnTo>
                  <a:pt x="690" y="503"/>
                </a:lnTo>
                <a:lnTo>
                  <a:pt x="686" y="509"/>
                </a:lnTo>
                <a:lnTo>
                  <a:pt x="680" y="513"/>
                </a:lnTo>
                <a:lnTo>
                  <a:pt x="673" y="517"/>
                </a:lnTo>
                <a:lnTo>
                  <a:pt x="667" y="518"/>
                </a:lnTo>
                <a:lnTo>
                  <a:pt x="659" y="520"/>
                </a:lnTo>
                <a:lnTo>
                  <a:pt x="566" y="520"/>
                </a:lnTo>
                <a:lnTo>
                  <a:pt x="560" y="522"/>
                </a:lnTo>
                <a:lnTo>
                  <a:pt x="554" y="526"/>
                </a:lnTo>
                <a:lnTo>
                  <a:pt x="548" y="528"/>
                </a:lnTo>
                <a:lnTo>
                  <a:pt x="545" y="532"/>
                </a:lnTo>
                <a:lnTo>
                  <a:pt x="541" y="538"/>
                </a:lnTo>
                <a:lnTo>
                  <a:pt x="537" y="541"/>
                </a:lnTo>
                <a:lnTo>
                  <a:pt x="533" y="547"/>
                </a:lnTo>
                <a:lnTo>
                  <a:pt x="531" y="553"/>
                </a:lnTo>
                <a:lnTo>
                  <a:pt x="531" y="557"/>
                </a:lnTo>
                <a:lnTo>
                  <a:pt x="529" y="561"/>
                </a:lnTo>
                <a:lnTo>
                  <a:pt x="525" y="564"/>
                </a:lnTo>
                <a:lnTo>
                  <a:pt x="522" y="568"/>
                </a:lnTo>
                <a:lnTo>
                  <a:pt x="516" y="572"/>
                </a:lnTo>
                <a:lnTo>
                  <a:pt x="510" y="576"/>
                </a:lnTo>
                <a:lnTo>
                  <a:pt x="503" y="578"/>
                </a:lnTo>
                <a:lnTo>
                  <a:pt x="495" y="580"/>
                </a:lnTo>
                <a:lnTo>
                  <a:pt x="487" y="580"/>
                </a:lnTo>
                <a:lnTo>
                  <a:pt x="460" y="580"/>
                </a:lnTo>
                <a:lnTo>
                  <a:pt x="460" y="534"/>
                </a:lnTo>
                <a:lnTo>
                  <a:pt x="439" y="503"/>
                </a:lnTo>
                <a:lnTo>
                  <a:pt x="416" y="534"/>
                </a:lnTo>
                <a:lnTo>
                  <a:pt x="395" y="503"/>
                </a:lnTo>
                <a:lnTo>
                  <a:pt x="374" y="534"/>
                </a:lnTo>
                <a:lnTo>
                  <a:pt x="351" y="503"/>
                </a:lnTo>
                <a:lnTo>
                  <a:pt x="330" y="534"/>
                </a:lnTo>
                <a:lnTo>
                  <a:pt x="307" y="503"/>
                </a:lnTo>
                <a:lnTo>
                  <a:pt x="286" y="534"/>
                </a:lnTo>
                <a:lnTo>
                  <a:pt x="265" y="503"/>
                </a:lnTo>
                <a:lnTo>
                  <a:pt x="242" y="534"/>
                </a:lnTo>
                <a:lnTo>
                  <a:pt x="221" y="503"/>
                </a:lnTo>
                <a:lnTo>
                  <a:pt x="200" y="534"/>
                </a:lnTo>
                <a:lnTo>
                  <a:pt x="177" y="503"/>
                </a:lnTo>
                <a:lnTo>
                  <a:pt x="156" y="534"/>
                </a:lnTo>
                <a:lnTo>
                  <a:pt x="135" y="503"/>
                </a:lnTo>
                <a:lnTo>
                  <a:pt x="114" y="534"/>
                </a:lnTo>
                <a:lnTo>
                  <a:pt x="93" y="503"/>
                </a:lnTo>
                <a:lnTo>
                  <a:pt x="70" y="534"/>
                </a:lnTo>
                <a:lnTo>
                  <a:pt x="49" y="503"/>
                </a:lnTo>
                <a:lnTo>
                  <a:pt x="28" y="534"/>
                </a:lnTo>
                <a:lnTo>
                  <a:pt x="5" y="503"/>
                </a:lnTo>
                <a:lnTo>
                  <a:pt x="0" y="503"/>
                </a:lnTo>
                <a:lnTo>
                  <a:pt x="0" y="394"/>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7" name="Freeform 8"/>
          <p:cNvSpPr>
            <a:spLocks/>
          </p:cNvSpPr>
          <p:nvPr/>
        </p:nvSpPr>
        <p:spPr bwMode="auto">
          <a:xfrm>
            <a:off x="5222875" y="3792538"/>
            <a:ext cx="1150938" cy="1030287"/>
          </a:xfrm>
          <a:custGeom>
            <a:avLst/>
            <a:gdLst/>
            <a:ahLst/>
            <a:cxnLst>
              <a:cxn ang="0">
                <a:pos x="49" y="259"/>
              </a:cxn>
              <a:cxn ang="0">
                <a:pos x="93" y="259"/>
              </a:cxn>
              <a:cxn ang="0">
                <a:pos x="135" y="259"/>
              </a:cxn>
              <a:cxn ang="0">
                <a:pos x="177" y="259"/>
              </a:cxn>
              <a:cxn ang="0">
                <a:pos x="221" y="259"/>
              </a:cxn>
              <a:cxn ang="0">
                <a:pos x="265" y="259"/>
              </a:cxn>
              <a:cxn ang="0">
                <a:pos x="307" y="259"/>
              </a:cxn>
              <a:cxn ang="0">
                <a:pos x="351" y="259"/>
              </a:cxn>
              <a:cxn ang="0">
                <a:pos x="395" y="259"/>
              </a:cxn>
              <a:cxn ang="0">
                <a:pos x="439" y="259"/>
              </a:cxn>
              <a:cxn ang="0">
                <a:pos x="460" y="215"/>
              </a:cxn>
              <a:cxn ang="0">
                <a:pos x="520" y="213"/>
              </a:cxn>
              <a:cxn ang="0">
                <a:pos x="535" y="207"/>
              </a:cxn>
              <a:cxn ang="0">
                <a:pos x="547" y="194"/>
              </a:cxn>
              <a:cxn ang="0">
                <a:pos x="554" y="178"/>
              </a:cxn>
              <a:cxn ang="0">
                <a:pos x="554" y="154"/>
              </a:cxn>
              <a:cxn ang="0">
                <a:pos x="554" y="121"/>
              </a:cxn>
              <a:cxn ang="0">
                <a:pos x="552" y="87"/>
              </a:cxn>
              <a:cxn ang="0">
                <a:pos x="552" y="54"/>
              </a:cxn>
              <a:cxn ang="0">
                <a:pos x="554" y="31"/>
              </a:cxn>
              <a:cxn ang="0">
                <a:pos x="564" y="18"/>
              </a:cxn>
              <a:cxn ang="0">
                <a:pos x="575" y="6"/>
              </a:cxn>
              <a:cxn ang="0">
                <a:pos x="590" y="0"/>
              </a:cxn>
              <a:cxn ang="0">
                <a:pos x="724" y="0"/>
              </a:cxn>
              <a:cxn ang="0">
                <a:pos x="724" y="89"/>
              </a:cxn>
              <a:cxn ang="0">
                <a:pos x="722" y="98"/>
              </a:cxn>
              <a:cxn ang="0">
                <a:pos x="717" y="106"/>
              </a:cxn>
              <a:cxn ang="0">
                <a:pos x="709" y="111"/>
              </a:cxn>
              <a:cxn ang="0">
                <a:pos x="699" y="113"/>
              </a:cxn>
              <a:cxn ang="0">
                <a:pos x="690" y="111"/>
              </a:cxn>
              <a:cxn ang="0">
                <a:pos x="682" y="106"/>
              </a:cxn>
              <a:cxn ang="0">
                <a:pos x="678" y="98"/>
              </a:cxn>
              <a:cxn ang="0">
                <a:pos x="677" y="89"/>
              </a:cxn>
              <a:cxn ang="0">
                <a:pos x="629" y="73"/>
              </a:cxn>
              <a:cxn ang="0">
                <a:pos x="531" y="648"/>
              </a:cxn>
              <a:cxn ang="0">
                <a:pos x="522" y="625"/>
              </a:cxn>
              <a:cxn ang="0">
                <a:pos x="506" y="600"/>
              </a:cxn>
              <a:cxn ang="0">
                <a:pos x="481" y="575"/>
              </a:cxn>
              <a:cxn ang="0">
                <a:pos x="460" y="558"/>
              </a:cxn>
              <a:cxn ang="0">
                <a:pos x="451" y="548"/>
              </a:cxn>
              <a:cxn ang="0">
                <a:pos x="430" y="538"/>
              </a:cxn>
              <a:cxn ang="0">
                <a:pos x="411" y="525"/>
              </a:cxn>
              <a:cxn ang="0">
                <a:pos x="394" y="508"/>
              </a:cxn>
              <a:cxn ang="0">
                <a:pos x="380" y="489"/>
              </a:cxn>
              <a:cxn ang="0">
                <a:pos x="365" y="477"/>
              </a:cxn>
              <a:cxn ang="0">
                <a:pos x="344" y="454"/>
              </a:cxn>
              <a:cxn ang="0">
                <a:pos x="313" y="431"/>
              </a:cxn>
              <a:cxn ang="0">
                <a:pos x="294" y="424"/>
              </a:cxn>
              <a:cxn ang="0">
                <a:pos x="271" y="422"/>
              </a:cxn>
              <a:cxn ang="0">
                <a:pos x="204" y="418"/>
              </a:cxn>
              <a:cxn ang="0">
                <a:pos x="135" y="412"/>
              </a:cxn>
              <a:cxn ang="0">
                <a:pos x="66" y="404"/>
              </a:cxn>
              <a:cxn ang="0">
                <a:pos x="0" y="399"/>
              </a:cxn>
              <a:cxn ang="0">
                <a:pos x="28" y="290"/>
              </a:cxn>
            </a:cxnLst>
            <a:rect l="0" t="0" r="r" b="b"/>
            <a:pathLst>
              <a:path w="725" h="649">
                <a:moveTo>
                  <a:pt x="28" y="290"/>
                </a:moveTo>
                <a:lnTo>
                  <a:pt x="49" y="259"/>
                </a:lnTo>
                <a:lnTo>
                  <a:pt x="70" y="290"/>
                </a:lnTo>
                <a:lnTo>
                  <a:pt x="93" y="259"/>
                </a:lnTo>
                <a:lnTo>
                  <a:pt x="114" y="290"/>
                </a:lnTo>
                <a:lnTo>
                  <a:pt x="135" y="259"/>
                </a:lnTo>
                <a:lnTo>
                  <a:pt x="156" y="290"/>
                </a:lnTo>
                <a:lnTo>
                  <a:pt x="177" y="259"/>
                </a:lnTo>
                <a:lnTo>
                  <a:pt x="200" y="290"/>
                </a:lnTo>
                <a:lnTo>
                  <a:pt x="221" y="259"/>
                </a:lnTo>
                <a:lnTo>
                  <a:pt x="242" y="290"/>
                </a:lnTo>
                <a:lnTo>
                  <a:pt x="265" y="259"/>
                </a:lnTo>
                <a:lnTo>
                  <a:pt x="286" y="290"/>
                </a:lnTo>
                <a:lnTo>
                  <a:pt x="307" y="259"/>
                </a:lnTo>
                <a:lnTo>
                  <a:pt x="330" y="290"/>
                </a:lnTo>
                <a:lnTo>
                  <a:pt x="351" y="259"/>
                </a:lnTo>
                <a:lnTo>
                  <a:pt x="374" y="290"/>
                </a:lnTo>
                <a:lnTo>
                  <a:pt x="395" y="259"/>
                </a:lnTo>
                <a:lnTo>
                  <a:pt x="416" y="290"/>
                </a:lnTo>
                <a:lnTo>
                  <a:pt x="439" y="259"/>
                </a:lnTo>
                <a:lnTo>
                  <a:pt x="460" y="259"/>
                </a:lnTo>
                <a:lnTo>
                  <a:pt x="460" y="215"/>
                </a:lnTo>
                <a:lnTo>
                  <a:pt x="510" y="215"/>
                </a:lnTo>
                <a:lnTo>
                  <a:pt x="520" y="213"/>
                </a:lnTo>
                <a:lnTo>
                  <a:pt x="527" y="211"/>
                </a:lnTo>
                <a:lnTo>
                  <a:pt x="535" y="207"/>
                </a:lnTo>
                <a:lnTo>
                  <a:pt x="541" y="201"/>
                </a:lnTo>
                <a:lnTo>
                  <a:pt x="547" y="194"/>
                </a:lnTo>
                <a:lnTo>
                  <a:pt x="550" y="188"/>
                </a:lnTo>
                <a:lnTo>
                  <a:pt x="554" y="178"/>
                </a:lnTo>
                <a:lnTo>
                  <a:pt x="554" y="169"/>
                </a:lnTo>
                <a:lnTo>
                  <a:pt x="554" y="154"/>
                </a:lnTo>
                <a:lnTo>
                  <a:pt x="554" y="136"/>
                </a:lnTo>
                <a:lnTo>
                  <a:pt x="554" y="121"/>
                </a:lnTo>
                <a:lnTo>
                  <a:pt x="554" y="104"/>
                </a:lnTo>
                <a:lnTo>
                  <a:pt x="552" y="87"/>
                </a:lnTo>
                <a:lnTo>
                  <a:pt x="552" y="71"/>
                </a:lnTo>
                <a:lnTo>
                  <a:pt x="552" y="54"/>
                </a:lnTo>
                <a:lnTo>
                  <a:pt x="552" y="39"/>
                </a:lnTo>
                <a:lnTo>
                  <a:pt x="554" y="31"/>
                </a:lnTo>
                <a:lnTo>
                  <a:pt x="558" y="23"/>
                </a:lnTo>
                <a:lnTo>
                  <a:pt x="564" y="18"/>
                </a:lnTo>
                <a:lnTo>
                  <a:pt x="569" y="12"/>
                </a:lnTo>
                <a:lnTo>
                  <a:pt x="575" y="6"/>
                </a:lnTo>
                <a:lnTo>
                  <a:pt x="583" y="2"/>
                </a:lnTo>
                <a:lnTo>
                  <a:pt x="590" y="0"/>
                </a:lnTo>
                <a:lnTo>
                  <a:pt x="598" y="0"/>
                </a:lnTo>
                <a:lnTo>
                  <a:pt x="724" y="0"/>
                </a:lnTo>
                <a:lnTo>
                  <a:pt x="724" y="56"/>
                </a:lnTo>
                <a:lnTo>
                  <a:pt x="724" y="89"/>
                </a:lnTo>
                <a:lnTo>
                  <a:pt x="724" y="94"/>
                </a:lnTo>
                <a:lnTo>
                  <a:pt x="722" y="98"/>
                </a:lnTo>
                <a:lnTo>
                  <a:pt x="721" y="102"/>
                </a:lnTo>
                <a:lnTo>
                  <a:pt x="717" y="106"/>
                </a:lnTo>
                <a:lnTo>
                  <a:pt x="713" y="110"/>
                </a:lnTo>
                <a:lnTo>
                  <a:pt x="709" y="111"/>
                </a:lnTo>
                <a:lnTo>
                  <a:pt x="705" y="113"/>
                </a:lnTo>
                <a:lnTo>
                  <a:pt x="699" y="113"/>
                </a:lnTo>
                <a:lnTo>
                  <a:pt x="696" y="113"/>
                </a:lnTo>
                <a:lnTo>
                  <a:pt x="690" y="111"/>
                </a:lnTo>
                <a:lnTo>
                  <a:pt x="686" y="110"/>
                </a:lnTo>
                <a:lnTo>
                  <a:pt x="682" y="106"/>
                </a:lnTo>
                <a:lnTo>
                  <a:pt x="680" y="102"/>
                </a:lnTo>
                <a:lnTo>
                  <a:pt x="678" y="98"/>
                </a:lnTo>
                <a:lnTo>
                  <a:pt x="677" y="94"/>
                </a:lnTo>
                <a:lnTo>
                  <a:pt x="677" y="89"/>
                </a:lnTo>
                <a:lnTo>
                  <a:pt x="677" y="73"/>
                </a:lnTo>
                <a:lnTo>
                  <a:pt x="629" y="73"/>
                </a:lnTo>
                <a:lnTo>
                  <a:pt x="629" y="648"/>
                </a:lnTo>
                <a:lnTo>
                  <a:pt x="531" y="648"/>
                </a:lnTo>
                <a:lnTo>
                  <a:pt x="531" y="625"/>
                </a:lnTo>
                <a:lnTo>
                  <a:pt x="522" y="625"/>
                </a:lnTo>
                <a:lnTo>
                  <a:pt x="516" y="611"/>
                </a:lnTo>
                <a:lnTo>
                  <a:pt x="506" y="600"/>
                </a:lnTo>
                <a:lnTo>
                  <a:pt x="495" y="586"/>
                </a:lnTo>
                <a:lnTo>
                  <a:pt x="481" y="575"/>
                </a:lnTo>
                <a:lnTo>
                  <a:pt x="470" y="565"/>
                </a:lnTo>
                <a:lnTo>
                  <a:pt x="460" y="558"/>
                </a:lnTo>
                <a:lnTo>
                  <a:pt x="455" y="552"/>
                </a:lnTo>
                <a:lnTo>
                  <a:pt x="451" y="548"/>
                </a:lnTo>
                <a:lnTo>
                  <a:pt x="439" y="544"/>
                </a:lnTo>
                <a:lnTo>
                  <a:pt x="430" y="538"/>
                </a:lnTo>
                <a:lnTo>
                  <a:pt x="420" y="533"/>
                </a:lnTo>
                <a:lnTo>
                  <a:pt x="411" y="525"/>
                </a:lnTo>
                <a:lnTo>
                  <a:pt x="401" y="517"/>
                </a:lnTo>
                <a:lnTo>
                  <a:pt x="394" y="508"/>
                </a:lnTo>
                <a:lnTo>
                  <a:pt x="386" y="498"/>
                </a:lnTo>
                <a:lnTo>
                  <a:pt x="380" y="489"/>
                </a:lnTo>
                <a:lnTo>
                  <a:pt x="372" y="487"/>
                </a:lnTo>
                <a:lnTo>
                  <a:pt x="365" y="477"/>
                </a:lnTo>
                <a:lnTo>
                  <a:pt x="355" y="468"/>
                </a:lnTo>
                <a:lnTo>
                  <a:pt x="344" y="454"/>
                </a:lnTo>
                <a:lnTo>
                  <a:pt x="330" y="443"/>
                </a:lnTo>
                <a:lnTo>
                  <a:pt x="313" y="431"/>
                </a:lnTo>
                <a:lnTo>
                  <a:pt x="304" y="427"/>
                </a:lnTo>
                <a:lnTo>
                  <a:pt x="294" y="424"/>
                </a:lnTo>
                <a:lnTo>
                  <a:pt x="283" y="422"/>
                </a:lnTo>
                <a:lnTo>
                  <a:pt x="271" y="422"/>
                </a:lnTo>
                <a:lnTo>
                  <a:pt x="237" y="420"/>
                </a:lnTo>
                <a:lnTo>
                  <a:pt x="204" y="418"/>
                </a:lnTo>
                <a:lnTo>
                  <a:pt x="170" y="416"/>
                </a:lnTo>
                <a:lnTo>
                  <a:pt x="135" y="412"/>
                </a:lnTo>
                <a:lnTo>
                  <a:pt x="101" y="408"/>
                </a:lnTo>
                <a:lnTo>
                  <a:pt x="66" y="404"/>
                </a:lnTo>
                <a:lnTo>
                  <a:pt x="32" y="401"/>
                </a:lnTo>
                <a:lnTo>
                  <a:pt x="0" y="399"/>
                </a:lnTo>
                <a:lnTo>
                  <a:pt x="0" y="288"/>
                </a:lnTo>
                <a:lnTo>
                  <a:pt x="28" y="290"/>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8" name="Freeform 9"/>
          <p:cNvSpPr>
            <a:spLocks/>
          </p:cNvSpPr>
          <p:nvPr/>
        </p:nvSpPr>
        <p:spPr bwMode="auto">
          <a:xfrm>
            <a:off x="7229475" y="2651125"/>
            <a:ext cx="1150938" cy="1322388"/>
          </a:xfrm>
          <a:custGeom>
            <a:avLst/>
            <a:gdLst/>
            <a:ahLst/>
            <a:cxnLst>
              <a:cxn ang="0">
                <a:pos x="139" y="0"/>
              </a:cxn>
              <a:cxn ang="0">
                <a:pos x="25" y="719"/>
              </a:cxn>
              <a:cxn ang="0">
                <a:pos x="0" y="808"/>
              </a:cxn>
              <a:cxn ang="0">
                <a:pos x="2" y="817"/>
              </a:cxn>
              <a:cxn ang="0">
                <a:pos x="7" y="825"/>
              </a:cxn>
              <a:cxn ang="0">
                <a:pos x="15" y="830"/>
              </a:cxn>
              <a:cxn ang="0">
                <a:pos x="25" y="832"/>
              </a:cxn>
              <a:cxn ang="0">
                <a:pos x="34" y="830"/>
              </a:cxn>
              <a:cxn ang="0">
                <a:pos x="42" y="825"/>
              </a:cxn>
              <a:cxn ang="0">
                <a:pos x="46" y="817"/>
              </a:cxn>
              <a:cxn ang="0">
                <a:pos x="47" y="808"/>
              </a:cxn>
              <a:cxn ang="0">
                <a:pos x="112" y="792"/>
              </a:cxn>
              <a:cxn ang="0">
                <a:pos x="112" y="750"/>
              </a:cxn>
              <a:cxn ang="0">
                <a:pos x="112" y="708"/>
              </a:cxn>
              <a:cxn ang="0">
                <a:pos x="112" y="668"/>
              </a:cxn>
              <a:cxn ang="0">
                <a:pos x="112" y="626"/>
              </a:cxn>
              <a:cxn ang="0">
                <a:pos x="116" y="608"/>
              </a:cxn>
              <a:cxn ang="0">
                <a:pos x="126" y="593"/>
              </a:cxn>
              <a:cxn ang="0">
                <a:pos x="141" y="584"/>
              </a:cxn>
              <a:cxn ang="0">
                <a:pos x="158" y="580"/>
              </a:cxn>
              <a:cxn ang="0">
                <a:pos x="187" y="580"/>
              </a:cxn>
              <a:cxn ang="0">
                <a:pos x="214" y="580"/>
              </a:cxn>
              <a:cxn ang="0">
                <a:pos x="243" y="580"/>
              </a:cxn>
              <a:cxn ang="0">
                <a:pos x="271" y="580"/>
              </a:cxn>
              <a:cxn ang="0">
                <a:pos x="292" y="524"/>
              </a:cxn>
              <a:cxn ang="0">
                <a:pos x="336" y="524"/>
              </a:cxn>
              <a:cxn ang="0">
                <a:pos x="378" y="524"/>
              </a:cxn>
              <a:cxn ang="0">
                <a:pos x="422" y="524"/>
              </a:cxn>
              <a:cxn ang="0">
                <a:pos x="466" y="524"/>
              </a:cxn>
              <a:cxn ang="0">
                <a:pos x="510" y="524"/>
              </a:cxn>
              <a:cxn ang="0">
                <a:pos x="552" y="524"/>
              </a:cxn>
              <a:cxn ang="0">
                <a:pos x="596" y="524"/>
              </a:cxn>
              <a:cxn ang="0">
                <a:pos x="638" y="524"/>
              </a:cxn>
              <a:cxn ang="0">
                <a:pos x="682" y="524"/>
              </a:cxn>
              <a:cxn ang="0">
                <a:pos x="724" y="495"/>
              </a:cxn>
              <a:cxn ang="0">
                <a:pos x="692" y="390"/>
              </a:cxn>
              <a:cxn ang="0">
                <a:pos x="623" y="383"/>
              </a:cxn>
              <a:cxn ang="0">
                <a:pos x="554" y="377"/>
              </a:cxn>
              <a:cxn ang="0">
                <a:pos x="485" y="371"/>
              </a:cxn>
              <a:cxn ang="0">
                <a:pos x="436" y="369"/>
              </a:cxn>
              <a:cxn ang="0">
                <a:pos x="405" y="360"/>
              </a:cxn>
              <a:cxn ang="0">
                <a:pos x="378" y="342"/>
              </a:cxn>
              <a:cxn ang="0">
                <a:pos x="357" y="317"/>
              </a:cxn>
              <a:cxn ang="0">
                <a:pos x="346" y="300"/>
              </a:cxn>
              <a:cxn ang="0">
                <a:pos x="325" y="283"/>
              </a:cxn>
              <a:cxn ang="0">
                <a:pos x="296" y="262"/>
              </a:cxn>
              <a:cxn ang="0">
                <a:pos x="275" y="245"/>
              </a:cxn>
              <a:cxn ang="0">
                <a:pos x="260" y="235"/>
              </a:cxn>
              <a:cxn ang="0">
                <a:pos x="239" y="222"/>
              </a:cxn>
              <a:cxn ang="0">
                <a:pos x="221" y="203"/>
              </a:cxn>
              <a:cxn ang="0">
                <a:pos x="208" y="180"/>
              </a:cxn>
              <a:cxn ang="0">
                <a:pos x="139" y="168"/>
              </a:cxn>
            </a:cxnLst>
            <a:rect l="0" t="0" r="r" b="b"/>
            <a:pathLst>
              <a:path w="725" h="833">
                <a:moveTo>
                  <a:pt x="139" y="168"/>
                </a:moveTo>
                <a:lnTo>
                  <a:pt x="139" y="0"/>
                </a:lnTo>
                <a:lnTo>
                  <a:pt x="25" y="0"/>
                </a:lnTo>
                <a:lnTo>
                  <a:pt x="25" y="719"/>
                </a:lnTo>
                <a:lnTo>
                  <a:pt x="0" y="719"/>
                </a:lnTo>
                <a:lnTo>
                  <a:pt x="0" y="808"/>
                </a:lnTo>
                <a:lnTo>
                  <a:pt x="0" y="813"/>
                </a:lnTo>
                <a:lnTo>
                  <a:pt x="2" y="817"/>
                </a:lnTo>
                <a:lnTo>
                  <a:pt x="3" y="821"/>
                </a:lnTo>
                <a:lnTo>
                  <a:pt x="7" y="825"/>
                </a:lnTo>
                <a:lnTo>
                  <a:pt x="11" y="829"/>
                </a:lnTo>
                <a:lnTo>
                  <a:pt x="15" y="830"/>
                </a:lnTo>
                <a:lnTo>
                  <a:pt x="19" y="832"/>
                </a:lnTo>
                <a:lnTo>
                  <a:pt x="25" y="832"/>
                </a:lnTo>
                <a:lnTo>
                  <a:pt x="28" y="832"/>
                </a:lnTo>
                <a:lnTo>
                  <a:pt x="34" y="830"/>
                </a:lnTo>
                <a:lnTo>
                  <a:pt x="38" y="829"/>
                </a:lnTo>
                <a:lnTo>
                  <a:pt x="42" y="825"/>
                </a:lnTo>
                <a:lnTo>
                  <a:pt x="44" y="821"/>
                </a:lnTo>
                <a:lnTo>
                  <a:pt x="46" y="817"/>
                </a:lnTo>
                <a:lnTo>
                  <a:pt x="47" y="813"/>
                </a:lnTo>
                <a:lnTo>
                  <a:pt x="47" y="808"/>
                </a:lnTo>
                <a:lnTo>
                  <a:pt x="47" y="792"/>
                </a:lnTo>
                <a:lnTo>
                  <a:pt x="112" y="792"/>
                </a:lnTo>
                <a:lnTo>
                  <a:pt x="112" y="771"/>
                </a:lnTo>
                <a:lnTo>
                  <a:pt x="112" y="750"/>
                </a:lnTo>
                <a:lnTo>
                  <a:pt x="112" y="729"/>
                </a:lnTo>
                <a:lnTo>
                  <a:pt x="112" y="708"/>
                </a:lnTo>
                <a:lnTo>
                  <a:pt x="112" y="687"/>
                </a:lnTo>
                <a:lnTo>
                  <a:pt x="112" y="668"/>
                </a:lnTo>
                <a:lnTo>
                  <a:pt x="112" y="647"/>
                </a:lnTo>
                <a:lnTo>
                  <a:pt x="112" y="626"/>
                </a:lnTo>
                <a:lnTo>
                  <a:pt x="112" y="616"/>
                </a:lnTo>
                <a:lnTo>
                  <a:pt x="116" y="608"/>
                </a:lnTo>
                <a:lnTo>
                  <a:pt x="120" y="601"/>
                </a:lnTo>
                <a:lnTo>
                  <a:pt x="126" y="593"/>
                </a:lnTo>
                <a:lnTo>
                  <a:pt x="134" y="587"/>
                </a:lnTo>
                <a:lnTo>
                  <a:pt x="141" y="584"/>
                </a:lnTo>
                <a:lnTo>
                  <a:pt x="149" y="580"/>
                </a:lnTo>
                <a:lnTo>
                  <a:pt x="158" y="580"/>
                </a:lnTo>
                <a:lnTo>
                  <a:pt x="174" y="580"/>
                </a:lnTo>
                <a:lnTo>
                  <a:pt x="187" y="580"/>
                </a:lnTo>
                <a:lnTo>
                  <a:pt x="200" y="580"/>
                </a:lnTo>
                <a:lnTo>
                  <a:pt x="214" y="580"/>
                </a:lnTo>
                <a:lnTo>
                  <a:pt x="229" y="580"/>
                </a:lnTo>
                <a:lnTo>
                  <a:pt x="243" y="580"/>
                </a:lnTo>
                <a:lnTo>
                  <a:pt x="256" y="580"/>
                </a:lnTo>
                <a:lnTo>
                  <a:pt x="271" y="580"/>
                </a:lnTo>
                <a:lnTo>
                  <a:pt x="271" y="524"/>
                </a:lnTo>
                <a:lnTo>
                  <a:pt x="292" y="524"/>
                </a:lnTo>
                <a:lnTo>
                  <a:pt x="313" y="495"/>
                </a:lnTo>
                <a:lnTo>
                  <a:pt x="336" y="524"/>
                </a:lnTo>
                <a:lnTo>
                  <a:pt x="357" y="495"/>
                </a:lnTo>
                <a:lnTo>
                  <a:pt x="378" y="524"/>
                </a:lnTo>
                <a:lnTo>
                  <a:pt x="401" y="495"/>
                </a:lnTo>
                <a:lnTo>
                  <a:pt x="422" y="524"/>
                </a:lnTo>
                <a:lnTo>
                  <a:pt x="443" y="495"/>
                </a:lnTo>
                <a:lnTo>
                  <a:pt x="466" y="524"/>
                </a:lnTo>
                <a:lnTo>
                  <a:pt x="487" y="495"/>
                </a:lnTo>
                <a:lnTo>
                  <a:pt x="510" y="524"/>
                </a:lnTo>
                <a:lnTo>
                  <a:pt x="531" y="495"/>
                </a:lnTo>
                <a:lnTo>
                  <a:pt x="552" y="524"/>
                </a:lnTo>
                <a:lnTo>
                  <a:pt x="573" y="495"/>
                </a:lnTo>
                <a:lnTo>
                  <a:pt x="596" y="524"/>
                </a:lnTo>
                <a:lnTo>
                  <a:pt x="617" y="495"/>
                </a:lnTo>
                <a:lnTo>
                  <a:pt x="638" y="524"/>
                </a:lnTo>
                <a:lnTo>
                  <a:pt x="659" y="495"/>
                </a:lnTo>
                <a:lnTo>
                  <a:pt x="682" y="524"/>
                </a:lnTo>
                <a:lnTo>
                  <a:pt x="703" y="495"/>
                </a:lnTo>
                <a:lnTo>
                  <a:pt x="724" y="495"/>
                </a:lnTo>
                <a:lnTo>
                  <a:pt x="724" y="394"/>
                </a:lnTo>
                <a:lnTo>
                  <a:pt x="692" y="390"/>
                </a:lnTo>
                <a:lnTo>
                  <a:pt x="658" y="386"/>
                </a:lnTo>
                <a:lnTo>
                  <a:pt x="623" y="383"/>
                </a:lnTo>
                <a:lnTo>
                  <a:pt x="589" y="379"/>
                </a:lnTo>
                <a:lnTo>
                  <a:pt x="554" y="377"/>
                </a:lnTo>
                <a:lnTo>
                  <a:pt x="520" y="373"/>
                </a:lnTo>
                <a:lnTo>
                  <a:pt x="485" y="371"/>
                </a:lnTo>
                <a:lnTo>
                  <a:pt x="453" y="371"/>
                </a:lnTo>
                <a:lnTo>
                  <a:pt x="436" y="369"/>
                </a:lnTo>
                <a:lnTo>
                  <a:pt x="420" y="365"/>
                </a:lnTo>
                <a:lnTo>
                  <a:pt x="405" y="360"/>
                </a:lnTo>
                <a:lnTo>
                  <a:pt x="392" y="352"/>
                </a:lnTo>
                <a:lnTo>
                  <a:pt x="378" y="342"/>
                </a:lnTo>
                <a:lnTo>
                  <a:pt x="367" y="331"/>
                </a:lnTo>
                <a:lnTo>
                  <a:pt x="357" y="317"/>
                </a:lnTo>
                <a:lnTo>
                  <a:pt x="350" y="302"/>
                </a:lnTo>
                <a:lnTo>
                  <a:pt x="346" y="300"/>
                </a:lnTo>
                <a:lnTo>
                  <a:pt x="338" y="294"/>
                </a:lnTo>
                <a:lnTo>
                  <a:pt x="325" y="283"/>
                </a:lnTo>
                <a:lnTo>
                  <a:pt x="311" y="273"/>
                </a:lnTo>
                <a:lnTo>
                  <a:pt x="296" y="262"/>
                </a:lnTo>
                <a:lnTo>
                  <a:pt x="285" y="250"/>
                </a:lnTo>
                <a:lnTo>
                  <a:pt x="275" y="245"/>
                </a:lnTo>
                <a:lnTo>
                  <a:pt x="273" y="241"/>
                </a:lnTo>
                <a:lnTo>
                  <a:pt x="260" y="235"/>
                </a:lnTo>
                <a:lnTo>
                  <a:pt x="250" y="229"/>
                </a:lnTo>
                <a:lnTo>
                  <a:pt x="239" y="222"/>
                </a:lnTo>
                <a:lnTo>
                  <a:pt x="229" y="212"/>
                </a:lnTo>
                <a:lnTo>
                  <a:pt x="221" y="203"/>
                </a:lnTo>
                <a:lnTo>
                  <a:pt x="214" y="191"/>
                </a:lnTo>
                <a:lnTo>
                  <a:pt x="208" y="180"/>
                </a:lnTo>
                <a:lnTo>
                  <a:pt x="204" y="168"/>
                </a:lnTo>
                <a:lnTo>
                  <a:pt x="139" y="168"/>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9" name="Freeform 10"/>
          <p:cNvSpPr>
            <a:spLocks/>
          </p:cNvSpPr>
          <p:nvPr/>
        </p:nvSpPr>
        <p:spPr bwMode="auto">
          <a:xfrm>
            <a:off x="7392988" y="4133850"/>
            <a:ext cx="987425" cy="688975"/>
          </a:xfrm>
          <a:custGeom>
            <a:avLst/>
            <a:gdLst/>
            <a:ahLst/>
            <a:cxnLst>
              <a:cxn ang="0">
                <a:pos x="73" y="140"/>
              </a:cxn>
              <a:cxn ang="0">
                <a:pos x="67" y="153"/>
              </a:cxn>
              <a:cxn ang="0">
                <a:pos x="57" y="166"/>
              </a:cxn>
              <a:cxn ang="0">
                <a:pos x="48" y="176"/>
              </a:cxn>
              <a:cxn ang="0">
                <a:pos x="40" y="178"/>
              </a:cxn>
              <a:cxn ang="0">
                <a:pos x="38" y="180"/>
              </a:cxn>
              <a:cxn ang="0">
                <a:pos x="34" y="180"/>
              </a:cxn>
              <a:cxn ang="0">
                <a:pos x="21" y="186"/>
              </a:cxn>
              <a:cxn ang="0">
                <a:pos x="11" y="195"/>
              </a:cxn>
              <a:cxn ang="0">
                <a:pos x="6" y="207"/>
              </a:cxn>
              <a:cxn ang="0">
                <a:pos x="2" y="218"/>
              </a:cxn>
              <a:cxn ang="0">
                <a:pos x="94" y="433"/>
              </a:cxn>
              <a:cxn ang="0">
                <a:pos x="94" y="408"/>
              </a:cxn>
              <a:cxn ang="0">
                <a:pos x="94" y="383"/>
              </a:cxn>
              <a:cxn ang="0">
                <a:pos x="92" y="360"/>
              </a:cxn>
              <a:cxn ang="0">
                <a:pos x="92" y="335"/>
              </a:cxn>
              <a:cxn ang="0">
                <a:pos x="94" y="316"/>
              </a:cxn>
              <a:cxn ang="0">
                <a:pos x="101" y="297"/>
              </a:cxn>
              <a:cxn ang="0">
                <a:pos x="122" y="262"/>
              </a:cxn>
              <a:cxn ang="0">
                <a:pos x="155" y="237"/>
              </a:cxn>
              <a:cxn ang="0">
                <a:pos x="191" y="224"/>
              </a:cxn>
              <a:cxn ang="0">
                <a:pos x="621" y="184"/>
              </a:cxn>
              <a:cxn ang="0">
                <a:pos x="600" y="34"/>
              </a:cxn>
              <a:cxn ang="0">
                <a:pos x="556" y="34"/>
              </a:cxn>
              <a:cxn ang="0">
                <a:pos x="514" y="34"/>
              </a:cxn>
              <a:cxn ang="0">
                <a:pos x="470" y="34"/>
              </a:cxn>
              <a:cxn ang="0">
                <a:pos x="428" y="34"/>
              </a:cxn>
              <a:cxn ang="0">
                <a:pos x="384" y="34"/>
              </a:cxn>
              <a:cxn ang="0">
                <a:pos x="340" y="34"/>
              </a:cxn>
              <a:cxn ang="0">
                <a:pos x="298" y="34"/>
              </a:cxn>
              <a:cxn ang="0">
                <a:pos x="254" y="34"/>
              </a:cxn>
              <a:cxn ang="0">
                <a:pos x="210" y="34"/>
              </a:cxn>
              <a:cxn ang="0">
                <a:pos x="168" y="36"/>
              </a:cxn>
              <a:cxn ang="0">
                <a:pos x="122" y="0"/>
              </a:cxn>
              <a:cxn ang="0">
                <a:pos x="105" y="4"/>
              </a:cxn>
              <a:cxn ang="0">
                <a:pos x="92" y="15"/>
              </a:cxn>
              <a:cxn ang="0">
                <a:pos x="80" y="30"/>
              </a:cxn>
              <a:cxn ang="0">
                <a:pos x="76" y="48"/>
              </a:cxn>
              <a:cxn ang="0">
                <a:pos x="74" y="130"/>
              </a:cxn>
              <a:cxn ang="0">
                <a:pos x="73" y="132"/>
              </a:cxn>
              <a:cxn ang="0">
                <a:pos x="74" y="134"/>
              </a:cxn>
            </a:cxnLst>
            <a:rect l="0" t="0" r="r" b="b"/>
            <a:pathLst>
              <a:path w="622" h="434">
                <a:moveTo>
                  <a:pt x="74" y="134"/>
                </a:moveTo>
                <a:lnTo>
                  <a:pt x="73" y="140"/>
                </a:lnTo>
                <a:lnTo>
                  <a:pt x="71" y="147"/>
                </a:lnTo>
                <a:lnTo>
                  <a:pt x="67" y="153"/>
                </a:lnTo>
                <a:lnTo>
                  <a:pt x="63" y="161"/>
                </a:lnTo>
                <a:lnTo>
                  <a:pt x="57" y="166"/>
                </a:lnTo>
                <a:lnTo>
                  <a:pt x="53" y="172"/>
                </a:lnTo>
                <a:lnTo>
                  <a:pt x="48" y="176"/>
                </a:lnTo>
                <a:lnTo>
                  <a:pt x="42" y="178"/>
                </a:lnTo>
                <a:lnTo>
                  <a:pt x="40" y="178"/>
                </a:lnTo>
                <a:lnTo>
                  <a:pt x="40" y="180"/>
                </a:lnTo>
                <a:lnTo>
                  <a:pt x="38" y="180"/>
                </a:lnTo>
                <a:lnTo>
                  <a:pt x="36" y="180"/>
                </a:lnTo>
                <a:lnTo>
                  <a:pt x="34" y="180"/>
                </a:lnTo>
                <a:lnTo>
                  <a:pt x="27" y="182"/>
                </a:lnTo>
                <a:lnTo>
                  <a:pt x="21" y="186"/>
                </a:lnTo>
                <a:lnTo>
                  <a:pt x="17" y="189"/>
                </a:lnTo>
                <a:lnTo>
                  <a:pt x="11" y="195"/>
                </a:lnTo>
                <a:lnTo>
                  <a:pt x="8" y="201"/>
                </a:lnTo>
                <a:lnTo>
                  <a:pt x="6" y="207"/>
                </a:lnTo>
                <a:lnTo>
                  <a:pt x="2" y="212"/>
                </a:lnTo>
                <a:lnTo>
                  <a:pt x="2" y="218"/>
                </a:lnTo>
                <a:lnTo>
                  <a:pt x="0" y="433"/>
                </a:lnTo>
                <a:lnTo>
                  <a:pt x="94" y="433"/>
                </a:lnTo>
                <a:lnTo>
                  <a:pt x="94" y="419"/>
                </a:lnTo>
                <a:lnTo>
                  <a:pt x="94" y="408"/>
                </a:lnTo>
                <a:lnTo>
                  <a:pt x="94" y="396"/>
                </a:lnTo>
                <a:lnTo>
                  <a:pt x="94" y="383"/>
                </a:lnTo>
                <a:lnTo>
                  <a:pt x="94" y="371"/>
                </a:lnTo>
                <a:lnTo>
                  <a:pt x="92" y="360"/>
                </a:lnTo>
                <a:lnTo>
                  <a:pt x="92" y="346"/>
                </a:lnTo>
                <a:lnTo>
                  <a:pt x="92" y="335"/>
                </a:lnTo>
                <a:lnTo>
                  <a:pt x="94" y="325"/>
                </a:lnTo>
                <a:lnTo>
                  <a:pt x="94" y="316"/>
                </a:lnTo>
                <a:lnTo>
                  <a:pt x="97" y="304"/>
                </a:lnTo>
                <a:lnTo>
                  <a:pt x="101" y="297"/>
                </a:lnTo>
                <a:lnTo>
                  <a:pt x="109" y="277"/>
                </a:lnTo>
                <a:lnTo>
                  <a:pt x="122" y="262"/>
                </a:lnTo>
                <a:lnTo>
                  <a:pt x="138" y="249"/>
                </a:lnTo>
                <a:lnTo>
                  <a:pt x="155" y="237"/>
                </a:lnTo>
                <a:lnTo>
                  <a:pt x="172" y="230"/>
                </a:lnTo>
                <a:lnTo>
                  <a:pt x="191" y="224"/>
                </a:lnTo>
                <a:lnTo>
                  <a:pt x="191" y="222"/>
                </a:lnTo>
                <a:lnTo>
                  <a:pt x="621" y="184"/>
                </a:lnTo>
                <a:lnTo>
                  <a:pt x="621" y="65"/>
                </a:lnTo>
                <a:lnTo>
                  <a:pt x="600" y="34"/>
                </a:lnTo>
                <a:lnTo>
                  <a:pt x="579" y="65"/>
                </a:lnTo>
                <a:lnTo>
                  <a:pt x="556" y="34"/>
                </a:lnTo>
                <a:lnTo>
                  <a:pt x="535" y="65"/>
                </a:lnTo>
                <a:lnTo>
                  <a:pt x="514" y="34"/>
                </a:lnTo>
                <a:lnTo>
                  <a:pt x="493" y="65"/>
                </a:lnTo>
                <a:lnTo>
                  <a:pt x="470" y="34"/>
                </a:lnTo>
                <a:lnTo>
                  <a:pt x="449" y="65"/>
                </a:lnTo>
                <a:lnTo>
                  <a:pt x="428" y="34"/>
                </a:lnTo>
                <a:lnTo>
                  <a:pt x="407" y="65"/>
                </a:lnTo>
                <a:lnTo>
                  <a:pt x="384" y="34"/>
                </a:lnTo>
                <a:lnTo>
                  <a:pt x="363" y="65"/>
                </a:lnTo>
                <a:lnTo>
                  <a:pt x="340" y="34"/>
                </a:lnTo>
                <a:lnTo>
                  <a:pt x="319" y="65"/>
                </a:lnTo>
                <a:lnTo>
                  <a:pt x="298" y="34"/>
                </a:lnTo>
                <a:lnTo>
                  <a:pt x="275" y="65"/>
                </a:lnTo>
                <a:lnTo>
                  <a:pt x="254" y="34"/>
                </a:lnTo>
                <a:lnTo>
                  <a:pt x="233" y="65"/>
                </a:lnTo>
                <a:lnTo>
                  <a:pt x="210" y="34"/>
                </a:lnTo>
                <a:lnTo>
                  <a:pt x="189" y="65"/>
                </a:lnTo>
                <a:lnTo>
                  <a:pt x="168" y="36"/>
                </a:lnTo>
                <a:lnTo>
                  <a:pt x="168" y="0"/>
                </a:lnTo>
                <a:lnTo>
                  <a:pt x="122" y="0"/>
                </a:lnTo>
                <a:lnTo>
                  <a:pt x="113" y="2"/>
                </a:lnTo>
                <a:lnTo>
                  <a:pt x="105" y="4"/>
                </a:lnTo>
                <a:lnTo>
                  <a:pt x="97" y="9"/>
                </a:lnTo>
                <a:lnTo>
                  <a:pt x="92" y="15"/>
                </a:lnTo>
                <a:lnTo>
                  <a:pt x="86" y="23"/>
                </a:lnTo>
                <a:lnTo>
                  <a:pt x="80" y="30"/>
                </a:lnTo>
                <a:lnTo>
                  <a:pt x="78" y="40"/>
                </a:lnTo>
                <a:lnTo>
                  <a:pt x="76" y="48"/>
                </a:lnTo>
                <a:lnTo>
                  <a:pt x="74" y="48"/>
                </a:lnTo>
                <a:lnTo>
                  <a:pt x="74" y="130"/>
                </a:lnTo>
                <a:lnTo>
                  <a:pt x="73" y="130"/>
                </a:lnTo>
                <a:lnTo>
                  <a:pt x="73" y="132"/>
                </a:lnTo>
                <a:lnTo>
                  <a:pt x="74" y="132"/>
                </a:lnTo>
                <a:lnTo>
                  <a:pt x="74" y="134"/>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10" name="Freeform 11"/>
          <p:cNvSpPr>
            <a:spLocks/>
          </p:cNvSpPr>
          <p:nvPr/>
        </p:nvSpPr>
        <p:spPr bwMode="auto">
          <a:xfrm>
            <a:off x="5916613" y="4370388"/>
            <a:ext cx="184150" cy="180975"/>
          </a:xfrm>
          <a:custGeom>
            <a:avLst/>
            <a:gdLst/>
            <a:ahLst/>
            <a:cxnLst>
              <a:cxn ang="0">
                <a:pos x="58" y="0"/>
              </a:cxn>
              <a:cxn ang="0">
                <a:pos x="69" y="2"/>
              </a:cxn>
              <a:cxn ang="0">
                <a:pos x="79" y="6"/>
              </a:cxn>
              <a:cxn ang="0">
                <a:pos x="90" y="10"/>
              </a:cxn>
              <a:cxn ang="0">
                <a:pos x="98" y="17"/>
              </a:cxn>
              <a:cxn ang="0">
                <a:pos x="104" y="25"/>
              </a:cxn>
              <a:cxn ang="0">
                <a:pos x="110" y="35"/>
              </a:cxn>
              <a:cxn ang="0">
                <a:pos x="113" y="46"/>
              </a:cxn>
              <a:cxn ang="0">
                <a:pos x="115" y="58"/>
              </a:cxn>
              <a:cxn ang="0">
                <a:pos x="113" y="69"/>
              </a:cxn>
              <a:cxn ang="0">
                <a:pos x="110" y="79"/>
              </a:cxn>
              <a:cxn ang="0">
                <a:pos x="104" y="88"/>
              </a:cxn>
              <a:cxn ang="0">
                <a:pos x="98" y="98"/>
              </a:cxn>
              <a:cxn ang="0">
                <a:pos x="90" y="104"/>
              </a:cxn>
              <a:cxn ang="0">
                <a:pos x="79" y="109"/>
              </a:cxn>
              <a:cxn ang="0">
                <a:pos x="69" y="113"/>
              </a:cxn>
              <a:cxn ang="0">
                <a:pos x="58" y="113"/>
              </a:cxn>
              <a:cxn ang="0">
                <a:pos x="46" y="113"/>
              </a:cxn>
              <a:cxn ang="0">
                <a:pos x="37" y="109"/>
              </a:cxn>
              <a:cxn ang="0">
                <a:pos x="27" y="104"/>
              </a:cxn>
              <a:cxn ang="0">
                <a:pos x="18" y="98"/>
              </a:cxn>
              <a:cxn ang="0">
                <a:pos x="12" y="88"/>
              </a:cxn>
              <a:cxn ang="0">
                <a:pos x="6" y="79"/>
              </a:cxn>
              <a:cxn ang="0">
                <a:pos x="2" y="69"/>
              </a:cxn>
              <a:cxn ang="0">
                <a:pos x="0" y="58"/>
              </a:cxn>
              <a:cxn ang="0">
                <a:pos x="2" y="46"/>
              </a:cxn>
              <a:cxn ang="0">
                <a:pos x="6" y="35"/>
              </a:cxn>
              <a:cxn ang="0">
                <a:pos x="12" y="25"/>
              </a:cxn>
              <a:cxn ang="0">
                <a:pos x="18" y="17"/>
              </a:cxn>
              <a:cxn ang="0">
                <a:pos x="27" y="10"/>
              </a:cxn>
              <a:cxn ang="0">
                <a:pos x="37" y="6"/>
              </a:cxn>
              <a:cxn ang="0">
                <a:pos x="46" y="2"/>
              </a:cxn>
              <a:cxn ang="0">
                <a:pos x="58" y="0"/>
              </a:cxn>
            </a:cxnLst>
            <a:rect l="0" t="0" r="r" b="b"/>
            <a:pathLst>
              <a:path w="116" h="114">
                <a:moveTo>
                  <a:pt x="58" y="0"/>
                </a:moveTo>
                <a:lnTo>
                  <a:pt x="69" y="2"/>
                </a:lnTo>
                <a:lnTo>
                  <a:pt x="79" y="6"/>
                </a:lnTo>
                <a:lnTo>
                  <a:pt x="90" y="10"/>
                </a:lnTo>
                <a:lnTo>
                  <a:pt x="98" y="17"/>
                </a:lnTo>
                <a:lnTo>
                  <a:pt x="104" y="25"/>
                </a:lnTo>
                <a:lnTo>
                  <a:pt x="110" y="35"/>
                </a:lnTo>
                <a:lnTo>
                  <a:pt x="113" y="46"/>
                </a:lnTo>
                <a:lnTo>
                  <a:pt x="115" y="58"/>
                </a:lnTo>
                <a:lnTo>
                  <a:pt x="113" y="69"/>
                </a:lnTo>
                <a:lnTo>
                  <a:pt x="110" y="79"/>
                </a:lnTo>
                <a:lnTo>
                  <a:pt x="104" y="88"/>
                </a:lnTo>
                <a:lnTo>
                  <a:pt x="98" y="98"/>
                </a:lnTo>
                <a:lnTo>
                  <a:pt x="90" y="104"/>
                </a:lnTo>
                <a:lnTo>
                  <a:pt x="79" y="109"/>
                </a:lnTo>
                <a:lnTo>
                  <a:pt x="69" y="113"/>
                </a:lnTo>
                <a:lnTo>
                  <a:pt x="58" y="113"/>
                </a:lnTo>
                <a:lnTo>
                  <a:pt x="46" y="113"/>
                </a:lnTo>
                <a:lnTo>
                  <a:pt x="37" y="109"/>
                </a:lnTo>
                <a:lnTo>
                  <a:pt x="27" y="104"/>
                </a:lnTo>
                <a:lnTo>
                  <a:pt x="18" y="98"/>
                </a:lnTo>
                <a:lnTo>
                  <a:pt x="12" y="88"/>
                </a:lnTo>
                <a:lnTo>
                  <a:pt x="6" y="79"/>
                </a:lnTo>
                <a:lnTo>
                  <a:pt x="2" y="69"/>
                </a:lnTo>
                <a:lnTo>
                  <a:pt x="0" y="58"/>
                </a:lnTo>
                <a:lnTo>
                  <a:pt x="2" y="46"/>
                </a:lnTo>
                <a:lnTo>
                  <a:pt x="6" y="35"/>
                </a:lnTo>
                <a:lnTo>
                  <a:pt x="12" y="25"/>
                </a:lnTo>
                <a:lnTo>
                  <a:pt x="18" y="17"/>
                </a:lnTo>
                <a:lnTo>
                  <a:pt x="27" y="10"/>
                </a:lnTo>
                <a:lnTo>
                  <a:pt x="37" y="6"/>
                </a:lnTo>
                <a:lnTo>
                  <a:pt x="46" y="2"/>
                </a:lnTo>
                <a:lnTo>
                  <a:pt x="58"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n-US"/>
          </a:p>
        </p:txBody>
      </p:sp>
      <p:sp>
        <p:nvSpPr>
          <p:cNvPr id="11" name="Freeform 12"/>
          <p:cNvSpPr>
            <a:spLocks/>
          </p:cNvSpPr>
          <p:nvPr/>
        </p:nvSpPr>
        <p:spPr bwMode="auto">
          <a:xfrm>
            <a:off x="7496175" y="3149600"/>
            <a:ext cx="180975" cy="180975"/>
          </a:xfrm>
          <a:custGeom>
            <a:avLst/>
            <a:gdLst/>
            <a:ahLst/>
            <a:cxnLst>
              <a:cxn ang="0">
                <a:pos x="57" y="0"/>
              </a:cxn>
              <a:cxn ang="0">
                <a:pos x="67" y="2"/>
              </a:cxn>
              <a:cxn ang="0">
                <a:pos x="78" y="3"/>
              </a:cxn>
              <a:cxn ang="0">
                <a:pos x="88" y="9"/>
              </a:cxn>
              <a:cxn ang="0">
                <a:pos x="96" y="17"/>
              </a:cxn>
              <a:cxn ang="0">
                <a:pos x="103" y="25"/>
              </a:cxn>
              <a:cxn ang="0">
                <a:pos x="109" y="34"/>
              </a:cxn>
              <a:cxn ang="0">
                <a:pos x="111" y="46"/>
              </a:cxn>
              <a:cxn ang="0">
                <a:pos x="113" y="57"/>
              </a:cxn>
              <a:cxn ang="0">
                <a:pos x="111" y="67"/>
              </a:cxn>
              <a:cxn ang="0">
                <a:pos x="109" y="78"/>
              </a:cxn>
              <a:cxn ang="0">
                <a:pos x="103" y="88"/>
              </a:cxn>
              <a:cxn ang="0">
                <a:pos x="96" y="95"/>
              </a:cxn>
              <a:cxn ang="0">
                <a:pos x="88" y="103"/>
              </a:cxn>
              <a:cxn ang="0">
                <a:pos x="78" y="109"/>
              </a:cxn>
              <a:cxn ang="0">
                <a:pos x="67" y="111"/>
              </a:cxn>
              <a:cxn ang="0">
                <a:pos x="57" y="113"/>
              </a:cxn>
              <a:cxn ang="0">
                <a:pos x="46" y="111"/>
              </a:cxn>
              <a:cxn ang="0">
                <a:pos x="34" y="109"/>
              </a:cxn>
              <a:cxn ang="0">
                <a:pos x="25" y="103"/>
              </a:cxn>
              <a:cxn ang="0">
                <a:pos x="17" y="95"/>
              </a:cxn>
              <a:cxn ang="0">
                <a:pos x="9" y="88"/>
              </a:cxn>
              <a:cxn ang="0">
                <a:pos x="4" y="78"/>
              </a:cxn>
              <a:cxn ang="0">
                <a:pos x="2" y="67"/>
              </a:cxn>
              <a:cxn ang="0">
                <a:pos x="0" y="57"/>
              </a:cxn>
              <a:cxn ang="0">
                <a:pos x="2" y="46"/>
              </a:cxn>
              <a:cxn ang="0">
                <a:pos x="4" y="34"/>
              </a:cxn>
              <a:cxn ang="0">
                <a:pos x="9" y="25"/>
              </a:cxn>
              <a:cxn ang="0">
                <a:pos x="17" y="17"/>
              </a:cxn>
              <a:cxn ang="0">
                <a:pos x="25" y="9"/>
              </a:cxn>
              <a:cxn ang="0">
                <a:pos x="34" y="3"/>
              </a:cxn>
              <a:cxn ang="0">
                <a:pos x="46" y="2"/>
              </a:cxn>
              <a:cxn ang="0">
                <a:pos x="57" y="0"/>
              </a:cxn>
            </a:cxnLst>
            <a:rect l="0" t="0" r="r" b="b"/>
            <a:pathLst>
              <a:path w="114" h="114">
                <a:moveTo>
                  <a:pt x="57" y="0"/>
                </a:moveTo>
                <a:lnTo>
                  <a:pt x="67" y="2"/>
                </a:lnTo>
                <a:lnTo>
                  <a:pt x="78" y="3"/>
                </a:lnTo>
                <a:lnTo>
                  <a:pt x="88" y="9"/>
                </a:lnTo>
                <a:lnTo>
                  <a:pt x="96" y="17"/>
                </a:lnTo>
                <a:lnTo>
                  <a:pt x="103" y="25"/>
                </a:lnTo>
                <a:lnTo>
                  <a:pt x="109" y="34"/>
                </a:lnTo>
                <a:lnTo>
                  <a:pt x="111" y="46"/>
                </a:lnTo>
                <a:lnTo>
                  <a:pt x="113" y="57"/>
                </a:lnTo>
                <a:lnTo>
                  <a:pt x="111" y="67"/>
                </a:lnTo>
                <a:lnTo>
                  <a:pt x="109" y="78"/>
                </a:lnTo>
                <a:lnTo>
                  <a:pt x="103" y="88"/>
                </a:lnTo>
                <a:lnTo>
                  <a:pt x="96" y="95"/>
                </a:lnTo>
                <a:lnTo>
                  <a:pt x="88" y="103"/>
                </a:lnTo>
                <a:lnTo>
                  <a:pt x="78" y="109"/>
                </a:lnTo>
                <a:lnTo>
                  <a:pt x="67" y="111"/>
                </a:lnTo>
                <a:lnTo>
                  <a:pt x="57" y="113"/>
                </a:lnTo>
                <a:lnTo>
                  <a:pt x="46" y="111"/>
                </a:lnTo>
                <a:lnTo>
                  <a:pt x="34" y="109"/>
                </a:lnTo>
                <a:lnTo>
                  <a:pt x="25" y="103"/>
                </a:lnTo>
                <a:lnTo>
                  <a:pt x="17" y="95"/>
                </a:lnTo>
                <a:lnTo>
                  <a:pt x="9" y="88"/>
                </a:lnTo>
                <a:lnTo>
                  <a:pt x="4" y="78"/>
                </a:lnTo>
                <a:lnTo>
                  <a:pt x="2" y="67"/>
                </a:lnTo>
                <a:lnTo>
                  <a:pt x="0" y="57"/>
                </a:lnTo>
                <a:lnTo>
                  <a:pt x="2" y="46"/>
                </a:lnTo>
                <a:lnTo>
                  <a:pt x="4" y="34"/>
                </a:lnTo>
                <a:lnTo>
                  <a:pt x="9" y="25"/>
                </a:lnTo>
                <a:lnTo>
                  <a:pt x="17" y="17"/>
                </a:lnTo>
                <a:lnTo>
                  <a:pt x="25" y="9"/>
                </a:lnTo>
                <a:lnTo>
                  <a:pt x="34" y="3"/>
                </a:lnTo>
                <a:lnTo>
                  <a:pt x="46" y="2"/>
                </a:lnTo>
                <a:lnTo>
                  <a:pt x="57"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n-US"/>
          </a:p>
        </p:txBody>
      </p:sp>
      <p:sp>
        <p:nvSpPr>
          <p:cNvPr id="12" name="Freeform 13"/>
          <p:cNvSpPr>
            <a:spLocks/>
          </p:cNvSpPr>
          <p:nvPr/>
        </p:nvSpPr>
        <p:spPr bwMode="auto">
          <a:xfrm>
            <a:off x="6062663" y="4568825"/>
            <a:ext cx="1477962" cy="574675"/>
          </a:xfrm>
          <a:custGeom>
            <a:avLst/>
            <a:gdLst/>
            <a:ahLst/>
            <a:cxnLst>
              <a:cxn ang="0">
                <a:pos x="872" y="226"/>
              </a:cxn>
              <a:cxn ang="0">
                <a:pos x="872" y="361"/>
              </a:cxn>
              <a:cxn ang="0">
                <a:pos x="56" y="361"/>
              </a:cxn>
              <a:cxn ang="0">
                <a:pos x="56" y="226"/>
              </a:cxn>
              <a:cxn ang="0">
                <a:pos x="0" y="226"/>
              </a:cxn>
              <a:cxn ang="0">
                <a:pos x="0" y="159"/>
              </a:cxn>
              <a:cxn ang="0">
                <a:pos x="100" y="159"/>
              </a:cxn>
              <a:cxn ang="0">
                <a:pos x="100" y="0"/>
              </a:cxn>
              <a:cxn ang="0">
                <a:pos x="199" y="0"/>
              </a:cxn>
              <a:cxn ang="0">
                <a:pos x="199" y="281"/>
              </a:cxn>
              <a:cxn ang="0">
                <a:pos x="335" y="281"/>
              </a:cxn>
              <a:cxn ang="0">
                <a:pos x="335" y="233"/>
              </a:cxn>
              <a:cxn ang="0">
                <a:pos x="605" y="233"/>
              </a:cxn>
              <a:cxn ang="0">
                <a:pos x="605" y="281"/>
              </a:cxn>
              <a:cxn ang="0">
                <a:pos x="740" y="281"/>
              </a:cxn>
              <a:cxn ang="0">
                <a:pos x="740" y="0"/>
              </a:cxn>
              <a:cxn ang="0">
                <a:pos x="840" y="0"/>
              </a:cxn>
              <a:cxn ang="0">
                <a:pos x="840" y="159"/>
              </a:cxn>
              <a:cxn ang="0">
                <a:pos x="930" y="159"/>
              </a:cxn>
              <a:cxn ang="0">
                <a:pos x="930" y="226"/>
              </a:cxn>
              <a:cxn ang="0">
                <a:pos x="872" y="226"/>
              </a:cxn>
            </a:cxnLst>
            <a:rect l="0" t="0" r="r" b="b"/>
            <a:pathLst>
              <a:path w="931" h="362">
                <a:moveTo>
                  <a:pt x="872" y="226"/>
                </a:moveTo>
                <a:lnTo>
                  <a:pt x="872" y="361"/>
                </a:lnTo>
                <a:lnTo>
                  <a:pt x="56" y="361"/>
                </a:lnTo>
                <a:lnTo>
                  <a:pt x="56" y="226"/>
                </a:lnTo>
                <a:lnTo>
                  <a:pt x="0" y="226"/>
                </a:lnTo>
                <a:lnTo>
                  <a:pt x="0" y="159"/>
                </a:lnTo>
                <a:lnTo>
                  <a:pt x="100" y="159"/>
                </a:lnTo>
                <a:lnTo>
                  <a:pt x="100" y="0"/>
                </a:lnTo>
                <a:lnTo>
                  <a:pt x="199" y="0"/>
                </a:lnTo>
                <a:lnTo>
                  <a:pt x="199" y="281"/>
                </a:lnTo>
                <a:lnTo>
                  <a:pt x="335" y="281"/>
                </a:lnTo>
                <a:lnTo>
                  <a:pt x="335" y="233"/>
                </a:lnTo>
                <a:lnTo>
                  <a:pt x="605" y="233"/>
                </a:lnTo>
                <a:lnTo>
                  <a:pt x="605" y="281"/>
                </a:lnTo>
                <a:lnTo>
                  <a:pt x="740" y="281"/>
                </a:lnTo>
                <a:lnTo>
                  <a:pt x="740" y="0"/>
                </a:lnTo>
                <a:lnTo>
                  <a:pt x="840" y="0"/>
                </a:lnTo>
                <a:lnTo>
                  <a:pt x="840" y="159"/>
                </a:lnTo>
                <a:lnTo>
                  <a:pt x="930" y="159"/>
                </a:lnTo>
                <a:lnTo>
                  <a:pt x="930" y="226"/>
                </a:lnTo>
                <a:lnTo>
                  <a:pt x="872" y="226"/>
                </a:lnTo>
              </a:path>
            </a:pathLst>
          </a:custGeom>
          <a:solidFill>
            <a:srgbClr val="CCCCFF"/>
          </a:solidFill>
          <a:ln w="9525" cap="rnd">
            <a:noFill/>
            <a:round/>
            <a:headEnd/>
            <a:tailEnd/>
          </a:ln>
          <a:effectLst/>
        </p:spPr>
        <p:txBody>
          <a:bodyPr/>
          <a:lstStyle/>
          <a:p>
            <a:endParaRPr lang="en-US"/>
          </a:p>
        </p:txBody>
      </p:sp>
      <p:sp>
        <p:nvSpPr>
          <p:cNvPr id="13" name="Freeform 14"/>
          <p:cNvSpPr>
            <a:spLocks/>
          </p:cNvSpPr>
          <p:nvPr/>
        </p:nvSpPr>
        <p:spPr bwMode="auto">
          <a:xfrm>
            <a:off x="6062663" y="4568825"/>
            <a:ext cx="1477962" cy="574675"/>
          </a:xfrm>
          <a:custGeom>
            <a:avLst/>
            <a:gdLst/>
            <a:ahLst/>
            <a:cxnLst>
              <a:cxn ang="0">
                <a:pos x="872" y="226"/>
              </a:cxn>
              <a:cxn ang="0">
                <a:pos x="872" y="361"/>
              </a:cxn>
              <a:cxn ang="0">
                <a:pos x="56" y="361"/>
              </a:cxn>
              <a:cxn ang="0">
                <a:pos x="56" y="226"/>
              </a:cxn>
              <a:cxn ang="0">
                <a:pos x="0" y="226"/>
              </a:cxn>
              <a:cxn ang="0">
                <a:pos x="0" y="159"/>
              </a:cxn>
              <a:cxn ang="0">
                <a:pos x="100" y="159"/>
              </a:cxn>
              <a:cxn ang="0">
                <a:pos x="100" y="0"/>
              </a:cxn>
              <a:cxn ang="0">
                <a:pos x="199" y="0"/>
              </a:cxn>
              <a:cxn ang="0">
                <a:pos x="199" y="281"/>
              </a:cxn>
              <a:cxn ang="0">
                <a:pos x="335" y="281"/>
              </a:cxn>
              <a:cxn ang="0">
                <a:pos x="335" y="233"/>
              </a:cxn>
              <a:cxn ang="0">
                <a:pos x="605" y="233"/>
              </a:cxn>
              <a:cxn ang="0">
                <a:pos x="605" y="281"/>
              </a:cxn>
              <a:cxn ang="0">
                <a:pos x="740" y="281"/>
              </a:cxn>
              <a:cxn ang="0">
                <a:pos x="740" y="0"/>
              </a:cxn>
              <a:cxn ang="0">
                <a:pos x="840" y="0"/>
              </a:cxn>
              <a:cxn ang="0">
                <a:pos x="840" y="159"/>
              </a:cxn>
              <a:cxn ang="0">
                <a:pos x="930" y="159"/>
              </a:cxn>
              <a:cxn ang="0">
                <a:pos x="930" y="226"/>
              </a:cxn>
              <a:cxn ang="0">
                <a:pos x="872" y="226"/>
              </a:cxn>
            </a:cxnLst>
            <a:rect l="0" t="0" r="r" b="b"/>
            <a:pathLst>
              <a:path w="931" h="362">
                <a:moveTo>
                  <a:pt x="872" y="226"/>
                </a:moveTo>
                <a:lnTo>
                  <a:pt x="872" y="361"/>
                </a:lnTo>
                <a:lnTo>
                  <a:pt x="56" y="361"/>
                </a:lnTo>
                <a:lnTo>
                  <a:pt x="56" y="226"/>
                </a:lnTo>
                <a:lnTo>
                  <a:pt x="0" y="226"/>
                </a:lnTo>
                <a:lnTo>
                  <a:pt x="0" y="159"/>
                </a:lnTo>
                <a:lnTo>
                  <a:pt x="100" y="159"/>
                </a:lnTo>
                <a:lnTo>
                  <a:pt x="100" y="0"/>
                </a:lnTo>
                <a:lnTo>
                  <a:pt x="199" y="0"/>
                </a:lnTo>
                <a:lnTo>
                  <a:pt x="199" y="281"/>
                </a:lnTo>
                <a:lnTo>
                  <a:pt x="335" y="281"/>
                </a:lnTo>
                <a:lnTo>
                  <a:pt x="335" y="233"/>
                </a:lnTo>
                <a:lnTo>
                  <a:pt x="605" y="233"/>
                </a:lnTo>
                <a:lnTo>
                  <a:pt x="605" y="281"/>
                </a:lnTo>
                <a:lnTo>
                  <a:pt x="740" y="281"/>
                </a:lnTo>
                <a:lnTo>
                  <a:pt x="740" y="0"/>
                </a:lnTo>
                <a:lnTo>
                  <a:pt x="840" y="0"/>
                </a:lnTo>
                <a:lnTo>
                  <a:pt x="840" y="159"/>
                </a:lnTo>
                <a:lnTo>
                  <a:pt x="930" y="159"/>
                </a:lnTo>
                <a:lnTo>
                  <a:pt x="930" y="226"/>
                </a:lnTo>
                <a:lnTo>
                  <a:pt x="872" y="226"/>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14" name="Freeform 15"/>
          <p:cNvSpPr>
            <a:spLocks/>
          </p:cNvSpPr>
          <p:nvPr/>
        </p:nvSpPr>
        <p:spPr bwMode="auto">
          <a:xfrm>
            <a:off x="6065838" y="1697038"/>
            <a:ext cx="530225" cy="1222375"/>
          </a:xfrm>
          <a:custGeom>
            <a:avLst/>
            <a:gdLst/>
            <a:ahLst/>
            <a:cxnLst>
              <a:cxn ang="0">
                <a:pos x="2" y="193"/>
              </a:cxn>
              <a:cxn ang="0">
                <a:pos x="6" y="172"/>
              </a:cxn>
              <a:cxn ang="0">
                <a:pos x="19" y="143"/>
              </a:cxn>
              <a:cxn ang="0">
                <a:pos x="48" y="113"/>
              </a:cxn>
              <a:cxn ang="0">
                <a:pos x="75" y="97"/>
              </a:cxn>
              <a:cxn ang="0">
                <a:pos x="96" y="91"/>
              </a:cxn>
              <a:cxn ang="0">
                <a:pos x="115" y="90"/>
              </a:cxn>
              <a:cxn ang="0">
                <a:pos x="197" y="90"/>
              </a:cxn>
              <a:cxn ang="0">
                <a:pos x="220" y="80"/>
              </a:cxn>
              <a:cxn ang="0">
                <a:pos x="234" y="65"/>
              </a:cxn>
              <a:cxn ang="0">
                <a:pos x="239" y="51"/>
              </a:cxn>
              <a:cxn ang="0">
                <a:pos x="241" y="0"/>
              </a:cxn>
              <a:cxn ang="0">
                <a:pos x="327" y="9"/>
              </a:cxn>
              <a:cxn ang="0">
                <a:pos x="316" y="30"/>
              </a:cxn>
              <a:cxn ang="0">
                <a:pos x="327" y="49"/>
              </a:cxn>
              <a:cxn ang="0">
                <a:pos x="327" y="70"/>
              </a:cxn>
              <a:cxn ang="0">
                <a:pos x="316" y="90"/>
              </a:cxn>
              <a:cxn ang="0">
                <a:pos x="327" y="109"/>
              </a:cxn>
              <a:cxn ang="0">
                <a:pos x="327" y="130"/>
              </a:cxn>
              <a:cxn ang="0">
                <a:pos x="316" y="149"/>
              </a:cxn>
              <a:cxn ang="0">
                <a:pos x="327" y="170"/>
              </a:cxn>
              <a:cxn ang="0">
                <a:pos x="333" y="195"/>
              </a:cxn>
              <a:cxn ang="0">
                <a:pos x="333" y="225"/>
              </a:cxn>
              <a:cxn ang="0">
                <a:pos x="333" y="256"/>
              </a:cxn>
              <a:cxn ang="0">
                <a:pos x="333" y="287"/>
              </a:cxn>
              <a:cxn ang="0">
                <a:pos x="331" y="314"/>
              </a:cxn>
              <a:cxn ang="0">
                <a:pos x="239" y="181"/>
              </a:cxn>
              <a:cxn ang="0">
                <a:pos x="92" y="181"/>
              </a:cxn>
              <a:cxn ang="0">
                <a:pos x="79" y="185"/>
              </a:cxn>
              <a:cxn ang="0">
                <a:pos x="69" y="193"/>
              </a:cxn>
              <a:cxn ang="0">
                <a:pos x="61" y="202"/>
              </a:cxn>
              <a:cxn ang="0">
                <a:pos x="56" y="214"/>
              </a:cxn>
              <a:cxn ang="0">
                <a:pos x="35" y="769"/>
              </a:cxn>
              <a:cxn ang="0">
                <a:pos x="2" y="702"/>
              </a:cxn>
              <a:cxn ang="0">
                <a:pos x="0" y="549"/>
              </a:cxn>
              <a:cxn ang="0">
                <a:pos x="0" y="394"/>
              </a:cxn>
              <a:cxn ang="0">
                <a:pos x="0" y="258"/>
              </a:cxn>
            </a:cxnLst>
            <a:rect l="0" t="0" r="r" b="b"/>
            <a:pathLst>
              <a:path w="334" h="770">
                <a:moveTo>
                  <a:pt x="0" y="202"/>
                </a:moveTo>
                <a:lnTo>
                  <a:pt x="2" y="193"/>
                </a:lnTo>
                <a:lnTo>
                  <a:pt x="2" y="181"/>
                </a:lnTo>
                <a:lnTo>
                  <a:pt x="6" y="172"/>
                </a:lnTo>
                <a:lnTo>
                  <a:pt x="10" y="160"/>
                </a:lnTo>
                <a:lnTo>
                  <a:pt x="19" y="143"/>
                </a:lnTo>
                <a:lnTo>
                  <a:pt x="31" y="126"/>
                </a:lnTo>
                <a:lnTo>
                  <a:pt x="48" y="113"/>
                </a:lnTo>
                <a:lnTo>
                  <a:pt x="65" y="101"/>
                </a:lnTo>
                <a:lnTo>
                  <a:pt x="75" y="97"/>
                </a:lnTo>
                <a:lnTo>
                  <a:pt x="84" y="93"/>
                </a:lnTo>
                <a:lnTo>
                  <a:pt x="96" y="91"/>
                </a:lnTo>
                <a:lnTo>
                  <a:pt x="105" y="90"/>
                </a:lnTo>
                <a:lnTo>
                  <a:pt x="115" y="90"/>
                </a:lnTo>
                <a:lnTo>
                  <a:pt x="191" y="90"/>
                </a:lnTo>
                <a:lnTo>
                  <a:pt x="197" y="90"/>
                </a:lnTo>
                <a:lnTo>
                  <a:pt x="209" y="86"/>
                </a:lnTo>
                <a:lnTo>
                  <a:pt x="220" y="80"/>
                </a:lnTo>
                <a:lnTo>
                  <a:pt x="228" y="72"/>
                </a:lnTo>
                <a:lnTo>
                  <a:pt x="234" y="65"/>
                </a:lnTo>
                <a:lnTo>
                  <a:pt x="237" y="57"/>
                </a:lnTo>
                <a:lnTo>
                  <a:pt x="239" y="51"/>
                </a:lnTo>
                <a:lnTo>
                  <a:pt x="241" y="46"/>
                </a:lnTo>
                <a:lnTo>
                  <a:pt x="241" y="0"/>
                </a:lnTo>
                <a:lnTo>
                  <a:pt x="316" y="0"/>
                </a:lnTo>
                <a:lnTo>
                  <a:pt x="327" y="9"/>
                </a:lnTo>
                <a:lnTo>
                  <a:pt x="327" y="19"/>
                </a:lnTo>
                <a:lnTo>
                  <a:pt x="316" y="30"/>
                </a:lnTo>
                <a:lnTo>
                  <a:pt x="327" y="40"/>
                </a:lnTo>
                <a:lnTo>
                  <a:pt x="327" y="49"/>
                </a:lnTo>
                <a:lnTo>
                  <a:pt x="316" y="59"/>
                </a:lnTo>
                <a:lnTo>
                  <a:pt x="327" y="70"/>
                </a:lnTo>
                <a:lnTo>
                  <a:pt x="327" y="80"/>
                </a:lnTo>
                <a:lnTo>
                  <a:pt x="316" y="90"/>
                </a:lnTo>
                <a:lnTo>
                  <a:pt x="327" y="99"/>
                </a:lnTo>
                <a:lnTo>
                  <a:pt x="327" y="109"/>
                </a:lnTo>
                <a:lnTo>
                  <a:pt x="316" y="120"/>
                </a:lnTo>
                <a:lnTo>
                  <a:pt x="327" y="130"/>
                </a:lnTo>
                <a:lnTo>
                  <a:pt x="327" y="139"/>
                </a:lnTo>
                <a:lnTo>
                  <a:pt x="316" y="149"/>
                </a:lnTo>
                <a:lnTo>
                  <a:pt x="327" y="160"/>
                </a:lnTo>
                <a:lnTo>
                  <a:pt x="327" y="170"/>
                </a:lnTo>
                <a:lnTo>
                  <a:pt x="316" y="180"/>
                </a:lnTo>
                <a:lnTo>
                  <a:pt x="333" y="195"/>
                </a:lnTo>
                <a:lnTo>
                  <a:pt x="316" y="210"/>
                </a:lnTo>
                <a:lnTo>
                  <a:pt x="333" y="225"/>
                </a:lnTo>
                <a:lnTo>
                  <a:pt x="316" y="241"/>
                </a:lnTo>
                <a:lnTo>
                  <a:pt x="333" y="256"/>
                </a:lnTo>
                <a:lnTo>
                  <a:pt x="316" y="271"/>
                </a:lnTo>
                <a:lnTo>
                  <a:pt x="333" y="287"/>
                </a:lnTo>
                <a:lnTo>
                  <a:pt x="316" y="302"/>
                </a:lnTo>
                <a:lnTo>
                  <a:pt x="331" y="314"/>
                </a:lnTo>
                <a:lnTo>
                  <a:pt x="291" y="314"/>
                </a:lnTo>
                <a:lnTo>
                  <a:pt x="239" y="181"/>
                </a:lnTo>
                <a:lnTo>
                  <a:pt x="218" y="181"/>
                </a:lnTo>
                <a:lnTo>
                  <a:pt x="92" y="181"/>
                </a:lnTo>
                <a:lnTo>
                  <a:pt x="86" y="183"/>
                </a:lnTo>
                <a:lnTo>
                  <a:pt x="79" y="185"/>
                </a:lnTo>
                <a:lnTo>
                  <a:pt x="75" y="189"/>
                </a:lnTo>
                <a:lnTo>
                  <a:pt x="69" y="193"/>
                </a:lnTo>
                <a:lnTo>
                  <a:pt x="65" y="199"/>
                </a:lnTo>
                <a:lnTo>
                  <a:pt x="61" y="202"/>
                </a:lnTo>
                <a:lnTo>
                  <a:pt x="58" y="208"/>
                </a:lnTo>
                <a:lnTo>
                  <a:pt x="56" y="214"/>
                </a:lnTo>
                <a:lnTo>
                  <a:pt x="56" y="769"/>
                </a:lnTo>
                <a:lnTo>
                  <a:pt x="35" y="769"/>
                </a:lnTo>
                <a:lnTo>
                  <a:pt x="2" y="769"/>
                </a:lnTo>
                <a:lnTo>
                  <a:pt x="2" y="702"/>
                </a:lnTo>
                <a:lnTo>
                  <a:pt x="0" y="627"/>
                </a:lnTo>
                <a:lnTo>
                  <a:pt x="0" y="549"/>
                </a:lnTo>
                <a:lnTo>
                  <a:pt x="0" y="470"/>
                </a:lnTo>
                <a:lnTo>
                  <a:pt x="0" y="394"/>
                </a:lnTo>
                <a:lnTo>
                  <a:pt x="0" y="321"/>
                </a:lnTo>
                <a:lnTo>
                  <a:pt x="0" y="258"/>
                </a:lnTo>
                <a:lnTo>
                  <a:pt x="0" y="202"/>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15" name="Freeform 16"/>
          <p:cNvSpPr>
            <a:spLocks/>
          </p:cNvSpPr>
          <p:nvPr/>
        </p:nvSpPr>
        <p:spPr bwMode="auto">
          <a:xfrm>
            <a:off x="7010400" y="1697038"/>
            <a:ext cx="527050" cy="820737"/>
          </a:xfrm>
          <a:custGeom>
            <a:avLst/>
            <a:gdLst/>
            <a:ahLst/>
            <a:cxnLst>
              <a:cxn ang="0">
                <a:pos x="247" y="185"/>
              </a:cxn>
              <a:cxn ang="0">
                <a:pos x="260" y="199"/>
              </a:cxn>
              <a:cxn ang="0">
                <a:pos x="270" y="212"/>
              </a:cxn>
              <a:cxn ang="0">
                <a:pos x="273" y="224"/>
              </a:cxn>
              <a:cxn ang="0">
                <a:pos x="275" y="248"/>
              </a:cxn>
              <a:cxn ang="0">
                <a:pos x="331" y="516"/>
              </a:cxn>
              <a:cxn ang="0">
                <a:pos x="331" y="202"/>
              </a:cxn>
              <a:cxn ang="0">
                <a:pos x="329" y="181"/>
              </a:cxn>
              <a:cxn ang="0">
                <a:pos x="323" y="160"/>
              </a:cxn>
              <a:cxn ang="0">
                <a:pos x="300" y="126"/>
              </a:cxn>
              <a:cxn ang="0">
                <a:pos x="268" y="103"/>
              </a:cxn>
              <a:cxn ang="0">
                <a:pos x="249" y="95"/>
              </a:cxn>
              <a:cxn ang="0">
                <a:pos x="228" y="91"/>
              </a:cxn>
              <a:cxn ang="0">
                <a:pos x="208" y="90"/>
              </a:cxn>
              <a:cxn ang="0">
                <a:pos x="184" y="90"/>
              </a:cxn>
              <a:cxn ang="0">
                <a:pos x="161" y="90"/>
              </a:cxn>
              <a:cxn ang="0">
                <a:pos x="138" y="90"/>
              </a:cxn>
              <a:cxn ang="0">
                <a:pos x="120" y="88"/>
              </a:cxn>
              <a:cxn ang="0">
                <a:pos x="113" y="82"/>
              </a:cxn>
              <a:cxn ang="0">
                <a:pos x="107" y="76"/>
              </a:cxn>
              <a:cxn ang="0">
                <a:pos x="101" y="68"/>
              </a:cxn>
              <a:cxn ang="0">
                <a:pos x="99" y="32"/>
              </a:cxn>
              <a:cxn ang="0">
                <a:pos x="19" y="0"/>
              </a:cxn>
              <a:cxn ang="0">
                <a:pos x="4" y="26"/>
              </a:cxn>
              <a:cxn ang="0">
                <a:pos x="19" y="46"/>
              </a:cxn>
              <a:cxn ang="0">
                <a:pos x="4" y="63"/>
              </a:cxn>
              <a:cxn ang="0">
                <a:pos x="4" y="88"/>
              </a:cxn>
              <a:cxn ang="0">
                <a:pos x="19" y="105"/>
              </a:cxn>
              <a:cxn ang="0">
                <a:pos x="4" y="122"/>
              </a:cxn>
              <a:cxn ang="0">
                <a:pos x="4" y="147"/>
              </a:cxn>
              <a:cxn ang="0">
                <a:pos x="19" y="164"/>
              </a:cxn>
              <a:cxn ang="0">
                <a:pos x="4" y="181"/>
              </a:cxn>
              <a:cxn ang="0">
                <a:pos x="19" y="195"/>
              </a:cxn>
              <a:cxn ang="0">
                <a:pos x="19" y="225"/>
              </a:cxn>
              <a:cxn ang="0">
                <a:pos x="19" y="256"/>
              </a:cxn>
              <a:cxn ang="0">
                <a:pos x="19" y="287"/>
              </a:cxn>
              <a:cxn ang="0">
                <a:pos x="0" y="315"/>
              </a:cxn>
              <a:cxn ang="0">
                <a:pos x="92" y="181"/>
              </a:cxn>
              <a:cxn ang="0">
                <a:pos x="184" y="181"/>
              </a:cxn>
            </a:cxnLst>
            <a:rect l="0" t="0" r="r" b="b"/>
            <a:pathLst>
              <a:path w="332" h="517">
                <a:moveTo>
                  <a:pt x="237" y="181"/>
                </a:moveTo>
                <a:lnTo>
                  <a:pt x="247" y="185"/>
                </a:lnTo>
                <a:lnTo>
                  <a:pt x="254" y="191"/>
                </a:lnTo>
                <a:lnTo>
                  <a:pt x="260" y="199"/>
                </a:lnTo>
                <a:lnTo>
                  <a:pt x="266" y="206"/>
                </a:lnTo>
                <a:lnTo>
                  <a:pt x="270" y="212"/>
                </a:lnTo>
                <a:lnTo>
                  <a:pt x="272" y="220"/>
                </a:lnTo>
                <a:lnTo>
                  <a:pt x="273" y="224"/>
                </a:lnTo>
                <a:lnTo>
                  <a:pt x="275" y="225"/>
                </a:lnTo>
                <a:lnTo>
                  <a:pt x="275" y="248"/>
                </a:lnTo>
                <a:lnTo>
                  <a:pt x="275" y="516"/>
                </a:lnTo>
                <a:lnTo>
                  <a:pt x="331" y="516"/>
                </a:lnTo>
                <a:lnTo>
                  <a:pt x="331" y="214"/>
                </a:lnTo>
                <a:lnTo>
                  <a:pt x="331" y="202"/>
                </a:lnTo>
                <a:lnTo>
                  <a:pt x="331" y="191"/>
                </a:lnTo>
                <a:lnTo>
                  <a:pt x="329" y="181"/>
                </a:lnTo>
                <a:lnTo>
                  <a:pt x="325" y="172"/>
                </a:lnTo>
                <a:lnTo>
                  <a:pt x="323" y="160"/>
                </a:lnTo>
                <a:lnTo>
                  <a:pt x="314" y="143"/>
                </a:lnTo>
                <a:lnTo>
                  <a:pt x="300" y="126"/>
                </a:lnTo>
                <a:lnTo>
                  <a:pt x="285" y="113"/>
                </a:lnTo>
                <a:lnTo>
                  <a:pt x="268" y="103"/>
                </a:lnTo>
                <a:lnTo>
                  <a:pt x="258" y="99"/>
                </a:lnTo>
                <a:lnTo>
                  <a:pt x="249" y="95"/>
                </a:lnTo>
                <a:lnTo>
                  <a:pt x="237" y="93"/>
                </a:lnTo>
                <a:lnTo>
                  <a:pt x="228" y="91"/>
                </a:lnTo>
                <a:lnTo>
                  <a:pt x="220" y="90"/>
                </a:lnTo>
                <a:lnTo>
                  <a:pt x="208" y="90"/>
                </a:lnTo>
                <a:lnTo>
                  <a:pt x="197" y="90"/>
                </a:lnTo>
                <a:lnTo>
                  <a:pt x="184" y="90"/>
                </a:lnTo>
                <a:lnTo>
                  <a:pt x="172" y="90"/>
                </a:lnTo>
                <a:lnTo>
                  <a:pt x="161" y="90"/>
                </a:lnTo>
                <a:lnTo>
                  <a:pt x="149" y="90"/>
                </a:lnTo>
                <a:lnTo>
                  <a:pt x="138" y="90"/>
                </a:lnTo>
                <a:lnTo>
                  <a:pt x="126" y="90"/>
                </a:lnTo>
                <a:lnTo>
                  <a:pt x="120" y="88"/>
                </a:lnTo>
                <a:lnTo>
                  <a:pt x="117" y="86"/>
                </a:lnTo>
                <a:lnTo>
                  <a:pt x="113" y="82"/>
                </a:lnTo>
                <a:lnTo>
                  <a:pt x="109" y="80"/>
                </a:lnTo>
                <a:lnTo>
                  <a:pt x="107" y="76"/>
                </a:lnTo>
                <a:lnTo>
                  <a:pt x="103" y="72"/>
                </a:lnTo>
                <a:lnTo>
                  <a:pt x="101" y="68"/>
                </a:lnTo>
                <a:lnTo>
                  <a:pt x="99" y="63"/>
                </a:lnTo>
                <a:lnTo>
                  <a:pt x="99" y="32"/>
                </a:lnTo>
                <a:lnTo>
                  <a:pt x="99" y="0"/>
                </a:lnTo>
                <a:lnTo>
                  <a:pt x="19" y="0"/>
                </a:lnTo>
                <a:lnTo>
                  <a:pt x="19" y="15"/>
                </a:lnTo>
                <a:lnTo>
                  <a:pt x="4" y="26"/>
                </a:lnTo>
                <a:lnTo>
                  <a:pt x="4" y="32"/>
                </a:lnTo>
                <a:lnTo>
                  <a:pt x="19" y="46"/>
                </a:lnTo>
                <a:lnTo>
                  <a:pt x="4" y="57"/>
                </a:lnTo>
                <a:lnTo>
                  <a:pt x="4" y="63"/>
                </a:lnTo>
                <a:lnTo>
                  <a:pt x="19" y="74"/>
                </a:lnTo>
                <a:lnTo>
                  <a:pt x="4" y="88"/>
                </a:lnTo>
                <a:lnTo>
                  <a:pt x="4" y="91"/>
                </a:lnTo>
                <a:lnTo>
                  <a:pt x="19" y="105"/>
                </a:lnTo>
                <a:lnTo>
                  <a:pt x="4" y="116"/>
                </a:lnTo>
                <a:lnTo>
                  <a:pt x="4" y="122"/>
                </a:lnTo>
                <a:lnTo>
                  <a:pt x="19" y="134"/>
                </a:lnTo>
                <a:lnTo>
                  <a:pt x="4" y="147"/>
                </a:lnTo>
                <a:lnTo>
                  <a:pt x="4" y="153"/>
                </a:lnTo>
                <a:lnTo>
                  <a:pt x="19" y="164"/>
                </a:lnTo>
                <a:lnTo>
                  <a:pt x="4" y="178"/>
                </a:lnTo>
                <a:lnTo>
                  <a:pt x="4" y="181"/>
                </a:lnTo>
                <a:lnTo>
                  <a:pt x="2" y="181"/>
                </a:lnTo>
                <a:lnTo>
                  <a:pt x="19" y="195"/>
                </a:lnTo>
                <a:lnTo>
                  <a:pt x="0" y="210"/>
                </a:lnTo>
                <a:lnTo>
                  <a:pt x="19" y="225"/>
                </a:lnTo>
                <a:lnTo>
                  <a:pt x="0" y="241"/>
                </a:lnTo>
                <a:lnTo>
                  <a:pt x="19" y="256"/>
                </a:lnTo>
                <a:lnTo>
                  <a:pt x="0" y="271"/>
                </a:lnTo>
                <a:lnTo>
                  <a:pt x="19" y="287"/>
                </a:lnTo>
                <a:lnTo>
                  <a:pt x="0" y="302"/>
                </a:lnTo>
                <a:lnTo>
                  <a:pt x="0" y="315"/>
                </a:lnTo>
                <a:lnTo>
                  <a:pt x="46" y="315"/>
                </a:lnTo>
                <a:lnTo>
                  <a:pt x="92" y="181"/>
                </a:lnTo>
                <a:lnTo>
                  <a:pt x="113" y="181"/>
                </a:lnTo>
                <a:lnTo>
                  <a:pt x="184" y="181"/>
                </a:lnTo>
                <a:lnTo>
                  <a:pt x="237" y="181"/>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16" name="Freeform 17"/>
          <p:cNvSpPr>
            <a:spLocks/>
          </p:cNvSpPr>
          <p:nvPr/>
        </p:nvSpPr>
        <p:spPr bwMode="auto">
          <a:xfrm>
            <a:off x="7446963" y="2635250"/>
            <a:ext cx="93662" cy="284163"/>
          </a:xfrm>
          <a:custGeom>
            <a:avLst/>
            <a:gdLst/>
            <a:ahLst/>
            <a:cxnLst>
              <a:cxn ang="0">
                <a:pos x="58" y="0"/>
              </a:cxn>
              <a:cxn ang="0">
                <a:pos x="58" y="178"/>
              </a:cxn>
              <a:cxn ang="0">
                <a:pos x="0" y="178"/>
              </a:cxn>
              <a:cxn ang="0">
                <a:pos x="0" y="42"/>
              </a:cxn>
              <a:cxn ang="0">
                <a:pos x="0" y="0"/>
              </a:cxn>
              <a:cxn ang="0">
                <a:pos x="58" y="0"/>
              </a:cxn>
            </a:cxnLst>
            <a:rect l="0" t="0" r="r" b="b"/>
            <a:pathLst>
              <a:path w="59" h="179">
                <a:moveTo>
                  <a:pt x="58" y="0"/>
                </a:moveTo>
                <a:lnTo>
                  <a:pt x="58" y="178"/>
                </a:lnTo>
                <a:lnTo>
                  <a:pt x="0" y="178"/>
                </a:lnTo>
                <a:lnTo>
                  <a:pt x="0" y="42"/>
                </a:lnTo>
                <a:lnTo>
                  <a:pt x="0" y="0"/>
                </a:lnTo>
                <a:lnTo>
                  <a:pt x="58" y="0"/>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17" name="Freeform 18"/>
          <p:cNvSpPr>
            <a:spLocks/>
          </p:cNvSpPr>
          <p:nvPr/>
        </p:nvSpPr>
        <p:spPr bwMode="auto">
          <a:xfrm>
            <a:off x="7096125" y="4154488"/>
            <a:ext cx="104775" cy="104775"/>
          </a:xfrm>
          <a:custGeom>
            <a:avLst/>
            <a:gdLst/>
            <a:ahLst/>
            <a:cxnLst>
              <a:cxn ang="0">
                <a:pos x="32" y="65"/>
              </a:cxn>
              <a:cxn ang="0">
                <a:pos x="38" y="63"/>
              </a:cxn>
              <a:cxn ang="0">
                <a:pos x="45" y="62"/>
              </a:cxn>
              <a:cxn ang="0">
                <a:pos x="49" y="60"/>
              </a:cxn>
              <a:cxn ang="0">
                <a:pos x="55" y="56"/>
              </a:cxn>
              <a:cxn ang="0">
                <a:pos x="59" y="50"/>
              </a:cxn>
              <a:cxn ang="0">
                <a:pos x="61" y="44"/>
              </a:cxn>
              <a:cxn ang="0">
                <a:pos x="63" y="39"/>
              </a:cxn>
              <a:cxn ang="0">
                <a:pos x="65" y="33"/>
              </a:cxn>
              <a:cxn ang="0">
                <a:pos x="63" y="25"/>
              </a:cxn>
              <a:cxn ang="0">
                <a:pos x="61" y="19"/>
              </a:cxn>
              <a:cxn ang="0">
                <a:pos x="59" y="14"/>
              </a:cxn>
              <a:cxn ang="0">
                <a:pos x="55" y="10"/>
              </a:cxn>
              <a:cxn ang="0">
                <a:pos x="49" y="6"/>
              </a:cxn>
              <a:cxn ang="0">
                <a:pos x="45" y="2"/>
              </a:cxn>
              <a:cxn ang="0">
                <a:pos x="38" y="0"/>
              </a:cxn>
              <a:cxn ang="0">
                <a:pos x="32" y="0"/>
              </a:cxn>
              <a:cxn ang="0">
                <a:pos x="26" y="0"/>
              </a:cxn>
              <a:cxn ang="0">
                <a:pos x="19" y="2"/>
              </a:cxn>
              <a:cxn ang="0">
                <a:pos x="15" y="6"/>
              </a:cxn>
              <a:cxn ang="0">
                <a:pos x="9" y="10"/>
              </a:cxn>
              <a:cxn ang="0">
                <a:pos x="5" y="14"/>
              </a:cxn>
              <a:cxn ang="0">
                <a:pos x="1" y="19"/>
              </a:cxn>
              <a:cxn ang="0">
                <a:pos x="0" y="25"/>
              </a:cxn>
              <a:cxn ang="0">
                <a:pos x="0" y="33"/>
              </a:cxn>
              <a:cxn ang="0">
                <a:pos x="0" y="39"/>
              </a:cxn>
              <a:cxn ang="0">
                <a:pos x="1" y="44"/>
              </a:cxn>
              <a:cxn ang="0">
                <a:pos x="5" y="50"/>
              </a:cxn>
              <a:cxn ang="0">
                <a:pos x="9" y="56"/>
              </a:cxn>
              <a:cxn ang="0">
                <a:pos x="15" y="60"/>
              </a:cxn>
              <a:cxn ang="0">
                <a:pos x="19" y="62"/>
              </a:cxn>
              <a:cxn ang="0">
                <a:pos x="26" y="63"/>
              </a:cxn>
              <a:cxn ang="0">
                <a:pos x="32" y="65"/>
              </a:cxn>
            </a:cxnLst>
            <a:rect l="0" t="0" r="r" b="b"/>
            <a:pathLst>
              <a:path w="66" h="66">
                <a:moveTo>
                  <a:pt x="32" y="65"/>
                </a:moveTo>
                <a:lnTo>
                  <a:pt x="38" y="63"/>
                </a:lnTo>
                <a:lnTo>
                  <a:pt x="45" y="62"/>
                </a:lnTo>
                <a:lnTo>
                  <a:pt x="49" y="60"/>
                </a:lnTo>
                <a:lnTo>
                  <a:pt x="55" y="56"/>
                </a:lnTo>
                <a:lnTo>
                  <a:pt x="59" y="50"/>
                </a:lnTo>
                <a:lnTo>
                  <a:pt x="61" y="44"/>
                </a:lnTo>
                <a:lnTo>
                  <a:pt x="63" y="39"/>
                </a:lnTo>
                <a:lnTo>
                  <a:pt x="65" y="33"/>
                </a:lnTo>
                <a:lnTo>
                  <a:pt x="63" y="25"/>
                </a:lnTo>
                <a:lnTo>
                  <a:pt x="61" y="19"/>
                </a:lnTo>
                <a:lnTo>
                  <a:pt x="59" y="14"/>
                </a:lnTo>
                <a:lnTo>
                  <a:pt x="55" y="10"/>
                </a:lnTo>
                <a:lnTo>
                  <a:pt x="49" y="6"/>
                </a:lnTo>
                <a:lnTo>
                  <a:pt x="45" y="2"/>
                </a:lnTo>
                <a:lnTo>
                  <a:pt x="38" y="0"/>
                </a:lnTo>
                <a:lnTo>
                  <a:pt x="32" y="0"/>
                </a:lnTo>
                <a:lnTo>
                  <a:pt x="26" y="0"/>
                </a:lnTo>
                <a:lnTo>
                  <a:pt x="19" y="2"/>
                </a:lnTo>
                <a:lnTo>
                  <a:pt x="15" y="6"/>
                </a:lnTo>
                <a:lnTo>
                  <a:pt x="9" y="10"/>
                </a:lnTo>
                <a:lnTo>
                  <a:pt x="5" y="14"/>
                </a:lnTo>
                <a:lnTo>
                  <a:pt x="1" y="19"/>
                </a:lnTo>
                <a:lnTo>
                  <a:pt x="0" y="25"/>
                </a:lnTo>
                <a:lnTo>
                  <a:pt x="0" y="33"/>
                </a:lnTo>
                <a:lnTo>
                  <a:pt x="0" y="39"/>
                </a:lnTo>
                <a:lnTo>
                  <a:pt x="1" y="44"/>
                </a:lnTo>
                <a:lnTo>
                  <a:pt x="5" y="50"/>
                </a:lnTo>
                <a:lnTo>
                  <a:pt x="9" y="56"/>
                </a:lnTo>
                <a:lnTo>
                  <a:pt x="15" y="60"/>
                </a:lnTo>
                <a:lnTo>
                  <a:pt x="19" y="62"/>
                </a:lnTo>
                <a:lnTo>
                  <a:pt x="26" y="63"/>
                </a:lnTo>
                <a:lnTo>
                  <a:pt x="32"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18" name="Freeform 19"/>
          <p:cNvSpPr>
            <a:spLocks/>
          </p:cNvSpPr>
          <p:nvPr/>
        </p:nvSpPr>
        <p:spPr bwMode="auto">
          <a:xfrm>
            <a:off x="7096125" y="4422775"/>
            <a:ext cx="104775" cy="104775"/>
          </a:xfrm>
          <a:custGeom>
            <a:avLst/>
            <a:gdLst/>
            <a:ahLst/>
            <a:cxnLst>
              <a:cxn ang="0">
                <a:pos x="32" y="65"/>
              </a:cxn>
              <a:cxn ang="0">
                <a:pos x="38" y="65"/>
              </a:cxn>
              <a:cxn ang="0">
                <a:pos x="45" y="63"/>
              </a:cxn>
              <a:cxn ang="0">
                <a:pos x="49" y="59"/>
              </a:cxn>
              <a:cxn ang="0">
                <a:pos x="55" y="55"/>
              </a:cxn>
              <a:cxn ang="0">
                <a:pos x="59" y="51"/>
              </a:cxn>
              <a:cxn ang="0">
                <a:pos x="61" y="46"/>
              </a:cxn>
              <a:cxn ang="0">
                <a:pos x="63" y="40"/>
              </a:cxn>
              <a:cxn ang="0">
                <a:pos x="65" y="32"/>
              </a:cxn>
              <a:cxn ang="0">
                <a:pos x="63" y="27"/>
              </a:cxn>
              <a:cxn ang="0">
                <a:pos x="61" y="21"/>
              </a:cxn>
              <a:cxn ang="0">
                <a:pos x="59" y="15"/>
              </a:cxn>
              <a:cxn ang="0">
                <a:pos x="55" y="9"/>
              </a:cxn>
              <a:cxn ang="0">
                <a:pos x="49" y="5"/>
              </a:cxn>
              <a:cxn ang="0">
                <a:pos x="45" y="4"/>
              </a:cxn>
              <a:cxn ang="0">
                <a:pos x="38" y="2"/>
              </a:cxn>
              <a:cxn ang="0">
                <a:pos x="32" y="0"/>
              </a:cxn>
              <a:cxn ang="0">
                <a:pos x="26" y="2"/>
              </a:cxn>
              <a:cxn ang="0">
                <a:pos x="19" y="4"/>
              </a:cxn>
              <a:cxn ang="0">
                <a:pos x="15" y="5"/>
              </a:cxn>
              <a:cxn ang="0">
                <a:pos x="9" y="9"/>
              </a:cxn>
              <a:cxn ang="0">
                <a:pos x="5" y="15"/>
              </a:cxn>
              <a:cxn ang="0">
                <a:pos x="1" y="21"/>
              </a:cxn>
              <a:cxn ang="0">
                <a:pos x="0" y="27"/>
              </a:cxn>
              <a:cxn ang="0">
                <a:pos x="0" y="32"/>
              </a:cxn>
              <a:cxn ang="0">
                <a:pos x="0" y="40"/>
              </a:cxn>
              <a:cxn ang="0">
                <a:pos x="1" y="46"/>
              </a:cxn>
              <a:cxn ang="0">
                <a:pos x="5" y="51"/>
              </a:cxn>
              <a:cxn ang="0">
                <a:pos x="9" y="55"/>
              </a:cxn>
              <a:cxn ang="0">
                <a:pos x="15" y="59"/>
              </a:cxn>
              <a:cxn ang="0">
                <a:pos x="19" y="63"/>
              </a:cxn>
              <a:cxn ang="0">
                <a:pos x="26" y="65"/>
              </a:cxn>
              <a:cxn ang="0">
                <a:pos x="32" y="65"/>
              </a:cxn>
            </a:cxnLst>
            <a:rect l="0" t="0" r="r" b="b"/>
            <a:pathLst>
              <a:path w="66" h="66">
                <a:moveTo>
                  <a:pt x="32" y="65"/>
                </a:moveTo>
                <a:lnTo>
                  <a:pt x="38" y="65"/>
                </a:lnTo>
                <a:lnTo>
                  <a:pt x="45" y="63"/>
                </a:lnTo>
                <a:lnTo>
                  <a:pt x="49" y="59"/>
                </a:lnTo>
                <a:lnTo>
                  <a:pt x="55" y="55"/>
                </a:lnTo>
                <a:lnTo>
                  <a:pt x="59" y="51"/>
                </a:lnTo>
                <a:lnTo>
                  <a:pt x="61" y="46"/>
                </a:lnTo>
                <a:lnTo>
                  <a:pt x="63" y="40"/>
                </a:lnTo>
                <a:lnTo>
                  <a:pt x="65" y="32"/>
                </a:lnTo>
                <a:lnTo>
                  <a:pt x="63" y="27"/>
                </a:lnTo>
                <a:lnTo>
                  <a:pt x="61" y="21"/>
                </a:lnTo>
                <a:lnTo>
                  <a:pt x="59" y="15"/>
                </a:lnTo>
                <a:lnTo>
                  <a:pt x="55" y="9"/>
                </a:lnTo>
                <a:lnTo>
                  <a:pt x="49" y="5"/>
                </a:lnTo>
                <a:lnTo>
                  <a:pt x="45" y="4"/>
                </a:lnTo>
                <a:lnTo>
                  <a:pt x="38" y="2"/>
                </a:lnTo>
                <a:lnTo>
                  <a:pt x="32" y="0"/>
                </a:lnTo>
                <a:lnTo>
                  <a:pt x="26" y="2"/>
                </a:lnTo>
                <a:lnTo>
                  <a:pt x="19" y="4"/>
                </a:lnTo>
                <a:lnTo>
                  <a:pt x="15" y="5"/>
                </a:lnTo>
                <a:lnTo>
                  <a:pt x="9" y="9"/>
                </a:lnTo>
                <a:lnTo>
                  <a:pt x="5" y="15"/>
                </a:lnTo>
                <a:lnTo>
                  <a:pt x="1" y="21"/>
                </a:lnTo>
                <a:lnTo>
                  <a:pt x="0" y="27"/>
                </a:lnTo>
                <a:lnTo>
                  <a:pt x="0" y="32"/>
                </a:lnTo>
                <a:lnTo>
                  <a:pt x="0" y="40"/>
                </a:lnTo>
                <a:lnTo>
                  <a:pt x="1" y="46"/>
                </a:lnTo>
                <a:lnTo>
                  <a:pt x="5" y="51"/>
                </a:lnTo>
                <a:lnTo>
                  <a:pt x="9" y="55"/>
                </a:lnTo>
                <a:lnTo>
                  <a:pt x="15" y="59"/>
                </a:lnTo>
                <a:lnTo>
                  <a:pt x="19" y="63"/>
                </a:lnTo>
                <a:lnTo>
                  <a:pt x="26" y="65"/>
                </a:lnTo>
                <a:lnTo>
                  <a:pt x="32"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19" name="Freeform 20"/>
          <p:cNvSpPr>
            <a:spLocks/>
          </p:cNvSpPr>
          <p:nvPr/>
        </p:nvSpPr>
        <p:spPr bwMode="auto">
          <a:xfrm>
            <a:off x="7096125" y="4692650"/>
            <a:ext cx="104775" cy="104775"/>
          </a:xfrm>
          <a:custGeom>
            <a:avLst/>
            <a:gdLst/>
            <a:ahLst/>
            <a:cxnLst>
              <a:cxn ang="0">
                <a:pos x="32" y="65"/>
              </a:cxn>
              <a:cxn ang="0">
                <a:pos x="38" y="65"/>
              </a:cxn>
              <a:cxn ang="0">
                <a:pos x="45" y="63"/>
              </a:cxn>
              <a:cxn ang="0">
                <a:pos x="49" y="59"/>
              </a:cxn>
              <a:cxn ang="0">
                <a:pos x="55" y="56"/>
              </a:cxn>
              <a:cxn ang="0">
                <a:pos x="59" y="50"/>
              </a:cxn>
              <a:cxn ang="0">
                <a:pos x="61" y="46"/>
              </a:cxn>
              <a:cxn ang="0">
                <a:pos x="63" y="38"/>
              </a:cxn>
              <a:cxn ang="0">
                <a:pos x="65" y="33"/>
              </a:cxn>
              <a:cxn ang="0">
                <a:pos x="63" y="27"/>
              </a:cxn>
              <a:cxn ang="0">
                <a:pos x="61" y="19"/>
              </a:cxn>
              <a:cxn ang="0">
                <a:pos x="59" y="15"/>
              </a:cxn>
              <a:cxn ang="0">
                <a:pos x="55" y="10"/>
              </a:cxn>
              <a:cxn ang="0">
                <a:pos x="49" y="6"/>
              </a:cxn>
              <a:cxn ang="0">
                <a:pos x="45" y="2"/>
              </a:cxn>
              <a:cxn ang="0">
                <a:pos x="38" y="0"/>
              </a:cxn>
              <a:cxn ang="0">
                <a:pos x="32" y="0"/>
              </a:cxn>
              <a:cxn ang="0">
                <a:pos x="26" y="0"/>
              </a:cxn>
              <a:cxn ang="0">
                <a:pos x="19" y="2"/>
              </a:cxn>
              <a:cxn ang="0">
                <a:pos x="15" y="6"/>
              </a:cxn>
              <a:cxn ang="0">
                <a:pos x="9" y="10"/>
              </a:cxn>
              <a:cxn ang="0">
                <a:pos x="5" y="15"/>
              </a:cxn>
              <a:cxn ang="0">
                <a:pos x="1" y="19"/>
              </a:cxn>
              <a:cxn ang="0">
                <a:pos x="0" y="27"/>
              </a:cxn>
              <a:cxn ang="0">
                <a:pos x="0" y="33"/>
              </a:cxn>
              <a:cxn ang="0">
                <a:pos x="0" y="38"/>
              </a:cxn>
              <a:cxn ang="0">
                <a:pos x="1" y="46"/>
              </a:cxn>
              <a:cxn ang="0">
                <a:pos x="5" y="50"/>
              </a:cxn>
              <a:cxn ang="0">
                <a:pos x="9" y="56"/>
              </a:cxn>
              <a:cxn ang="0">
                <a:pos x="15" y="59"/>
              </a:cxn>
              <a:cxn ang="0">
                <a:pos x="19" y="63"/>
              </a:cxn>
              <a:cxn ang="0">
                <a:pos x="26" y="65"/>
              </a:cxn>
              <a:cxn ang="0">
                <a:pos x="32" y="65"/>
              </a:cxn>
            </a:cxnLst>
            <a:rect l="0" t="0" r="r" b="b"/>
            <a:pathLst>
              <a:path w="66" h="66">
                <a:moveTo>
                  <a:pt x="32" y="65"/>
                </a:moveTo>
                <a:lnTo>
                  <a:pt x="38" y="65"/>
                </a:lnTo>
                <a:lnTo>
                  <a:pt x="45" y="63"/>
                </a:lnTo>
                <a:lnTo>
                  <a:pt x="49" y="59"/>
                </a:lnTo>
                <a:lnTo>
                  <a:pt x="55" y="56"/>
                </a:lnTo>
                <a:lnTo>
                  <a:pt x="59" y="50"/>
                </a:lnTo>
                <a:lnTo>
                  <a:pt x="61" y="46"/>
                </a:lnTo>
                <a:lnTo>
                  <a:pt x="63" y="38"/>
                </a:lnTo>
                <a:lnTo>
                  <a:pt x="65" y="33"/>
                </a:lnTo>
                <a:lnTo>
                  <a:pt x="63" y="27"/>
                </a:lnTo>
                <a:lnTo>
                  <a:pt x="61" y="19"/>
                </a:lnTo>
                <a:lnTo>
                  <a:pt x="59" y="15"/>
                </a:lnTo>
                <a:lnTo>
                  <a:pt x="55" y="10"/>
                </a:lnTo>
                <a:lnTo>
                  <a:pt x="49" y="6"/>
                </a:lnTo>
                <a:lnTo>
                  <a:pt x="45" y="2"/>
                </a:lnTo>
                <a:lnTo>
                  <a:pt x="38" y="0"/>
                </a:lnTo>
                <a:lnTo>
                  <a:pt x="32" y="0"/>
                </a:lnTo>
                <a:lnTo>
                  <a:pt x="26" y="0"/>
                </a:lnTo>
                <a:lnTo>
                  <a:pt x="19" y="2"/>
                </a:lnTo>
                <a:lnTo>
                  <a:pt x="15" y="6"/>
                </a:lnTo>
                <a:lnTo>
                  <a:pt x="9" y="10"/>
                </a:lnTo>
                <a:lnTo>
                  <a:pt x="5" y="15"/>
                </a:lnTo>
                <a:lnTo>
                  <a:pt x="1" y="19"/>
                </a:lnTo>
                <a:lnTo>
                  <a:pt x="0" y="27"/>
                </a:lnTo>
                <a:lnTo>
                  <a:pt x="0" y="33"/>
                </a:lnTo>
                <a:lnTo>
                  <a:pt x="0" y="38"/>
                </a:lnTo>
                <a:lnTo>
                  <a:pt x="1" y="46"/>
                </a:lnTo>
                <a:lnTo>
                  <a:pt x="5" y="50"/>
                </a:lnTo>
                <a:lnTo>
                  <a:pt x="9" y="56"/>
                </a:lnTo>
                <a:lnTo>
                  <a:pt x="15" y="59"/>
                </a:lnTo>
                <a:lnTo>
                  <a:pt x="19" y="63"/>
                </a:lnTo>
                <a:lnTo>
                  <a:pt x="26" y="65"/>
                </a:lnTo>
                <a:lnTo>
                  <a:pt x="32"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20" name="Freeform 21"/>
          <p:cNvSpPr>
            <a:spLocks/>
          </p:cNvSpPr>
          <p:nvPr/>
        </p:nvSpPr>
        <p:spPr bwMode="auto">
          <a:xfrm>
            <a:off x="7096125" y="4962525"/>
            <a:ext cx="104775" cy="53975"/>
          </a:xfrm>
          <a:custGeom>
            <a:avLst/>
            <a:gdLst/>
            <a:ahLst/>
            <a:cxnLst>
              <a:cxn ang="0">
                <a:pos x="65" y="33"/>
              </a:cxn>
              <a:cxn ang="0">
                <a:pos x="63" y="25"/>
              </a:cxn>
              <a:cxn ang="0">
                <a:pos x="61" y="20"/>
              </a:cxn>
              <a:cxn ang="0">
                <a:pos x="59" y="14"/>
              </a:cxn>
              <a:cxn ang="0">
                <a:pos x="55" y="10"/>
              </a:cxn>
              <a:cxn ang="0">
                <a:pos x="49" y="6"/>
              </a:cxn>
              <a:cxn ang="0">
                <a:pos x="45" y="2"/>
              </a:cxn>
              <a:cxn ang="0">
                <a:pos x="38" y="0"/>
              </a:cxn>
              <a:cxn ang="0">
                <a:pos x="32" y="0"/>
              </a:cxn>
              <a:cxn ang="0">
                <a:pos x="26" y="0"/>
              </a:cxn>
              <a:cxn ang="0">
                <a:pos x="19" y="2"/>
              </a:cxn>
              <a:cxn ang="0">
                <a:pos x="15" y="6"/>
              </a:cxn>
              <a:cxn ang="0">
                <a:pos x="9" y="10"/>
              </a:cxn>
              <a:cxn ang="0">
                <a:pos x="5" y="14"/>
              </a:cxn>
              <a:cxn ang="0">
                <a:pos x="1" y="20"/>
              </a:cxn>
              <a:cxn ang="0">
                <a:pos x="0" y="25"/>
              </a:cxn>
              <a:cxn ang="0">
                <a:pos x="0" y="33"/>
              </a:cxn>
              <a:cxn ang="0">
                <a:pos x="65" y="33"/>
              </a:cxn>
            </a:cxnLst>
            <a:rect l="0" t="0" r="r" b="b"/>
            <a:pathLst>
              <a:path w="66" h="34">
                <a:moveTo>
                  <a:pt x="65" y="33"/>
                </a:moveTo>
                <a:lnTo>
                  <a:pt x="63" y="25"/>
                </a:lnTo>
                <a:lnTo>
                  <a:pt x="61" y="20"/>
                </a:lnTo>
                <a:lnTo>
                  <a:pt x="59" y="14"/>
                </a:lnTo>
                <a:lnTo>
                  <a:pt x="55" y="10"/>
                </a:lnTo>
                <a:lnTo>
                  <a:pt x="49" y="6"/>
                </a:lnTo>
                <a:lnTo>
                  <a:pt x="45" y="2"/>
                </a:lnTo>
                <a:lnTo>
                  <a:pt x="38" y="0"/>
                </a:lnTo>
                <a:lnTo>
                  <a:pt x="32" y="0"/>
                </a:lnTo>
                <a:lnTo>
                  <a:pt x="26" y="0"/>
                </a:lnTo>
                <a:lnTo>
                  <a:pt x="19" y="2"/>
                </a:lnTo>
                <a:lnTo>
                  <a:pt x="15" y="6"/>
                </a:lnTo>
                <a:lnTo>
                  <a:pt x="9" y="10"/>
                </a:lnTo>
                <a:lnTo>
                  <a:pt x="5" y="14"/>
                </a:lnTo>
                <a:lnTo>
                  <a:pt x="1" y="20"/>
                </a:lnTo>
                <a:lnTo>
                  <a:pt x="0" y="25"/>
                </a:lnTo>
                <a:lnTo>
                  <a:pt x="0" y="33"/>
                </a:lnTo>
                <a:lnTo>
                  <a:pt x="65" y="33"/>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21" name="Freeform 22"/>
          <p:cNvSpPr>
            <a:spLocks/>
          </p:cNvSpPr>
          <p:nvPr/>
        </p:nvSpPr>
        <p:spPr bwMode="auto">
          <a:xfrm>
            <a:off x="6405563" y="4905375"/>
            <a:ext cx="104775" cy="104775"/>
          </a:xfrm>
          <a:custGeom>
            <a:avLst/>
            <a:gdLst/>
            <a:ahLst/>
            <a:cxnLst>
              <a:cxn ang="0">
                <a:pos x="33" y="65"/>
              </a:cxn>
              <a:cxn ang="0">
                <a:pos x="41" y="65"/>
              </a:cxn>
              <a:cxn ang="0">
                <a:pos x="46" y="63"/>
              </a:cxn>
              <a:cxn ang="0">
                <a:pos x="52" y="59"/>
              </a:cxn>
              <a:cxn ang="0">
                <a:pos x="56" y="56"/>
              </a:cxn>
              <a:cxn ang="0">
                <a:pos x="60" y="52"/>
              </a:cxn>
              <a:cxn ang="0">
                <a:pos x="63" y="46"/>
              </a:cxn>
              <a:cxn ang="0">
                <a:pos x="65" y="40"/>
              </a:cxn>
              <a:cxn ang="0">
                <a:pos x="65" y="33"/>
              </a:cxn>
              <a:cxn ang="0">
                <a:pos x="65" y="27"/>
              </a:cxn>
              <a:cxn ang="0">
                <a:pos x="63" y="21"/>
              </a:cxn>
              <a:cxn ang="0">
                <a:pos x="60" y="15"/>
              </a:cxn>
              <a:cxn ang="0">
                <a:pos x="56" y="10"/>
              </a:cxn>
              <a:cxn ang="0">
                <a:pos x="52" y="6"/>
              </a:cxn>
              <a:cxn ang="0">
                <a:pos x="46" y="4"/>
              </a:cxn>
              <a:cxn ang="0">
                <a:pos x="41" y="2"/>
              </a:cxn>
              <a:cxn ang="0">
                <a:pos x="33" y="0"/>
              </a:cxn>
              <a:cxn ang="0">
                <a:pos x="27" y="2"/>
              </a:cxn>
              <a:cxn ang="0">
                <a:pos x="21" y="4"/>
              </a:cxn>
              <a:cxn ang="0">
                <a:pos x="16" y="6"/>
              </a:cxn>
              <a:cxn ang="0">
                <a:pos x="10" y="10"/>
              </a:cxn>
              <a:cxn ang="0">
                <a:pos x="6" y="15"/>
              </a:cxn>
              <a:cxn ang="0">
                <a:pos x="4" y="21"/>
              </a:cxn>
              <a:cxn ang="0">
                <a:pos x="2" y="27"/>
              </a:cxn>
              <a:cxn ang="0">
                <a:pos x="0" y="33"/>
              </a:cxn>
              <a:cxn ang="0">
                <a:pos x="2" y="40"/>
              </a:cxn>
              <a:cxn ang="0">
                <a:pos x="4" y="46"/>
              </a:cxn>
              <a:cxn ang="0">
                <a:pos x="6" y="52"/>
              </a:cxn>
              <a:cxn ang="0">
                <a:pos x="10" y="56"/>
              </a:cxn>
              <a:cxn ang="0">
                <a:pos x="16" y="59"/>
              </a:cxn>
              <a:cxn ang="0">
                <a:pos x="21" y="63"/>
              </a:cxn>
              <a:cxn ang="0">
                <a:pos x="27" y="65"/>
              </a:cxn>
              <a:cxn ang="0">
                <a:pos x="33" y="65"/>
              </a:cxn>
            </a:cxnLst>
            <a:rect l="0" t="0" r="r" b="b"/>
            <a:pathLst>
              <a:path w="66" h="66">
                <a:moveTo>
                  <a:pt x="33" y="65"/>
                </a:moveTo>
                <a:lnTo>
                  <a:pt x="41" y="65"/>
                </a:lnTo>
                <a:lnTo>
                  <a:pt x="46" y="63"/>
                </a:lnTo>
                <a:lnTo>
                  <a:pt x="52" y="59"/>
                </a:lnTo>
                <a:lnTo>
                  <a:pt x="56" y="56"/>
                </a:lnTo>
                <a:lnTo>
                  <a:pt x="60" y="52"/>
                </a:lnTo>
                <a:lnTo>
                  <a:pt x="63" y="46"/>
                </a:lnTo>
                <a:lnTo>
                  <a:pt x="65" y="40"/>
                </a:lnTo>
                <a:lnTo>
                  <a:pt x="65" y="33"/>
                </a:lnTo>
                <a:lnTo>
                  <a:pt x="65" y="27"/>
                </a:lnTo>
                <a:lnTo>
                  <a:pt x="63" y="21"/>
                </a:lnTo>
                <a:lnTo>
                  <a:pt x="60" y="15"/>
                </a:lnTo>
                <a:lnTo>
                  <a:pt x="56" y="10"/>
                </a:lnTo>
                <a:lnTo>
                  <a:pt x="52" y="6"/>
                </a:lnTo>
                <a:lnTo>
                  <a:pt x="46" y="4"/>
                </a:lnTo>
                <a:lnTo>
                  <a:pt x="41" y="2"/>
                </a:lnTo>
                <a:lnTo>
                  <a:pt x="33" y="0"/>
                </a:lnTo>
                <a:lnTo>
                  <a:pt x="27" y="2"/>
                </a:lnTo>
                <a:lnTo>
                  <a:pt x="21" y="4"/>
                </a:lnTo>
                <a:lnTo>
                  <a:pt x="16" y="6"/>
                </a:lnTo>
                <a:lnTo>
                  <a:pt x="10" y="10"/>
                </a:lnTo>
                <a:lnTo>
                  <a:pt x="6" y="15"/>
                </a:lnTo>
                <a:lnTo>
                  <a:pt x="4" y="21"/>
                </a:lnTo>
                <a:lnTo>
                  <a:pt x="2" y="27"/>
                </a:lnTo>
                <a:lnTo>
                  <a:pt x="0" y="33"/>
                </a:lnTo>
                <a:lnTo>
                  <a:pt x="2" y="40"/>
                </a:lnTo>
                <a:lnTo>
                  <a:pt x="4" y="46"/>
                </a:lnTo>
                <a:lnTo>
                  <a:pt x="6" y="52"/>
                </a:lnTo>
                <a:lnTo>
                  <a:pt x="10" y="56"/>
                </a:lnTo>
                <a:lnTo>
                  <a:pt x="16" y="59"/>
                </a:lnTo>
                <a:lnTo>
                  <a:pt x="21" y="63"/>
                </a:lnTo>
                <a:lnTo>
                  <a:pt x="27" y="65"/>
                </a:lnTo>
                <a:lnTo>
                  <a:pt x="33"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22" name="Freeform 23"/>
          <p:cNvSpPr>
            <a:spLocks/>
          </p:cNvSpPr>
          <p:nvPr/>
        </p:nvSpPr>
        <p:spPr bwMode="auto">
          <a:xfrm>
            <a:off x="6405563" y="4638675"/>
            <a:ext cx="104775" cy="101600"/>
          </a:xfrm>
          <a:custGeom>
            <a:avLst/>
            <a:gdLst/>
            <a:ahLst/>
            <a:cxnLst>
              <a:cxn ang="0">
                <a:pos x="33" y="63"/>
              </a:cxn>
              <a:cxn ang="0">
                <a:pos x="41" y="63"/>
              </a:cxn>
              <a:cxn ang="0">
                <a:pos x="46" y="61"/>
              </a:cxn>
              <a:cxn ang="0">
                <a:pos x="52" y="59"/>
              </a:cxn>
              <a:cxn ang="0">
                <a:pos x="56" y="55"/>
              </a:cxn>
              <a:cxn ang="0">
                <a:pos x="60" y="49"/>
              </a:cxn>
              <a:cxn ang="0">
                <a:pos x="63" y="44"/>
              </a:cxn>
              <a:cxn ang="0">
                <a:pos x="65" y="38"/>
              </a:cxn>
              <a:cxn ang="0">
                <a:pos x="65" y="32"/>
              </a:cxn>
              <a:cxn ang="0">
                <a:pos x="65" y="25"/>
              </a:cxn>
              <a:cxn ang="0">
                <a:pos x="63" y="19"/>
              </a:cxn>
              <a:cxn ang="0">
                <a:pos x="60" y="13"/>
              </a:cxn>
              <a:cxn ang="0">
                <a:pos x="56" y="9"/>
              </a:cxn>
              <a:cxn ang="0">
                <a:pos x="52" y="5"/>
              </a:cxn>
              <a:cxn ang="0">
                <a:pos x="46" y="2"/>
              </a:cxn>
              <a:cxn ang="0">
                <a:pos x="41" y="0"/>
              </a:cxn>
              <a:cxn ang="0">
                <a:pos x="33" y="0"/>
              </a:cxn>
              <a:cxn ang="0">
                <a:pos x="27" y="0"/>
              </a:cxn>
              <a:cxn ang="0">
                <a:pos x="21" y="2"/>
              </a:cxn>
              <a:cxn ang="0">
                <a:pos x="16" y="5"/>
              </a:cxn>
              <a:cxn ang="0">
                <a:pos x="10" y="9"/>
              </a:cxn>
              <a:cxn ang="0">
                <a:pos x="6" y="13"/>
              </a:cxn>
              <a:cxn ang="0">
                <a:pos x="4" y="19"/>
              </a:cxn>
              <a:cxn ang="0">
                <a:pos x="2" y="25"/>
              </a:cxn>
              <a:cxn ang="0">
                <a:pos x="0" y="32"/>
              </a:cxn>
              <a:cxn ang="0">
                <a:pos x="2" y="38"/>
              </a:cxn>
              <a:cxn ang="0">
                <a:pos x="4" y="44"/>
              </a:cxn>
              <a:cxn ang="0">
                <a:pos x="6" y="49"/>
              </a:cxn>
              <a:cxn ang="0">
                <a:pos x="10" y="55"/>
              </a:cxn>
              <a:cxn ang="0">
                <a:pos x="16" y="59"/>
              </a:cxn>
              <a:cxn ang="0">
                <a:pos x="21" y="61"/>
              </a:cxn>
              <a:cxn ang="0">
                <a:pos x="27" y="63"/>
              </a:cxn>
              <a:cxn ang="0">
                <a:pos x="33" y="63"/>
              </a:cxn>
            </a:cxnLst>
            <a:rect l="0" t="0" r="r" b="b"/>
            <a:pathLst>
              <a:path w="66" h="64">
                <a:moveTo>
                  <a:pt x="33" y="63"/>
                </a:moveTo>
                <a:lnTo>
                  <a:pt x="41" y="63"/>
                </a:lnTo>
                <a:lnTo>
                  <a:pt x="46" y="61"/>
                </a:lnTo>
                <a:lnTo>
                  <a:pt x="52" y="59"/>
                </a:lnTo>
                <a:lnTo>
                  <a:pt x="56" y="55"/>
                </a:lnTo>
                <a:lnTo>
                  <a:pt x="60" y="49"/>
                </a:lnTo>
                <a:lnTo>
                  <a:pt x="63" y="44"/>
                </a:lnTo>
                <a:lnTo>
                  <a:pt x="65" y="38"/>
                </a:lnTo>
                <a:lnTo>
                  <a:pt x="65" y="32"/>
                </a:lnTo>
                <a:lnTo>
                  <a:pt x="65" y="25"/>
                </a:lnTo>
                <a:lnTo>
                  <a:pt x="63" y="19"/>
                </a:lnTo>
                <a:lnTo>
                  <a:pt x="60" y="13"/>
                </a:lnTo>
                <a:lnTo>
                  <a:pt x="56" y="9"/>
                </a:lnTo>
                <a:lnTo>
                  <a:pt x="52" y="5"/>
                </a:lnTo>
                <a:lnTo>
                  <a:pt x="46" y="2"/>
                </a:lnTo>
                <a:lnTo>
                  <a:pt x="41" y="0"/>
                </a:lnTo>
                <a:lnTo>
                  <a:pt x="33" y="0"/>
                </a:lnTo>
                <a:lnTo>
                  <a:pt x="27" y="0"/>
                </a:lnTo>
                <a:lnTo>
                  <a:pt x="21" y="2"/>
                </a:lnTo>
                <a:lnTo>
                  <a:pt x="16" y="5"/>
                </a:lnTo>
                <a:lnTo>
                  <a:pt x="10" y="9"/>
                </a:lnTo>
                <a:lnTo>
                  <a:pt x="6" y="13"/>
                </a:lnTo>
                <a:lnTo>
                  <a:pt x="4" y="19"/>
                </a:lnTo>
                <a:lnTo>
                  <a:pt x="2" y="25"/>
                </a:lnTo>
                <a:lnTo>
                  <a:pt x="0" y="32"/>
                </a:lnTo>
                <a:lnTo>
                  <a:pt x="2" y="38"/>
                </a:lnTo>
                <a:lnTo>
                  <a:pt x="4" y="44"/>
                </a:lnTo>
                <a:lnTo>
                  <a:pt x="6" y="49"/>
                </a:lnTo>
                <a:lnTo>
                  <a:pt x="10" y="55"/>
                </a:lnTo>
                <a:lnTo>
                  <a:pt x="16" y="59"/>
                </a:lnTo>
                <a:lnTo>
                  <a:pt x="21" y="61"/>
                </a:lnTo>
                <a:lnTo>
                  <a:pt x="27" y="63"/>
                </a:lnTo>
                <a:lnTo>
                  <a:pt x="33" y="63"/>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23" name="Freeform 24"/>
          <p:cNvSpPr>
            <a:spLocks/>
          </p:cNvSpPr>
          <p:nvPr/>
        </p:nvSpPr>
        <p:spPr bwMode="auto">
          <a:xfrm>
            <a:off x="6405563" y="4367213"/>
            <a:ext cx="104775" cy="104775"/>
          </a:xfrm>
          <a:custGeom>
            <a:avLst/>
            <a:gdLst/>
            <a:ahLst/>
            <a:cxnLst>
              <a:cxn ang="0">
                <a:pos x="33" y="65"/>
              </a:cxn>
              <a:cxn ang="0">
                <a:pos x="41" y="63"/>
              </a:cxn>
              <a:cxn ang="0">
                <a:pos x="46" y="62"/>
              </a:cxn>
              <a:cxn ang="0">
                <a:pos x="52" y="60"/>
              </a:cxn>
              <a:cxn ang="0">
                <a:pos x="56" y="56"/>
              </a:cxn>
              <a:cxn ang="0">
                <a:pos x="60" y="50"/>
              </a:cxn>
              <a:cxn ang="0">
                <a:pos x="63" y="44"/>
              </a:cxn>
              <a:cxn ang="0">
                <a:pos x="65" y="39"/>
              </a:cxn>
              <a:cxn ang="0">
                <a:pos x="65" y="33"/>
              </a:cxn>
              <a:cxn ang="0">
                <a:pos x="65" y="27"/>
              </a:cxn>
              <a:cxn ang="0">
                <a:pos x="63" y="19"/>
              </a:cxn>
              <a:cxn ang="0">
                <a:pos x="60" y="16"/>
              </a:cxn>
              <a:cxn ang="0">
                <a:pos x="56" y="10"/>
              </a:cxn>
              <a:cxn ang="0">
                <a:pos x="52" y="6"/>
              </a:cxn>
              <a:cxn ang="0">
                <a:pos x="46" y="2"/>
              </a:cxn>
              <a:cxn ang="0">
                <a:pos x="41" y="0"/>
              </a:cxn>
              <a:cxn ang="0">
                <a:pos x="33" y="0"/>
              </a:cxn>
              <a:cxn ang="0">
                <a:pos x="27" y="0"/>
              </a:cxn>
              <a:cxn ang="0">
                <a:pos x="21" y="2"/>
              </a:cxn>
              <a:cxn ang="0">
                <a:pos x="16" y="6"/>
              </a:cxn>
              <a:cxn ang="0">
                <a:pos x="10" y="10"/>
              </a:cxn>
              <a:cxn ang="0">
                <a:pos x="6" y="16"/>
              </a:cxn>
              <a:cxn ang="0">
                <a:pos x="4" y="19"/>
              </a:cxn>
              <a:cxn ang="0">
                <a:pos x="2" y="27"/>
              </a:cxn>
              <a:cxn ang="0">
                <a:pos x="0" y="33"/>
              </a:cxn>
              <a:cxn ang="0">
                <a:pos x="2" y="39"/>
              </a:cxn>
              <a:cxn ang="0">
                <a:pos x="4" y="44"/>
              </a:cxn>
              <a:cxn ang="0">
                <a:pos x="6" y="50"/>
              </a:cxn>
              <a:cxn ang="0">
                <a:pos x="10" y="56"/>
              </a:cxn>
              <a:cxn ang="0">
                <a:pos x="16" y="60"/>
              </a:cxn>
              <a:cxn ang="0">
                <a:pos x="21" y="62"/>
              </a:cxn>
              <a:cxn ang="0">
                <a:pos x="27" y="63"/>
              </a:cxn>
              <a:cxn ang="0">
                <a:pos x="33" y="65"/>
              </a:cxn>
            </a:cxnLst>
            <a:rect l="0" t="0" r="r" b="b"/>
            <a:pathLst>
              <a:path w="66" h="66">
                <a:moveTo>
                  <a:pt x="33" y="65"/>
                </a:moveTo>
                <a:lnTo>
                  <a:pt x="41" y="63"/>
                </a:lnTo>
                <a:lnTo>
                  <a:pt x="46" y="62"/>
                </a:lnTo>
                <a:lnTo>
                  <a:pt x="52" y="60"/>
                </a:lnTo>
                <a:lnTo>
                  <a:pt x="56" y="56"/>
                </a:lnTo>
                <a:lnTo>
                  <a:pt x="60" y="50"/>
                </a:lnTo>
                <a:lnTo>
                  <a:pt x="63" y="44"/>
                </a:lnTo>
                <a:lnTo>
                  <a:pt x="65" y="39"/>
                </a:lnTo>
                <a:lnTo>
                  <a:pt x="65" y="33"/>
                </a:lnTo>
                <a:lnTo>
                  <a:pt x="65" y="27"/>
                </a:lnTo>
                <a:lnTo>
                  <a:pt x="63" y="19"/>
                </a:lnTo>
                <a:lnTo>
                  <a:pt x="60" y="16"/>
                </a:lnTo>
                <a:lnTo>
                  <a:pt x="56" y="10"/>
                </a:lnTo>
                <a:lnTo>
                  <a:pt x="52" y="6"/>
                </a:lnTo>
                <a:lnTo>
                  <a:pt x="46" y="2"/>
                </a:lnTo>
                <a:lnTo>
                  <a:pt x="41" y="0"/>
                </a:lnTo>
                <a:lnTo>
                  <a:pt x="33" y="0"/>
                </a:lnTo>
                <a:lnTo>
                  <a:pt x="27" y="0"/>
                </a:lnTo>
                <a:lnTo>
                  <a:pt x="21" y="2"/>
                </a:lnTo>
                <a:lnTo>
                  <a:pt x="16" y="6"/>
                </a:lnTo>
                <a:lnTo>
                  <a:pt x="10" y="10"/>
                </a:lnTo>
                <a:lnTo>
                  <a:pt x="6" y="16"/>
                </a:lnTo>
                <a:lnTo>
                  <a:pt x="4" y="19"/>
                </a:lnTo>
                <a:lnTo>
                  <a:pt x="2" y="27"/>
                </a:lnTo>
                <a:lnTo>
                  <a:pt x="0" y="33"/>
                </a:lnTo>
                <a:lnTo>
                  <a:pt x="2" y="39"/>
                </a:lnTo>
                <a:lnTo>
                  <a:pt x="4" y="44"/>
                </a:lnTo>
                <a:lnTo>
                  <a:pt x="6" y="50"/>
                </a:lnTo>
                <a:lnTo>
                  <a:pt x="10" y="56"/>
                </a:lnTo>
                <a:lnTo>
                  <a:pt x="16" y="60"/>
                </a:lnTo>
                <a:lnTo>
                  <a:pt x="21" y="62"/>
                </a:lnTo>
                <a:lnTo>
                  <a:pt x="27" y="63"/>
                </a:lnTo>
                <a:lnTo>
                  <a:pt x="33"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24" name="Freeform 25"/>
          <p:cNvSpPr>
            <a:spLocks/>
          </p:cNvSpPr>
          <p:nvPr/>
        </p:nvSpPr>
        <p:spPr bwMode="auto">
          <a:xfrm>
            <a:off x="6405563" y="4151313"/>
            <a:ext cx="104775" cy="50800"/>
          </a:xfrm>
          <a:custGeom>
            <a:avLst/>
            <a:gdLst/>
            <a:ahLst/>
            <a:cxnLst>
              <a:cxn ang="0">
                <a:pos x="33" y="31"/>
              </a:cxn>
              <a:cxn ang="0">
                <a:pos x="41" y="31"/>
              </a:cxn>
              <a:cxn ang="0">
                <a:pos x="46" y="29"/>
              </a:cxn>
              <a:cxn ang="0">
                <a:pos x="50" y="25"/>
              </a:cxn>
              <a:cxn ang="0">
                <a:pos x="56" y="21"/>
              </a:cxn>
              <a:cxn ang="0">
                <a:pos x="60" y="18"/>
              </a:cxn>
              <a:cxn ang="0">
                <a:pos x="63" y="12"/>
              </a:cxn>
              <a:cxn ang="0">
                <a:pos x="65" y="6"/>
              </a:cxn>
              <a:cxn ang="0">
                <a:pos x="65" y="0"/>
              </a:cxn>
              <a:cxn ang="0">
                <a:pos x="0" y="0"/>
              </a:cxn>
              <a:cxn ang="0">
                <a:pos x="2" y="6"/>
              </a:cxn>
              <a:cxn ang="0">
                <a:pos x="4" y="12"/>
              </a:cxn>
              <a:cxn ang="0">
                <a:pos x="6" y="18"/>
              </a:cxn>
              <a:cxn ang="0">
                <a:pos x="10" y="21"/>
              </a:cxn>
              <a:cxn ang="0">
                <a:pos x="16" y="25"/>
              </a:cxn>
              <a:cxn ang="0">
                <a:pos x="21" y="29"/>
              </a:cxn>
              <a:cxn ang="0">
                <a:pos x="27" y="31"/>
              </a:cxn>
              <a:cxn ang="0">
                <a:pos x="33" y="31"/>
              </a:cxn>
            </a:cxnLst>
            <a:rect l="0" t="0" r="r" b="b"/>
            <a:pathLst>
              <a:path w="66" h="32">
                <a:moveTo>
                  <a:pt x="33" y="31"/>
                </a:moveTo>
                <a:lnTo>
                  <a:pt x="41" y="31"/>
                </a:lnTo>
                <a:lnTo>
                  <a:pt x="46" y="29"/>
                </a:lnTo>
                <a:lnTo>
                  <a:pt x="50" y="25"/>
                </a:lnTo>
                <a:lnTo>
                  <a:pt x="56" y="21"/>
                </a:lnTo>
                <a:lnTo>
                  <a:pt x="60" y="18"/>
                </a:lnTo>
                <a:lnTo>
                  <a:pt x="63" y="12"/>
                </a:lnTo>
                <a:lnTo>
                  <a:pt x="65" y="6"/>
                </a:lnTo>
                <a:lnTo>
                  <a:pt x="65" y="0"/>
                </a:lnTo>
                <a:lnTo>
                  <a:pt x="0" y="0"/>
                </a:lnTo>
                <a:lnTo>
                  <a:pt x="2" y="6"/>
                </a:lnTo>
                <a:lnTo>
                  <a:pt x="4" y="12"/>
                </a:lnTo>
                <a:lnTo>
                  <a:pt x="6" y="18"/>
                </a:lnTo>
                <a:lnTo>
                  <a:pt x="10" y="21"/>
                </a:lnTo>
                <a:lnTo>
                  <a:pt x="16" y="25"/>
                </a:lnTo>
                <a:lnTo>
                  <a:pt x="21" y="29"/>
                </a:lnTo>
                <a:lnTo>
                  <a:pt x="27" y="31"/>
                </a:lnTo>
                <a:lnTo>
                  <a:pt x="33" y="31"/>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25" name="Rectangle 26"/>
          <p:cNvSpPr>
            <a:spLocks noChangeArrowheads="1"/>
          </p:cNvSpPr>
          <p:nvPr/>
        </p:nvSpPr>
        <p:spPr bwMode="auto">
          <a:xfrm>
            <a:off x="4902200" y="4192588"/>
            <a:ext cx="311150" cy="366712"/>
          </a:xfrm>
          <a:prstGeom prst="rect">
            <a:avLst/>
          </a:prstGeom>
          <a:noFill/>
          <a:ln w="9525">
            <a:noFill/>
            <a:miter lim="800000"/>
            <a:headEnd/>
            <a:tailEnd/>
          </a:ln>
          <a:effectLst/>
        </p:spPr>
        <p:txBody>
          <a:bodyPr wrap="none" lIns="92075" tIns="46038" rIns="92075" bIns="46038">
            <a:spAutoFit/>
          </a:bodyPr>
          <a:lstStyle/>
          <a:p>
            <a:pPr defTabSz="762000"/>
            <a:r>
              <a:rPr lang="en-GB"/>
              <a:t>1</a:t>
            </a:r>
          </a:p>
        </p:txBody>
      </p:sp>
      <p:sp>
        <p:nvSpPr>
          <p:cNvPr id="26" name="Rectangle 27"/>
          <p:cNvSpPr>
            <a:spLocks noChangeArrowheads="1"/>
          </p:cNvSpPr>
          <p:nvPr/>
        </p:nvSpPr>
        <p:spPr bwMode="auto">
          <a:xfrm>
            <a:off x="8383588" y="4192588"/>
            <a:ext cx="311150" cy="366712"/>
          </a:xfrm>
          <a:prstGeom prst="rect">
            <a:avLst/>
          </a:prstGeom>
          <a:noFill/>
          <a:ln w="9525">
            <a:noFill/>
            <a:miter lim="800000"/>
            <a:headEnd/>
            <a:tailEnd/>
          </a:ln>
          <a:effectLst/>
        </p:spPr>
        <p:txBody>
          <a:bodyPr wrap="none" lIns="92075" tIns="46038" rIns="92075" bIns="46038">
            <a:spAutoFit/>
          </a:bodyPr>
          <a:lstStyle/>
          <a:p>
            <a:pPr defTabSz="762000"/>
            <a:r>
              <a:rPr lang="en-GB"/>
              <a:t>2</a:t>
            </a:r>
          </a:p>
        </p:txBody>
      </p:sp>
      <p:sp>
        <p:nvSpPr>
          <p:cNvPr id="27" name="Rectangle 28"/>
          <p:cNvSpPr>
            <a:spLocks noChangeArrowheads="1"/>
          </p:cNvSpPr>
          <p:nvPr/>
        </p:nvSpPr>
        <p:spPr bwMode="auto">
          <a:xfrm>
            <a:off x="6943725" y="1382713"/>
            <a:ext cx="438150" cy="366712"/>
          </a:xfrm>
          <a:prstGeom prst="rect">
            <a:avLst/>
          </a:prstGeom>
          <a:noFill/>
          <a:ln w="9525">
            <a:noFill/>
            <a:miter lim="800000"/>
            <a:headEnd/>
            <a:tailEnd/>
          </a:ln>
          <a:effectLst/>
        </p:spPr>
        <p:txBody>
          <a:bodyPr wrap="none" lIns="92075" tIns="46038" rIns="92075" bIns="46038">
            <a:spAutoFit/>
          </a:bodyPr>
          <a:lstStyle/>
          <a:p>
            <a:pPr defTabSz="762000"/>
            <a:r>
              <a:rPr lang="en-GB"/>
              <a:t>12</a:t>
            </a:r>
          </a:p>
        </p:txBody>
      </p:sp>
      <p:grpSp>
        <p:nvGrpSpPr>
          <p:cNvPr id="28" name="Group 50"/>
          <p:cNvGrpSpPr>
            <a:grpSpLocks/>
          </p:cNvGrpSpPr>
          <p:nvPr/>
        </p:nvGrpSpPr>
        <p:grpSpPr bwMode="auto">
          <a:xfrm>
            <a:off x="6159500" y="2025650"/>
            <a:ext cx="1285875" cy="2438400"/>
            <a:chOff x="3880" y="1276"/>
            <a:chExt cx="810" cy="1536"/>
          </a:xfrm>
        </p:grpSpPr>
        <p:sp>
          <p:nvSpPr>
            <p:cNvPr id="29" name="Freeform 29"/>
            <p:cNvSpPr>
              <a:spLocks/>
            </p:cNvSpPr>
            <p:nvPr/>
          </p:nvSpPr>
          <p:spPr bwMode="auto">
            <a:xfrm>
              <a:off x="3880" y="1317"/>
              <a:ext cx="107" cy="101"/>
            </a:xfrm>
            <a:custGeom>
              <a:avLst/>
              <a:gdLst/>
              <a:ahLst/>
              <a:cxnLst>
                <a:cxn ang="0">
                  <a:pos x="6" y="100"/>
                </a:cxn>
                <a:cxn ang="0">
                  <a:pos x="0" y="4"/>
                </a:cxn>
                <a:cxn ang="0">
                  <a:pos x="25" y="27"/>
                </a:cxn>
                <a:cxn ang="0">
                  <a:pos x="33" y="58"/>
                </a:cxn>
                <a:cxn ang="0">
                  <a:pos x="60" y="58"/>
                </a:cxn>
                <a:cxn ang="0">
                  <a:pos x="62" y="0"/>
                </a:cxn>
                <a:cxn ang="0">
                  <a:pos x="106" y="0"/>
                </a:cxn>
                <a:cxn ang="0">
                  <a:pos x="106" y="100"/>
                </a:cxn>
                <a:cxn ang="0">
                  <a:pos x="102" y="100"/>
                </a:cxn>
                <a:cxn ang="0">
                  <a:pos x="90" y="100"/>
                </a:cxn>
                <a:cxn ang="0">
                  <a:pos x="73" y="100"/>
                </a:cxn>
                <a:cxn ang="0">
                  <a:pos x="56" y="100"/>
                </a:cxn>
                <a:cxn ang="0">
                  <a:pos x="37" y="100"/>
                </a:cxn>
                <a:cxn ang="0">
                  <a:pos x="22" y="100"/>
                </a:cxn>
                <a:cxn ang="0">
                  <a:pos x="10" y="100"/>
                </a:cxn>
                <a:cxn ang="0">
                  <a:pos x="6" y="100"/>
                </a:cxn>
              </a:cxnLst>
              <a:rect l="0" t="0" r="r" b="b"/>
              <a:pathLst>
                <a:path w="107" h="101">
                  <a:moveTo>
                    <a:pt x="6" y="100"/>
                  </a:moveTo>
                  <a:lnTo>
                    <a:pt x="0" y="4"/>
                  </a:lnTo>
                  <a:lnTo>
                    <a:pt x="25" y="27"/>
                  </a:lnTo>
                  <a:lnTo>
                    <a:pt x="33" y="58"/>
                  </a:lnTo>
                  <a:lnTo>
                    <a:pt x="60" y="58"/>
                  </a:lnTo>
                  <a:lnTo>
                    <a:pt x="62" y="0"/>
                  </a:lnTo>
                  <a:lnTo>
                    <a:pt x="106" y="0"/>
                  </a:lnTo>
                  <a:lnTo>
                    <a:pt x="106" y="100"/>
                  </a:lnTo>
                  <a:lnTo>
                    <a:pt x="102" y="100"/>
                  </a:lnTo>
                  <a:lnTo>
                    <a:pt x="90" y="100"/>
                  </a:lnTo>
                  <a:lnTo>
                    <a:pt x="73" y="100"/>
                  </a:lnTo>
                  <a:lnTo>
                    <a:pt x="56" y="100"/>
                  </a:lnTo>
                  <a:lnTo>
                    <a:pt x="37" y="100"/>
                  </a:lnTo>
                  <a:lnTo>
                    <a:pt x="22" y="100"/>
                  </a:lnTo>
                  <a:lnTo>
                    <a:pt x="10" y="100"/>
                  </a:lnTo>
                  <a:lnTo>
                    <a:pt x="6" y="100"/>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sp>
          <p:nvSpPr>
            <p:cNvPr id="30" name="Freeform 30"/>
            <p:cNvSpPr>
              <a:spLocks/>
            </p:cNvSpPr>
            <p:nvPr/>
          </p:nvSpPr>
          <p:spPr bwMode="auto">
            <a:xfrm>
              <a:off x="4584" y="1317"/>
              <a:ext cx="106" cy="101"/>
            </a:xfrm>
            <a:custGeom>
              <a:avLst/>
              <a:gdLst/>
              <a:ahLst/>
              <a:cxnLst>
                <a:cxn ang="0">
                  <a:pos x="100" y="100"/>
                </a:cxn>
                <a:cxn ang="0">
                  <a:pos x="105" y="4"/>
                </a:cxn>
                <a:cxn ang="0">
                  <a:pos x="81" y="27"/>
                </a:cxn>
                <a:cxn ang="0">
                  <a:pos x="73" y="58"/>
                </a:cxn>
                <a:cxn ang="0">
                  <a:pos x="46" y="58"/>
                </a:cxn>
                <a:cxn ang="0">
                  <a:pos x="44" y="0"/>
                </a:cxn>
                <a:cxn ang="0">
                  <a:pos x="0" y="0"/>
                </a:cxn>
                <a:cxn ang="0">
                  <a:pos x="0" y="100"/>
                </a:cxn>
                <a:cxn ang="0">
                  <a:pos x="4" y="100"/>
                </a:cxn>
                <a:cxn ang="0">
                  <a:pos x="16" y="100"/>
                </a:cxn>
                <a:cxn ang="0">
                  <a:pos x="33" y="100"/>
                </a:cxn>
                <a:cxn ang="0">
                  <a:pos x="50" y="100"/>
                </a:cxn>
                <a:cxn ang="0">
                  <a:pos x="69" y="100"/>
                </a:cxn>
                <a:cxn ang="0">
                  <a:pos x="84" y="100"/>
                </a:cxn>
                <a:cxn ang="0">
                  <a:pos x="96" y="100"/>
                </a:cxn>
                <a:cxn ang="0">
                  <a:pos x="100" y="100"/>
                </a:cxn>
              </a:cxnLst>
              <a:rect l="0" t="0" r="r" b="b"/>
              <a:pathLst>
                <a:path w="106" h="101">
                  <a:moveTo>
                    <a:pt x="100" y="100"/>
                  </a:moveTo>
                  <a:lnTo>
                    <a:pt x="105" y="4"/>
                  </a:lnTo>
                  <a:lnTo>
                    <a:pt x="81" y="27"/>
                  </a:lnTo>
                  <a:lnTo>
                    <a:pt x="73" y="58"/>
                  </a:lnTo>
                  <a:lnTo>
                    <a:pt x="46" y="58"/>
                  </a:lnTo>
                  <a:lnTo>
                    <a:pt x="44" y="0"/>
                  </a:lnTo>
                  <a:lnTo>
                    <a:pt x="0" y="0"/>
                  </a:lnTo>
                  <a:lnTo>
                    <a:pt x="0" y="100"/>
                  </a:lnTo>
                  <a:lnTo>
                    <a:pt x="4" y="100"/>
                  </a:lnTo>
                  <a:lnTo>
                    <a:pt x="16" y="100"/>
                  </a:lnTo>
                  <a:lnTo>
                    <a:pt x="33" y="100"/>
                  </a:lnTo>
                  <a:lnTo>
                    <a:pt x="50" y="100"/>
                  </a:lnTo>
                  <a:lnTo>
                    <a:pt x="69" y="100"/>
                  </a:lnTo>
                  <a:lnTo>
                    <a:pt x="84" y="100"/>
                  </a:lnTo>
                  <a:lnTo>
                    <a:pt x="96" y="100"/>
                  </a:lnTo>
                  <a:lnTo>
                    <a:pt x="100" y="100"/>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sp>
          <p:nvSpPr>
            <p:cNvPr id="31" name="Freeform 31"/>
            <p:cNvSpPr>
              <a:spLocks/>
            </p:cNvSpPr>
            <p:nvPr/>
          </p:nvSpPr>
          <p:spPr bwMode="auto">
            <a:xfrm>
              <a:off x="4470" y="1844"/>
              <a:ext cx="106" cy="100"/>
            </a:xfrm>
            <a:custGeom>
              <a:avLst/>
              <a:gdLst/>
              <a:ahLst/>
              <a:cxnLst>
                <a:cxn ang="0">
                  <a:pos x="99" y="0"/>
                </a:cxn>
                <a:cxn ang="0">
                  <a:pos x="105" y="96"/>
                </a:cxn>
                <a:cxn ang="0">
                  <a:pos x="82" y="73"/>
                </a:cxn>
                <a:cxn ang="0">
                  <a:pos x="72" y="42"/>
                </a:cxn>
                <a:cxn ang="0">
                  <a:pos x="45" y="42"/>
                </a:cxn>
                <a:cxn ang="0">
                  <a:pos x="43" y="99"/>
                </a:cxn>
                <a:cxn ang="0">
                  <a:pos x="0" y="99"/>
                </a:cxn>
                <a:cxn ang="0">
                  <a:pos x="0" y="0"/>
                </a:cxn>
                <a:cxn ang="0">
                  <a:pos x="5" y="0"/>
                </a:cxn>
                <a:cxn ang="0">
                  <a:pos x="17" y="0"/>
                </a:cxn>
                <a:cxn ang="0">
                  <a:pos x="32" y="0"/>
                </a:cxn>
                <a:cxn ang="0">
                  <a:pos x="51" y="0"/>
                </a:cxn>
                <a:cxn ang="0">
                  <a:pos x="70" y="0"/>
                </a:cxn>
                <a:cxn ang="0">
                  <a:pos x="86" y="0"/>
                </a:cxn>
                <a:cxn ang="0">
                  <a:pos x="95" y="0"/>
                </a:cxn>
                <a:cxn ang="0">
                  <a:pos x="99" y="0"/>
                </a:cxn>
              </a:cxnLst>
              <a:rect l="0" t="0" r="r" b="b"/>
              <a:pathLst>
                <a:path w="106" h="100">
                  <a:moveTo>
                    <a:pt x="99" y="0"/>
                  </a:moveTo>
                  <a:lnTo>
                    <a:pt x="105" y="96"/>
                  </a:lnTo>
                  <a:lnTo>
                    <a:pt x="82" y="73"/>
                  </a:lnTo>
                  <a:lnTo>
                    <a:pt x="72" y="42"/>
                  </a:lnTo>
                  <a:lnTo>
                    <a:pt x="45" y="42"/>
                  </a:lnTo>
                  <a:lnTo>
                    <a:pt x="43" y="99"/>
                  </a:lnTo>
                  <a:lnTo>
                    <a:pt x="0" y="99"/>
                  </a:lnTo>
                  <a:lnTo>
                    <a:pt x="0" y="0"/>
                  </a:lnTo>
                  <a:lnTo>
                    <a:pt x="5" y="0"/>
                  </a:lnTo>
                  <a:lnTo>
                    <a:pt x="17" y="0"/>
                  </a:lnTo>
                  <a:lnTo>
                    <a:pt x="32" y="0"/>
                  </a:lnTo>
                  <a:lnTo>
                    <a:pt x="51" y="0"/>
                  </a:lnTo>
                  <a:lnTo>
                    <a:pt x="70" y="0"/>
                  </a:lnTo>
                  <a:lnTo>
                    <a:pt x="86" y="0"/>
                  </a:lnTo>
                  <a:lnTo>
                    <a:pt x="95" y="0"/>
                  </a:lnTo>
                  <a:lnTo>
                    <a:pt x="99" y="0"/>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sp>
          <p:nvSpPr>
            <p:cNvPr id="32" name="Freeform 32"/>
            <p:cNvSpPr>
              <a:spLocks/>
            </p:cNvSpPr>
            <p:nvPr/>
          </p:nvSpPr>
          <p:spPr bwMode="auto">
            <a:xfrm>
              <a:off x="3995" y="1844"/>
              <a:ext cx="106" cy="100"/>
            </a:xfrm>
            <a:custGeom>
              <a:avLst/>
              <a:gdLst/>
              <a:ahLst/>
              <a:cxnLst>
                <a:cxn ang="0">
                  <a:pos x="6" y="0"/>
                </a:cxn>
                <a:cxn ang="0">
                  <a:pos x="0" y="96"/>
                </a:cxn>
                <a:cxn ang="0">
                  <a:pos x="23" y="73"/>
                </a:cxn>
                <a:cxn ang="0">
                  <a:pos x="33" y="42"/>
                </a:cxn>
                <a:cxn ang="0">
                  <a:pos x="60" y="42"/>
                </a:cxn>
                <a:cxn ang="0">
                  <a:pos x="61" y="99"/>
                </a:cxn>
                <a:cxn ang="0">
                  <a:pos x="105" y="99"/>
                </a:cxn>
                <a:cxn ang="0">
                  <a:pos x="105" y="0"/>
                </a:cxn>
                <a:cxn ang="0">
                  <a:pos x="100" y="0"/>
                </a:cxn>
                <a:cxn ang="0">
                  <a:pos x="88" y="0"/>
                </a:cxn>
                <a:cxn ang="0">
                  <a:pos x="73" y="0"/>
                </a:cxn>
                <a:cxn ang="0">
                  <a:pos x="54" y="0"/>
                </a:cxn>
                <a:cxn ang="0">
                  <a:pos x="37" y="0"/>
                </a:cxn>
                <a:cxn ang="0">
                  <a:pos x="19" y="0"/>
                </a:cxn>
                <a:cxn ang="0">
                  <a:pos x="10" y="0"/>
                </a:cxn>
                <a:cxn ang="0">
                  <a:pos x="6" y="0"/>
                </a:cxn>
              </a:cxnLst>
              <a:rect l="0" t="0" r="r" b="b"/>
              <a:pathLst>
                <a:path w="106" h="100">
                  <a:moveTo>
                    <a:pt x="6" y="0"/>
                  </a:moveTo>
                  <a:lnTo>
                    <a:pt x="0" y="96"/>
                  </a:lnTo>
                  <a:lnTo>
                    <a:pt x="23" y="73"/>
                  </a:lnTo>
                  <a:lnTo>
                    <a:pt x="33" y="42"/>
                  </a:lnTo>
                  <a:lnTo>
                    <a:pt x="60" y="42"/>
                  </a:lnTo>
                  <a:lnTo>
                    <a:pt x="61" y="99"/>
                  </a:lnTo>
                  <a:lnTo>
                    <a:pt x="105" y="99"/>
                  </a:lnTo>
                  <a:lnTo>
                    <a:pt x="105" y="0"/>
                  </a:lnTo>
                  <a:lnTo>
                    <a:pt x="100" y="0"/>
                  </a:lnTo>
                  <a:lnTo>
                    <a:pt x="88" y="0"/>
                  </a:lnTo>
                  <a:lnTo>
                    <a:pt x="73" y="0"/>
                  </a:lnTo>
                  <a:lnTo>
                    <a:pt x="54" y="0"/>
                  </a:lnTo>
                  <a:lnTo>
                    <a:pt x="37" y="0"/>
                  </a:lnTo>
                  <a:lnTo>
                    <a:pt x="19" y="0"/>
                  </a:lnTo>
                  <a:lnTo>
                    <a:pt x="10" y="0"/>
                  </a:lnTo>
                  <a:lnTo>
                    <a:pt x="6" y="0"/>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sp>
          <p:nvSpPr>
            <p:cNvPr id="33" name="Rectangle 33"/>
            <p:cNvSpPr>
              <a:spLocks noChangeArrowheads="1"/>
            </p:cNvSpPr>
            <p:nvPr/>
          </p:nvSpPr>
          <p:spPr bwMode="auto">
            <a:xfrm>
              <a:off x="4060" y="1948"/>
              <a:ext cx="451" cy="16"/>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34" name="Rectangle 34"/>
            <p:cNvSpPr>
              <a:spLocks noChangeArrowheads="1"/>
            </p:cNvSpPr>
            <p:nvPr/>
          </p:nvSpPr>
          <p:spPr bwMode="auto">
            <a:xfrm>
              <a:off x="4057" y="2485"/>
              <a:ext cx="451" cy="25"/>
            </a:xfrm>
            <a:prstGeom prst="rect">
              <a:avLst/>
            </a:prstGeom>
            <a:gradFill rotWithShape="0">
              <a:gsLst>
                <a:gs pos="0">
                  <a:schemeClr val="bg1">
                    <a:gamma/>
                    <a:shade val="89804"/>
                    <a:invGamma/>
                  </a:schemeClr>
                </a:gs>
                <a:gs pos="50000">
                  <a:schemeClr val="bg1"/>
                </a:gs>
                <a:gs pos="100000">
                  <a:schemeClr val="bg1">
                    <a:gamma/>
                    <a:shade val="89804"/>
                    <a:invGamma/>
                  </a:schemeClr>
                </a:gs>
              </a:gsLst>
              <a:lin ang="0" scaled="1"/>
            </a:gradFill>
            <a:ln w="12700">
              <a:solidFill>
                <a:srgbClr val="000000"/>
              </a:solidFill>
              <a:miter lim="800000"/>
              <a:headEnd/>
              <a:tailEnd/>
            </a:ln>
            <a:effectLst/>
          </p:spPr>
          <p:txBody>
            <a:bodyPr wrap="none" anchor="ctr"/>
            <a:lstStyle/>
            <a:p>
              <a:endParaRPr lang="en-US"/>
            </a:p>
          </p:txBody>
        </p:sp>
        <p:sp>
          <p:nvSpPr>
            <p:cNvPr id="35" name="Freeform 35"/>
            <p:cNvSpPr>
              <a:spLocks/>
            </p:cNvSpPr>
            <p:nvPr/>
          </p:nvSpPr>
          <p:spPr bwMode="auto">
            <a:xfrm>
              <a:off x="4159" y="2791"/>
              <a:ext cx="239" cy="21"/>
            </a:xfrm>
            <a:custGeom>
              <a:avLst/>
              <a:gdLst/>
              <a:ahLst/>
              <a:cxnLst>
                <a:cxn ang="0">
                  <a:pos x="0" y="20"/>
                </a:cxn>
                <a:cxn ang="0">
                  <a:pos x="0" y="0"/>
                </a:cxn>
                <a:cxn ang="0">
                  <a:pos x="238" y="0"/>
                </a:cxn>
                <a:cxn ang="0">
                  <a:pos x="238" y="20"/>
                </a:cxn>
                <a:cxn ang="0">
                  <a:pos x="0" y="20"/>
                </a:cxn>
              </a:cxnLst>
              <a:rect l="0" t="0" r="r" b="b"/>
              <a:pathLst>
                <a:path w="239" h="21">
                  <a:moveTo>
                    <a:pt x="0" y="20"/>
                  </a:moveTo>
                  <a:lnTo>
                    <a:pt x="0" y="0"/>
                  </a:lnTo>
                  <a:lnTo>
                    <a:pt x="238" y="0"/>
                  </a:lnTo>
                  <a:lnTo>
                    <a:pt x="238" y="20"/>
                  </a:lnTo>
                  <a:lnTo>
                    <a:pt x="0" y="20"/>
                  </a:lnTo>
                </a:path>
              </a:pathLst>
            </a:custGeom>
            <a:solidFill>
              <a:srgbClr val="7F7F7F"/>
            </a:solidFill>
            <a:ln w="12700" cap="rnd" cmpd="sng">
              <a:solidFill>
                <a:schemeClr val="tx1"/>
              </a:solidFill>
              <a:prstDash val="solid"/>
              <a:round/>
              <a:headEnd/>
              <a:tailEnd/>
            </a:ln>
            <a:effectLst/>
          </p:spPr>
          <p:txBody>
            <a:bodyPr/>
            <a:lstStyle/>
            <a:p>
              <a:endParaRPr lang="en-US"/>
            </a:p>
          </p:txBody>
        </p:sp>
        <p:sp>
          <p:nvSpPr>
            <p:cNvPr id="36" name="Freeform 36"/>
            <p:cNvSpPr>
              <a:spLocks/>
            </p:cNvSpPr>
            <p:nvPr/>
          </p:nvSpPr>
          <p:spPr bwMode="auto">
            <a:xfrm>
              <a:off x="4360" y="2619"/>
              <a:ext cx="78" cy="193"/>
            </a:xfrm>
            <a:custGeom>
              <a:avLst/>
              <a:gdLst/>
              <a:ahLst/>
              <a:cxnLst>
                <a:cxn ang="0">
                  <a:pos x="0" y="0"/>
                </a:cxn>
                <a:cxn ang="0">
                  <a:pos x="0" y="172"/>
                </a:cxn>
                <a:cxn ang="0">
                  <a:pos x="0" y="172"/>
                </a:cxn>
                <a:cxn ang="0">
                  <a:pos x="0" y="172"/>
                </a:cxn>
                <a:cxn ang="0">
                  <a:pos x="0" y="172"/>
                </a:cxn>
                <a:cxn ang="0">
                  <a:pos x="0" y="172"/>
                </a:cxn>
                <a:cxn ang="0">
                  <a:pos x="0" y="172"/>
                </a:cxn>
                <a:cxn ang="0">
                  <a:pos x="0" y="172"/>
                </a:cxn>
                <a:cxn ang="0">
                  <a:pos x="0" y="172"/>
                </a:cxn>
                <a:cxn ang="0">
                  <a:pos x="0" y="174"/>
                </a:cxn>
                <a:cxn ang="0">
                  <a:pos x="0" y="174"/>
                </a:cxn>
                <a:cxn ang="0">
                  <a:pos x="0" y="174"/>
                </a:cxn>
                <a:cxn ang="0">
                  <a:pos x="0" y="174"/>
                </a:cxn>
                <a:cxn ang="0">
                  <a:pos x="4" y="178"/>
                </a:cxn>
                <a:cxn ang="0">
                  <a:pos x="7" y="181"/>
                </a:cxn>
                <a:cxn ang="0">
                  <a:pos x="13" y="185"/>
                </a:cxn>
                <a:cxn ang="0">
                  <a:pos x="16" y="187"/>
                </a:cxn>
                <a:cxn ang="0">
                  <a:pos x="22" y="188"/>
                </a:cxn>
                <a:cxn ang="0">
                  <a:pos x="27" y="190"/>
                </a:cxn>
                <a:cxn ang="0">
                  <a:pos x="33" y="192"/>
                </a:cxn>
                <a:cxn ang="0">
                  <a:pos x="38" y="192"/>
                </a:cxn>
                <a:cxn ang="0">
                  <a:pos x="44" y="192"/>
                </a:cxn>
                <a:cxn ang="0">
                  <a:pos x="48" y="190"/>
                </a:cxn>
                <a:cxn ang="0">
                  <a:pos x="53" y="190"/>
                </a:cxn>
                <a:cxn ang="0">
                  <a:pos x="59" y="187"/>
                </a:cxn>
                <a:cxn ang="0">
                  <a:pos x="64" y="185"/>
                </a:cxn>
                <a:cxn ang="0">
                  <a:pos x="68" y="181"/>
                </a:cxn>
                <a:cxn ang="0">
                  <a:pos x="71" y="178"/>
                </a:cxn>
                <a:cxn ang="0">
                  <a:pos x="75" y="174"/>
                </a:cxn>
                <a:cxn ang="0">
                  <a:pos x="77" y="174"/>
                </a:cxn>
                <a:cxn ang="0">
                  <a:pos x="77" y="172"/>
                </a:cxn>
                <a:cxn ang="0">
                  <a:pos x="77" y="172"/>
                </a:cxn>
                <a:cxn ang="0">
                  <a:pos x="77" y="172"/>
                </a:cxn>
                <a:cxn ang="0">
                  <a:pos x="77" y="172"/>
                </a:cxn>
                <a:cxn ang="0">
                  <a:pos x="77" y="172"/>
                </a:cxn>
                <a:cxn ang="0">
                  <a:pos x="77" y="172"/>
                </a:cxn>
                <a:cxn ang="0">
                  <a:pos x="77" y="172"/>
                </a:cxn>
                <a:cxn ang="0">
                  <a:pos x="77" y="172"/>
                </a:cxn>
                <a:cxn ang="0">
                  <a:pos x="77" y="172"/>
                </a:cxn>
                <a:cxn ang="0">
                  <a:pos x="77" y="172"/>
                </a:cxn>
                <a:cxn ang="0">
                  <a:pos x="77" y="0"/>
                </a:cxn>
                <a:cxn ang="0">
                  <a:pos x="0" y="0"/>
                </a:cxn>
              </a:cxnLst>
              <a:rect l="0" t="0" r="r" b="b"/>
              <a:pathLst>
                <a:path w="78" h="193">
                  <a:moveTo>
                    <a:pt x="0" y="0"/>
                  </a:moveTo>
                  <a:lnTo>
                    <a:pt x="0" y="172"/>
                  </a:lnTo>
                  <a:lnTo>
                    <a:pt x="0" y="172"/>
                  </a:lnTo>
                  <a:lnTo>
                    <a:pt x="0" y="172"/>
                  </a:lnTo>
                  <a:lnTo>
                    <a:pt x="0" y="172"/>
                  </a:lnTo>
                  <a:lnTo>
                    <a:pt x="0" y="172"/>
                  </a:lnTo>
                  <a:lnTo>
                    <a:pt x="0" y="172"/>
                  </a:lnTo>
                  <a:lnTo>
                    <a:pt x="0" y="172"/>
                  </a:lnTo>
                  <a:lnTo>
                    <a:pt x="0" y="172"/>
                  </a:lnTo>
                  <a:lnTo>
                    <a:pt x="0" y="174"/>
                  </a:lnTo>
                  <a:lnTo>
                    <a:pt x="0" y="174"/>
                  </a:lnTo>
                  <a:lnTo>
                    <a:pt x="0" y="174"/>
                  </a:lnTo>
                  <a:lnTo>
                    <a:pt x="0" y="174"/>
                  </a:lnTo>
                  <a:lnTo>
                    <a:pt x="4" y="178"/>
                  </a:lnTo>
                  <a:lnTo>
                    <a:pt x="7" y="181"/>
                  </a:lnTo>
                  <a:lnTo>
                    <a:pt x="13" y="185"/>
                  </a:lnTo>
                  <a:lnTo>
                    <a:pt x="16" y="187"/>
                  </a:lnTo>
                  <a:lnTo>
                    <a:pt x="22" y="188"/>
                  </a:lnTo>
                  <a:lnTo>
                    <a:pt x="27" y="190"/>
                  </a:lnTo>
                  <a:lnTo>
                    <a:pt x="33" y="192"/>
                  </a:lnTo>
                  <a:lnTo>
                    <a:pt x="38" y="192"/>
                  </a:lnTo>
                  <a:lnTo>
                    <a:pt x="44" y="192"/>
                  </a:lnTo>
                  <a:lnTo>
                    <a:pt x="48" y="190"/>
                  </a:lnTo>
                  <a:lnTo>
                    <a:pt x="53" y="190"/>
                  </a:lnTo>
                  <a:lnTo>
                    <a:pt x="59" y="187"/>
                  </a:lnTo>
                  <a:lnTo>
                    <a:pt x="64" y="185"/>
                  </a:lnTo>
                  <a:lnTo>
                    <a:pt x="68" y="181"/>
                  </a:lnTo>
                  <a:lnTo>
                    <a:pt x="71" y="178"/>
                  </a:lnTo>
                  <a:lnTo>
                    <a:pt x="75" y="174"/>
                  </a:lnTo>
                  <a:lnTo>
                    <a:pt x="77" y="174"/>
                  </a:lnTo>
                  <a:lnTo>
                    <a:pt x="77" y="172"/>
                  </a:lnTo>
                  <a:lnTo>
                    <a:pt x="77" y="172"/>
                  </a:lnTo>
                  <a:lnTo>
                    <a:pt x="77" y="172"/>
                  </a:lnTo>
                  <a:lnTo>
                    <a:pt x="77" y="172"/>
                  </a:lnTo>
                  <a:lnTo>
                    <a:pt x="77" y="172"/>
                  </a:lnTo>
                  <a:lnTo>
                    <a:pt x="77" y="172"/>
                  </a:lnTo>
                  <a:lnTo>
                    <a:pt x="77" y="172"/>
                  </a:lnTo>
                  <a:lnTo>
                    <a:pt x="77" y="172"/>
                  </a:lnTo>
                  <a:lnTo>
                    <a:pt x="77" y="172"/>
                  </a:lnTo>
                  <a:lnTo>
                    <a:pt x="77" y="172"/>
                  </a:lnTo>
                  <a:lnTo>
                    <a:pt x="77" y="0"/>
                  </a:lnTo>
                  <a:lnTo>
                    <a:pt x="0" y="0"/>
                  </a:lnTo>
                </a:path>
              </a:pathLst>
            </a:custGeom>
            <a:solidFill>
              <a:srgbClr val="B2B2B2"/>
            </a:solidFill>
            <a:ln w="12700" cap="rnd" cmpd="sng">
              <a:solidFill>
                <a:schemeClr val="tx1"/>
              </a:solidFill>
              <a:prstDash val="solid"/>
              <a:round/>
              <a:headEnd/>
              <a:tailEnd/>
            </a:ln>
            <a:effectLst/>
          </p:spPr>
          <p:txBody>
            <a:bodyPr/>
            <a:lstStyle/>
            <a:p>
              <a:endParaRPr lang="en-US"/>
            </a:p>
          </p:txBody>
        </p:sp>
        <p:sp>
          <p:nvSpPr>
            <p:cNvPr id="37" name="Rectangle 37"/>
            <p:cNvSpPr>
              <a:spLocks noChangeArrowheads="1"/>
            </p:cNvSpPr>
            <p:nvPr/>
          </p:nvSpPr>
          <p:spPr bwMode="auto">
            <a:xfrm>
              <a:off x="3910" y="1276"/>
              <a:ext cx="742" cy="34"/>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38" name="Rectangle 38"/>
            <p:cNvSpPr>
              <a:spLocks noChangeArrowheads="1"/>
            </p:cNvSpPr>
            <p:nvPr/>
          </p:nvSpPr>
          <p:spPr bwMode="auto">
            <a:xfrm>
              <a:off x="3904" y="1420"/>
              <a:ext cx="760" cy="52"/>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39" name="Rectangle 39"/>
            <p:cNvSpPr>
              <a:spLocks noChangeArrowheads="1"/>
            </p:cNvSpPr>
            <p:nvPr/>
          </p:nvSpPr>
          <p:spPr bwMode="auto">
            <a:xfrm>
              <a:off x="3991" y="1315"/>
              <a:ext cx="589" cy="97"/>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40" name="Freeform 40"/>
            <p:cNvSpPr>
              <a:spLocks/>
            </p:cNvSpPr>
            <p:nvPr/>
          </p:nvSpPr>
          <p:spPr bwMode="auto">
            <a:xfrm>
              <a:off x="3981" y="1473"/>
              <a:ext cx="601" cy="37"/>
            </a:xfrm>
            <a:custGeom>
              <a:avLst/>
              <a:gdLst/>
              <a:ahLst/>
              <a:cxnLst>
                <a:cxn ang="0">
                  <a:pos x="0" y="0"/>
                </a:cxn>
                <a:cxn ang="0">
                  <a:pos x="36" y="36"/>
                </a:cxn>
                <a:cxn ang="0">
                  <a:pos x="567" y="36"/>
                </a:cxn>
                <a:cxn ang="0">
                  <a:pos x="600" y="3"/>
                </a:cxn>
                <a:cxn ang="0">
                  <a:pos x="0" y="3"/>
                </a:cxn>
              </a:cxnLst>
              <a:rect l="0" t="0" r="r" b="b"/>
              <a:pathLst>
                <a:path w="601" h="37">
                  <a:moveTo>
                    <a:pt x="0" y="0"/>
                  </a:moveTo>
                  <a:lnTo>
                    <a:pt x="36" y="36"/>
                  </a:lnTo>
                  <a:lnTo>
                    <a:pt x="567" y="36"/>
                  </a:lnTo>
                  <a:lnTo>
                    <a:pt x="600" y="3"/>
                  </a:lnTo>
                  <a:lnTo>
                    <a:pt x="0" y="3"/>
                  </a:lnTo>
                </a:path>
              </a:pathLst>
            </a:custGeom>
            <a:gradFill rotWithShape="0">
              <a:gsLst>
                <a:gs pos="0">
                  <a:schemeClr val="bg1">
                    <a:gamma/>
                    <a:shade val="89804"/>
                    <a:invGamma/>
                  </a:schemeClr>
                </a:gs>
                <a:gs pos="5000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endParaRPr lang="en-US"/>
            </a:p>
          </p:txBody>
        </p:sp>
        <p:sp>
          <p:nvSpPr>
            <p:cNvPr id="41" name="Rectangle 41"/>
            <p:cNvSpPr>
              <a:spLocks noChangeArrowheads="1"/>
            </p:cNvSpPr>
            <p:nvPr/>
          </p:nvSpPr>
          <p:spPr bwMode="auto">
            <a:xfrm>
              <a:off x="4018" y="1513"/>
              <a:ext cx="526" cy="322"/>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42" name="Rectangle 42"/>
            <p:cNvSpPr>
              <a:spLocks noChangeArrowheads="1"/>
            </p:cNvSpPr>
            <p:nvPr/>
          </p:nvSpPr>
          <p:spPr bwMode="auto">
            <a:xfrm>
              <a:off x="4108" y="1843"/>
              <a:ext cx="358" cy="100"/>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43" name="Freeform 43"/>
            <p:cNvSpPr>
              <a:spLocks/>
            </p:cNvSpPr>
            <p:nvPr/>
          </p:nvSpPr>
          <p:spPr bwMode="auto">
            <a:xfrm>
              <a:off x="4056" y="1965"/>
              <a:ext cx="460" cy="73"/>
            </a:xfrm>
            <a:custGeom>
              <a:avLst/>
              <a:gdLst/>
              <a:ahLst/>
              <a:cxnLst>
                <a:cxn ang="0">
                  <a:pos x="0" y="0"/>
                </a:cxn>
                <a:cxn ang="0">
                  <a:pos x="132" y="72"/>
                </a:cxn>
                <a:cxn ang="0">
                  <a:pos x="327" y="72"/>
                </a:cxn>
                <a:cxn ang="0">
                  <a:pos x="459" y="0"/>
                </a:cxn>
                <a:cxn ang="0">
                  <a:pos x="0" y="0"/>
                </a:cxn>
              </a:cxnLst>
              <a:rect l="0" t="0" r="r" b="b"/>
              <a:pathLst>
                <a:path w="460" h="73">
                  <a:moveTo>
                    <a:pt x="0" y="0"/>
                  </a:moveTo>
                  <a:lnTo>
                    <a:pt x="132" y="72"/>
                  </a:lnTo>
                  <a:lnTo>
                    <a:pt x="327" y="72"/>
                  </a:lnTo>
                  <a:lnTo>
                    <a:pt x="459" y="0"/>
                  </a:lnTo>
                  <a:lnTo>
                    <a:pt x="0" y="0"/>
                  </a:lnTo>
                </a:path>
              </a:pathLst>
            </a:custGeom>
            <a:gradFill rotWithShape="0">
              <a:gsLst>
                <a:gs pos="0">
                  <a:srgbClr val="FFFFFF">
                    <a:gamma/>
                    <a:shade val="89804"/>
                    <a:invGamma/>
                  </a:srgbClr>
                </a:gs>
                <a:gs pos="50000">
                  <a:srgbClr val="FFFFFF"/>
                </a:gs>
                <a:gs pos="100000">
                  <a:srgbClr val="FFFFFF">
                    <a:gamma/>
                    <a:shade val="89804"/>
                    <a:invGamma/>
                  </a:srgbClr>
                </a:gs>
              </a:gsLst>
              <a:lin ang="0" scaled="1"/>
            </a:gradFill>
            <a:ln w="12700" cap="rnd" cmpd="sng">
              <a:solidFill>
                <a:srgbClr val="000000"/>
              </a:solidFill>
              <a:prstDash val="solid"/>
              <a:round/>
              <a:headEnd/>
              <a:tailEnd/>
            </a:ln>
            <a:effectLst/>
          </p:spPr>
          <p:txBody>
            <a:bodyPr/>
            <a:lstStyle/>
            <a:p>
              <a:endParaRPr lang="en-US"/>
            </a:p>
          </p:txBody>
        </p:sp>
        <p:sp>
          <p:nvSpPr>
            <p:cNvPr id="44" name="Rectangle 44"/>
            <p:cNvSpPr>
              <a:spLocks noChangeArrowheads="1"/>
            </p:cNvSpPr>
            <p:nvPr/>
          </p:nvSpPr>
          <p:spPr bwMode="auto">
            <a:xfrm>
              <a:off x="4189" y="2041"/>
              <a:ext cx="190" cy="373"/>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45" name="Freeform 45"/>
            <p:cNvSpPr>
              <a:spLocks/>
            </p:cNvSpPr>
            <p:nvPr/>
          </p:nvSpPr>
          <p:spPr bwMode="auto">
            <a:xfrm>
              <a:off x="4053" y="2415"/>
              <a:ext cx="457" cy="67"/>
            </a:xfrm>
            <a:custGeom>
              <a:avLst/>
              <a:gdLst/>
              <a:ahLst/>
              <a:cxnLst>
                <a:cxn ang="0">
                  <a:pos x="0" y="63"/>
                </a:cxn>
                <a:cxn ang="0">
                  <a:pos x="132" y="0"/>
                </a:cxn>
                <a:cxn ang="0">
                  <a:pos x="330" y="0"/>
                </a:cxn>
                <a:cxn ang="0">
                  <a:pos x="456" y="66"/>
                </a:cxn>
                <a:cxn ang="0">
                  <a:pos x="0" y="66"/>
                </a:cxn>
              </a:cxnLst>
              <a:rect l="0" t="0" r="r" b="b"/>
              <a:pathLst>
                <a:path w="457" h="67">
                  <a:moveTo>
                    <a:pt x="0" y="63"/>
                  </a:moveTo>
                  <a:lnTo>
                    <a:pt x="132" y="0"/>
                  </a:lnTo>
                  <a:lnTo>
                    <a:pt x="330" y="0"/>
                  </a:lnTo>
                  <a:lnTo>
                    <a:pt x="456" y="66"/>
                  </a:lnTo>
                  <a:lnTo>
                    <a:pt x="0" y="66"/>
                  </a:lnTo>
                </a:path>
              </a:pathLst>
            </a:custGeom>
            <a:gradFill rotWithShape="0">
              <a:gsLst>
                <a:gs pos="0">
                  <a:schemeClr val="bg1">
                    <a:gamma/>
                    <a:shade val="89804"/>
                    <a:invGamma/>
                  </a:schemeClr>
                </a:gs>
                <a:gs pos="5000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endParaRPr lang="en-US"/>
            </a:p>
          </p:txBody>
        </p:sp>
        <p:sp>
          <p:nvSpPr>
            <p:cNvPr id="46" name="Rectangle 46"/>
            <p:cNvSpPr>
              <a:spLocks noChangeArrowheads="1"/>
            </p:cNvSpPr>
            <p:nvPr/>
          </p:nvSpPr>
          <p:spPr bwMode="auto">
            <a:xfrm>
              <a:off x="3964" y="2509"/>
              <a:ext cx="640" cy="19"/>
            </a:xfrm>
            <a:prstGeom prst="rect">
              <a:avLst/>
            </a:prstGeom>
            <a:gradFill rotWithShape="0">
              <a:gsLst>
                <a:gs pos="0">
                  <a:schemeClr val="tx2">
                    <a:gamma/>
                    <a:shade val="80000"/>
                    <a:invGamma/>
                  </a:schemeClr>
                </a:gs>
                <a:gs pos="50000">
                  <a:schemeClr val="tx2"/>
                </a:gs>
                <a:gs pos="100000">
                  <a:schemeClr val="tx2">
                    <a:gamma/>
                    <a:shade val="80000"/>
                    <a:invGamma/>
                  </a:schemeClr>
                </a:gs>
              </a:gsLst>
              <a:lin ang="0" scaled="1"/>
            </a:gradFill>
            <a:ln w="12700">
              <a:solidFill>
                <a:srgbClr val="000000"/>
              </a:solidFill>
              <a:miter lim="800000"/>
              <a:headEnd/>
              <a:tailEnd/>
            </a:ln>
            <a:effectLst/>
          </p:spPr>
          <p:txBody>
            <a:bodyPr wrap="none" anchor="ctr"/>
            <a:lstStyle/>
            <a:p>
              <a:endParaRPr lang="en-US"/>
            </a:p>
          </p:txBody>
        </p:sp>
        <p:sp>
          <p:nvSpPr>
            <p:cNvPr id="47" name="Freeform 47"/>
            <p:cNvSpPr>
              <a:spLocks/>
            </p:cNvSpPr>
            <p:nvPr/>
          </p:nvSpPr>
          <p:spPr bwMode="auto">
            <a:xfrm>
              <a:off x="3946" y="2526"/>
              <a:ext cx="676" cy="90"/>
            </a:xfrm>
            <a:custGeom>
              <a:avLst/>
              <a:gdLst/>
              <a:ahLst/>
              <a:cxnLst>
                <a:cxn ang="0">
                  <a:pos x="0" y="0"/>
                </a:cxn>
                <a:cxn ang="0">
                  <a:pos x="675" y="0"/>
                </a:cxn>
                <a:cxn ang="0">
                  <a:pos x="675" y="89"/>
                </a:cxn>
                <a:cxn ang="0">
                  <a:pos x="0" y="89"/>
                </a:cxn>
                <a:cxn ang="0">
                  <a:pos x="0" y="0"/>
                </a:cxn>
              </a:cxnLst>
              <a:rect l="0" t="0" r="r" b="b"/>
              <a:pathLst>
                <a:path w="676" h="90">
                  <a:moveTo>
                    <a:pt x="0" y="0"/>
                  </a:moveTo>
                  <a:lnTo>
                    <a:pt x="675" y="0"/>
                  </a:lnTo>
                  <a:lnTo>
                    <a:pt x="675" y="89"/>
                  </a:lnTo>
                  <a:lnTo>
                    <a:pt x="0" y="89"/>
                  </a:lnTo>
                  <a:lnTo>
                    <a:pt x="0" y="0"/>
                  </a:lnTo>
                </a:path>
              </a:pathLst>
            </a:custGeom>
            <a:gradFill rotWithShape="0">
              <a:gsLst>
                <a:gs pos="0">
                  <a:srgbClr val="FFFFFF">
                    <a:gamma/>
                    <a:shade val="89804"/>
                    <a:invGamma/>
                  </a:srgbClr>
                </a:gs>
                <a:gs pos="50000">
                  <a:srgbClr val="FFFFFF"/>
                </a:gs>
                <a:gs pos="100000">
                  <a:srgbClr val="FFFFFF">
                    <a:gamma/>
                    <a:shade val="89804"/>
                    <a:invGamma/>
                  </a:srgbClr>
                </a:gs>
              </a:gsLst>
              <a:lin ang="0" scaled="1"/>
            </a:gradFill>
            <a:ln w="12700" cap="rnd" cmpd="sng">
              <a:solidFill>
                <a:srgbClr val="000000"/>
              </a:solidFill>
              <a:prstDash val="solid"/>
              <a:round/>
              <a:headEnd/>
              <a:tailEnd/>
            </a:ln>
            <a:effectLst/>
          </p:spPr>
          <p:txBody>
            <a:bodyPr/>
            <a:lstStyle/>
            <a:p>
              <a:endParaRPr lang="en-US"/>
            </a:p>
          </p:txBody>
        </p:sp>
        <p:sp>
          <p:nvSpPr>
            <p:cNvPr id="48" name="Freeform 48"/>
            <p:cNvSpPr>
              <a:spLocks/>
            </p:cNvSpPr>
            <p:nvPr/>
          </p:nvSpPr>
          <p:spPr bwMode="auto">
            <a:xfrm>
              <a:off x="4120" y="2619"/>
              <a:ext cx="80" cy="193"/>
            </a:xfrm>
            <a:custGeom>
              <a:avLst/>
              <a:gdLst/>
              <a:ahLst/>
              <a:cxnLst>
                <a:cxn ang="0">
                  <a:pos x="0" y="0"/>
                </a:cxn>
                <a:cxn ang="0">
                  <a:pos x="0" y="172"/>
                </a:cxn>
                <a:cxn ang="0">
                  <a:pos x="0" y="172"/>
                </a:cxn>
                <a:cxn ang="0">
                  <a:pos x="0" y="172"/>
                </a:cxn>
                <a:cxn ang="0">
                  <a:pos x="0" y="172"/>
                </a:cxn>
                <a:cxn ang="0">
                  <a:pos x="0" y="172"/>
                </a:cxn>
                <a:cxn ang="0">
                  <a:pos x="0" y="172"/>
                </a:cxn>
                <a:cxn ang="0">
                  <a:pos x="0" y="172"/>
                </a:cxn>
                <a:cxn ang="0">
                  <a:pos x="0" y="172"/>
                </a:cxn>
                <a:cxn ang="0">
                  <a:pos x="0" y="174"/>
                </a:cxn>
                <a:cxn ang="0">
                  <a:pos x="0" y="174"/>
                </a:cxn>
                <a:cxn ang="0">
                  <a:pos x="0" y="174"/>
                </a:cxn>
                <a:cxn ang="0">
                  <a:pos x="0" y="174"/>
                </a:cxn>
                <a:cxn ang="0">
                  <a:pos x="4" y="178"/>
                </a:cxn>
                <a:cxn ang="0">
                  <a:pos x="9" y="181"/>
                </a:cxn>
                <a:cxn ang="0">
                  <a:pos x="13" y="185"/>
                </a:cxn>
                <a:cxn ang="0">
                  <a:pos x="18" y="187"/>
                </a:cxn>
                <a:cxn ang="0">
                  <a:pos x="24" y="188"/>
                </a:cxn>
                <a:cxn ang="0">
                  <a:pos x="28" y="190"/>
                </a:cxn>
                <a:cxn ang="0">
                  <a:pos x="33" y="192"/>
                </a:cxn>
                <a:cxn ang="0">
                  <a:pos x="39" y="192"/>
                </a:cxn>
                <a:cxn ang="0">
                  <a:pos x="44" y="192"/>
                </a:cxn>
                <a:cxn ang="0">
                  <a:pos x="50" y="190"/>
                </a:cxn>
                <a:cxn ang="0">
                  <a:pos x="55" y="190"/>
                </a:cxn>
                <a:cxn ang="0">
                  <a:pos x="61" y="187"/>
                </a:cxn>
                <a:cxn ang="0">
                  <a:pos x="66" y="185"/>
                </a:cxn>
                <a:cxn ang="0">
                  <a:pos x="70" y="181"/>
                </a:cxn>
                <a:cxn ang="0">
                  <a:pos x="73" y="178"/>
                </a:cxn>
                <a:cxn ang="0">
                  <a:pos x="79" y="174"/>
                </a:cxn>
                <a:cxn ang="0">
                  <a:pos x="79" y="174"/>
                </a:cxn>
                <a:cxn ang="0">
                  <a:pos x="79" y="172"/>
                </a:cxn>
                <a:cxn ang="0">
                  <a:pos x="79" y="172"/>
                </a:cxn>
                <a:cxn ang="0">
                  <a:pos x="79" y="172"/>
                </a:cxn>
                <a:cxn ang="0">
                  <a:pos x="79" y="172"/>
                </a:cxn>
                <a:cxn ang="0">
                  <a:pos x="79" y="172"/>
                </a:cxn>
                <a:cxn ang="0">
                  <a:pos x="79" y="172"/>
                </a:cxn>
                <a:cxn ang="0">
                  <a:pos x="79" y="172"/>
                </a:cxn>
                <a:cxn ang="0">
                  <a:pos x="79" y="172"/>
                </a:cxn>
                <a:cxn ang="0">
                  <a:pos x="79" y="172"/>
                </a:cxn>
                <a:cxn ang="0">
                  <a:pos x="79" y="172"/>
                </a:cxn>
                <a:cxn ang="0">
                  <a:pos x="79" y="0"/>
                </a:cxn>
                <a:cxn ang="0">
                  <a:pos x="0" y="0"/>
                </a:cxn>
              </a:cxnLst>
              <a:rect l="0" t="0" r="r" b="b"/>
              <a:pathLst>
                <a:path w="80" h="193">
                  <a:moveTo>
                    <a:pt x="0" y="0"/>
                  </a:moveTo>
                  <a:lnTo>
                    <a:pt x="0" y="172"/>
                  </a:lnTo>
                  <a:lnTo>
                    <a:pt x="0" y="172"/>
                  </a:lnTo>
                  <a:lnTo>
                    <a:pt x="0" y="172"/>
                  </a:lnTo>
                  <a:lnTo>
                    <a:pt x="0" y="172"/>
                  </a:lnTo>
                  <a:lnTo>
                    <a:pt x="0" y="172"/>
                  </a:lnTo>
                  <a:lnTo>
                    <a:pt x="0" y="172"/>
                  </a:lnTo>
                  <a:lnTo>
                    <a:pt x="0" y="172"/>
                  </a:lnTo>
                  <a:lnTo>
                    <a:pt x="0" y="172"/>
                  </a:lnTo>
                  <a:lnTo>
                    <a:pt x="0" y="174"/>
                  </a:lnTo>
                  <a:lnTo>
                    <a:pt x="0" y="174"/>
                  </a:lnTo>
                  <a:lnTo>
                    <a:pt x="0" y="174"/>
                  </a:lnTo>
                  <a:lnTo>
                    <a:pt x="0" y="174"/>
                  </a:lnTo>
                  <a:lnTo>
                    <a:pt x="4" y="178"/>
                  </a:lnTo>
                  <a:lnTo>
                    <a:pt x="9" y="181"/>
                  </a:lnTo>
                  <a:lnTo>
                    <a:pt x="13" y="185"/>
                  </a:lnTo>
                  <a:lnTo>
                    <a:pt x="18" y="187"/>
                  </a:lnTo>
                  <a:lnTo>
                    <a:pt x="24" y="188"/>
                  </a:lnTo>
                  <a:lnTo>
                    <a:pt x="28" y="190"/>
                  </a:lnTo>
                  <a:lnTo>
                    <a:pt x="33" y="192"/>
                  </a:lnTo>
                  <a:lnTo>
                    <a:pt x="39" y="192"/>
                  </a:lnTo>
                  <a:lnTo>
                    <a:pt x="44" y="192"/>
                  </a:lnTo>
                  <a:lnTo>
                    <a:pt x="50" y="190"/>
                  </a:lnTo>
                  <a:lnTo>
                    <a:pt x="55" y="190"/>
                  </a:lnTo>
                  <a:lnTo>
                    <a:pt x="61" y="187"/>
                  </a:lnTo>
                  <a:lnTo>
                    <a:pt x="66" y="185"/>
                  </a:lnTo>
                  <a:lnTo>
                    <a:pt x="70" y="181"/>
                  </a:lnTo>
                  <a:lnTo>
                    <a:pt x="73" y="178"/>
                  </a:lnTo>
                  <a:lnTo>
                    <a:pt x="79" y="174"/>
                  </a:lnTo>
                  <a:lnTo>
                    <a:pt x="79" y="174"/>
                  </a:lnTo>
                  <a:lnTo>
                    <a:pt x="79" y="172"/>
                  </a:lnTo>
                  <a:lnTo>
                    <a:pt x="79" y="172"/>
                  </a:lnTo>
                  <a:lnTo>
                    <a:pt x="79" y="172"/>
                  </a:lnTo>
                  <a:lnTo>
                    <a:pt x="79" y="172"/>
                  </a:lnTo>
                  <a:lnTo>
                    <a:pt x="79" y="172"/>
                  </a:lnTo>
                  <a:lnTo>
                    <a:pt x="79" y="172"/>
                  </a:lnTo>
                  <a:lnTo>
                    <a:pt x="79" y="172"/>
                  </a:lnTo>
                  <a:lnTo>
                    <a:pt x="79" y="172"/>
                  </a:lnTo>
                  <a:lnTo>
                    <a:pt x="79" y="172"/>
                  </a:lnTo>
                  <a:lnTo>
                    <a:pt x="79" y="172"/>
                  </a:lnTo>
                  <a:lnTo>
                    <a:pt x="79" y="0"/>
                  </a:lnTo>
                  <a:lnTo>
                    <a:pt x="0" y="0"/>
                  </a:lnTo>
                </a:path>
              </a:pathLst>
            </a:custGeom>
            <a:solidFill>
              <a:srgbClr val="969696"/>
            </a:solidFill>
            <a:ln w="12700" cap="rnd" cmpd="sng">
              <a:solidFill>
                <a:schemeClr val="tx1"/>
              </a:solidFill>
              <a:prstDash val="solid"/>
              <a:round/>
              <a:headEnd/>
              <a:tailEnd/>
            </a:ln>
            <a:effectLst/>
          </p:spPr>
          <p:txBody>
            <a:bodyPr/>
            <a:lstStyle/>
            <a:p>
              <a:endParaRPr lang="en-US"/>
            </a:p>
          </p:txBody>
        </p:sp>
        <p:sp>
          <p:nvSpPr>
            <p:cNvPr id="49" name="Freeform 49"/>
            <p:cNvSpPr>
              <a:spLocks/>
            </p:cNvSpPr>
            <p:nvPr/>
          </p:nvSpPr>
          <p:spPr bwMode="auto">
            <a:xfrm>
              <a:off x="4197" y="2619"/>
              <a:ext cx="164" cy="193"/>
            </a:xfrm>
            <a:custGeom>
              <a:avLst/>
              <a:gdLst/>
              <a:ahLst/>
              <a:cxnLst>
                <a:cxn ang="0">
                  <a:pos x="2" y="0"/>
                </a:cxn>
                <a:cxn ang="0">
                  <a:pos x="2" y="172"/>
                </a:cxn>
                <a:cxn ang="0">
                  <a:pos x="0" y="172"/>
                </a:cxn>
                <a:cxn ang="0">
                  <a:pos x="0" y="172"/>
                </a:cxn>
                <a:cxn ang="0">
                  <a:pos x="0" y="172"/>
                </a:cxn>
                <a:cxn ang="0">
                  <a:pos x="0" y="172"/>
                </a:cxn>
                <a:cxn ang="0">
                  <a:pos x="0" y="172"/>
                </a:cxn>
                <a:cxn ang="0">
                  <a:pos x="0" y="172"/>
                </a:cxn>
                <a:cxn ang="0">
                  <a:pos x="0" y="172"/>
                </a:cxn>
                <a:cxn ang="0">
                  <a:pos x="2" y="174"/>
                </a:cxn>
                <a:cxn ang="0">
                  <a:pos x="2" y="174"/>
                </a:cxn>
                <a:cxn ang="0">
                  <a:pos x="2" y="174"/>
                </a:cxn>
                <a:cxn ang="0">
                  <a:pos x="2" y="174"/>
                </a:cxn>
                <a:cxn ang="0">
                  <a:pos x="9" y="178"/>
                </a:cxn>
                <a:cxn ang="0">
                  <a:pos x="18" y="181"/>
                </a:cxn>
                <a:cxn ang="0">
                  <a:pos x="27" y="185"/>
                </a:cxn>
                <a:cxn ang="0">
                  <a:pos x="37" y="187"/>
                </a:cxn>
                <a:cxn ang="0">
                  <a:pos x="48" y="188"/>
                </a:cxn>
                <a:cxn ang="0">
                  <a:pos x="59" y="190"/>
                </a:cxn>
                <a:cxn ang="0">
                  <a:pos x="70" y="192"/>
                </a:cxn>
                <a:cxn ang="0">
                  <a:pos x="81" y="192"/>
                </a:cxn>
                <a:cxn ang="0">
                  <a:pos x="93" y="192"/>
                </a:cxn>
                <a:cxn ang="0">
                  <a:pos x="104" y="190"/>
                </a:cxn>
                <a:cxn ang="0">
                  <a:pos x="115" y="190"/>
                </a:cxn>
                <a:cxn ang="0">
                  <a:pos x="125" y="187"/>
                </a:cxn>
                <a:cxn ang="0">
                  <a:pos x="136" y="185"/>
                </a:cxn>
                <a:cxn ang="0">
                  <a:pos x="145" y="181"/>
                </a:cxn>
                <a:cxn ang="0">
                  <a:pos x="154" y="178"/>
                </a:cxn>
                <a:cxn ang="0">
                  <a:pos x="161" y="174"/>
                </a:cxn>
                <a:cxn ang="0">
                  <a:pos x="163" y="174"/>
                </a:cxn>
                <a:cxn ang="0">
                  <a:pos x="163" y="172"/>
                </a:cxn>
                <a:cxn ang="0">
                  <a:pos x="163" y="172"/>
                </a:cxn>
                <a:cxn ang="0">
                  <a:pos x="163" y="172"/>
                </a:cxn>
                <a:cxn ang="0">
                  <a:pos x="163" y="172"/>
                </a:cxn>
                <a:cxn ang="0">
                  <a:pos x="163" y="172"/>
                </a:cxn>
                <a:cxn ang="0">
                  <a:pos x="163" y="172"/>
                </a:cxn>
                <a:cxn ang="0">
                  <a:pos x="163" y="172"/>
                </a:cxn>
                <a:cxn ang="0">
                  <a:pos x="163" y="172"/>
                </a:cxn>
                <a:cxn ang="0">
                  <a:pos x="163" y="172"/>
                </a:cxn>
                <a:cxn ang="0">
                  <a:pos x="163" y="172"/>
                </a:cxn>
                <a:cxn ang="0">
                  <a:pos x="163" y="0"/>
                </a:cxn>
                <a:cxn ang="0">
                  <a:pos x="2" y="0"/>
                </a:cxn>
              </a:cxnLst>
              <a:rect l="0" t="0" r="r" b="b"/>
              <a:pathLst>
                <a:path w="164" h="193">
                  <a:moveTo>
                    <a:pt x="2" y="0"/>
                  </a:moveTo>
                  <a:lnTo>
                    <a:pt x="2" y="172"/>
                  </a:lnTo>
                  <a:lnTo>
                    <a:pt x="0" y="172"/>
                  </a:lnTo>
                  <a:lnTo>
                    <a:pt x="0" y="172"/>
                  </a:lnTo>
                  <a:lnTo>
                    <a:pt x="0" y="172"/>
                  </a:lnTo>
                  <a:lnTo>
                    <a:pt x="0" y="172"/>
                  </a:lnTo>
                  <a:lnTo>
                    <a:pt x="0" y="172"/>
                  </a:lnTo>
                  <a:lnTo>
                    <a:pt x="0" y="172"/>
                  </a:lnTo>
                  <a:lnTo>
                    <a:pt x="0" y="172"/>
                  </a:lnTo>
                  <a:lnTo>
                    <a:pt x="2" y="174"/>
                  </a:lnTo>
                  <a:lnTo>
                    <a:pt x="2" y="174"/>
                  </a:lnTo>
                  <a:lnTo>
                    <a:pt x="2" y="174"/>
                  </a:lnTo>
                  <a:lnTo>
                    <a:pt x="2" y="174"/>
                  </a:lnTo>
                  <a:lnTo>
                    <a:pt x="9" y="178"/>
                  </a:lnTo>
                  <a:lnTo>
                    <a:pt x="18" y="181"/>
                  </a:lnTo>
                  <a:lnTo>
                    <a:pt x="27" y="185"/>
                  </a:lnTo>
                  <a:lnTo>
                    <a:pt x="37" y="187"/>
                  </a:lnTo>
                  <a:lnTo>
                    <a:pt x="48" y="188"/>
                  </a:lnTo>
                  <a:lnTo>
                    <a:pt x="59" y="190"/>
                  </a:lnTo>
                  <a:lnTo>
                    <a:pt x="70" y="192"/>
                  </a:lnTo>
                  <a:lnTo>
                    <a:pt x="81" y="192"/>
                  </a:lnTo>
                  <a:lnTo>
                    <a:pt x="93" y="192"/>
                  </a:lnTo>
                  <a:lnTo>
                    <a:pt x="104" y="190"/>
                  </a:lnTo>
                  <a:lnTo>
                    <a:pt x="115" y="190"/>
                  </a:lnTo>
                  <a:lnTo>
                    <a:pt x="125" y="187"/>
                  </a:lnTo>
                  <a:lnTo>
                    <a:pt x="136" y="185"/>
                  </a:lnTo>
                  <a:lnTo>
                    <a:pt x="145" y="181"/>
                  </a:lnTo>
                  <a:lnTo>
                    <a:pt x="154" y="178"/>
                  </a:lnTo>
                  <a:lnTo>
                    <a:pt x="161" y="174"/>
                  </a:lnTo>
                  <a:lnTo>
                    <a:pt x="163" y="174"/>
                  </a:lnTo>
                  <a:lnTo>
                    <a:pt x="163" y="172"/>
                  </a:lnTo>
                  <a:lnTo>
                    <a:pt x="163" y="172"/>
                  </a:lnTo>
                  <a:lnTo>
                    <a:pt x="163" y="172"/>
                  </a:lnTo>
                  <a:lnTo>
                    <a:pt x="163" y="172"/>
                  </a:lnTo>
                  <a:lnTo>
                    <a:pt x="163" y="172"/>
                  </a:lnTo>
                  <a:lnTo>
                    <a:pt x="163" y="172"/>
                  </a:lnTo>
                  <a:lnTo>
                    <a:pt x="163" y="172"/>
                  </a:lnTo>
                  <a:lnTo>
                    <a:pt x="163" y="172"/>
                  </a:lnTo>
                  <a:lnTo>
                    <a:pt x="163" y="172"/>
                  </a:lnTo>
                  <a:lnTo>
                    <a:pt x="163" y="172"/>
                  </a:lnTo>
                  <a:lnTo>
                    <a:pt x="163" y="0"/>
                  </a:lnTo>
                  <a:lnTo>
                    <a:pt x="2" y="0"/>
                  </a:lnTo>
                </a:path>
              </a:pathLst>
            </a:custGeom>
            <a:solidFill>
              <a:srgbClr val="DDDDDD"/>
            </a:solidFill>
            <a:ln w="12700" cap="rnd" cmpd="sng">
              <a:solidFill>
                <a:schemeClr val="tx1"/>
              </a:solidFill>
              <a:prstDash val="solid"/>
              <a:round/>
              <a:headEnd/>
              <a:tailEnd/>
            </a:ln>
            <a:effectLst/>
          </p:spPr>
          <p:txBody>
            <a:bodyPr/>
            <a:lstStyle/>
            <a:p>
              <a:endParaRPr lang="en-US"/>
            </a:p>
          </p:txBody>
        </p:sp>
      </p:grpSp>
      <p:sp>
        <p:nvSpPr>
          <p:cNvPr id="50" name="Freeform 2"/>
          <p:cNvSpPr>
            <a:spLocks/>
          </p:cNvSpPr>
          <p:nvPr/>
        </p:nvSpPr>
        <p:spPr bwMode="auto">
          <a:xfrm>
            <a:off x="850900" y="3276600"/>
            <a:ext cx="3163888" cy="1839913"/>
          </a:xfrm>
          <a:custGeom>
            <a:avLst/>
            <a:gdLst/>
            <a:ahLst/>
            <a:cxnLst>
              <a:cxn ang="0">
                <a:pos x="0" y="37"/>
              </a:cxn>
              <a:cxn ang="0">
                <a:pos x="686" y="36"/>
              </a:cxn>
              <a:cxn ang="0">
                <a:pos x="788" y="0"/>
              </a:cxn>
              <a:cxn ang="0">
                <a:pos x="1216" y="0"/>
              </a:cxn>
              <a:cxn ang="0">
                <a:pos x="1306" y="36"/>
              </a:cxn>
              <a:cxn ang="0">
                <a:pos x="1992" y="37"/>
              </a:cxn>
              <a:cxn ang="0">
                <a:pos x="1992" y="676"/>
              </a:cxn>
              <a:cxn ang="0">
                <a:pos x="1527" y="676"/>
              </a:cxn>
              <a:cxn ang="0">
                <a:pos x="1301" y="902"/>
              </a:cxn>
              <a:cxn ang="0">
                <a:pos x="1301" y="1158"/>
              </a:cxn>
              <a:cxn ang="0">
                <a:pos x="680" y="1158"/>
              </a:cxn>
              <a:cxn ang="0">
                <a:pos x="680" y="981"/>
              </a:cxn>
              <a:cxn ang="0">
                <a:pos x="473" y="853"/>
              </a:cxn>
              <a:cxn ang="0">
                <a:pos x="354" y="696"/>
              </a:cxn>
              <a:cxn ang="0">
                <a:pos x="0" y="696"/>
              </a:cxn>
              <a:cxn ang="0">
                <a:pos x="0" y="37"/>
              </a:cxn>
            </a:cxnLst>
            <a:rect l="0" t="0" r="r" b="b"/>
            <a:pathLst>
              <a:path w="1993" h="1159">
                <a:moveTo>
                  <a:pt x="0" y="37"/>
                </a:moveTo>
                <a:lnTo>
                  <a:pt x="686" y="36"/>
                </a:lnTo>
                <a:lnTo>
                  <a:pt x="788" y="0"/>
                </a:lnTo>
                <a:lnTo>
                  <a:pt x="1216" y="0"/>
                </a:lnTo>
                <a:lnTo>
                  <a:pt x="1306" y="36"/>
                </a:lnTo>
                <a:lnTo>
                  <a:pt x="1992" y="37"/>
                </a:lnTo>
                <a:lnTo>
                  <a:pt x="1992" y="676"/>
                </a:lnTo>
                <a:lnTo>
                  <a:pt x="1527" y="676"/>
                </a:lnTo>
                <a:lnTo>
                  <a:pt x="1301" y="902"/>
                </a:lnTo>
                <a:lnTo>
                  <a:pt x="1301" y="1158"/>
                </a:lnTo>
                <a:lnTo>
                  <a:pt x="680" y="1158"/>
                </a:lnTo>
                <a:lnTo>
                  <a:pt x="680" y="981"/>
                </a:lnTo>
                <a:lnTo>
                  <a:pt x="473" y="853"/>
                </a:lnTo>
                <a:lnTo>
                  <a:pt x="354" y="696"/>
                </a:lnTo>
                <a:lnTo>
                  <a:pt x="0" y="696"/>
                </a:lnTo>
                <a:lnTo>
                  <a:pt x="0" y="37"/>
                </a:lnTo>
              </a:path>
            </a:pathLst>
          </a:custGeom>
          <a:solidFill>
            <a:srgbClr val="6699FF"/>
          </a:solidFill>
          <a:ln w="12700" cap="rnd" cmpd="sng">
            <a:solidFill>
              <a:srgbClr val="000000"/>
            </a:solidFill>
            <a:prstDash val="solid"/>
            <a:round/>
            <a:headEnd/>
            <a:tailEnd/>
          </a:ln>
          <a:effectLst/>
        </p:spPr>
        <p:txBody>
          <a:bodyPr/>
          <a:lstStyle/>
          <a:p>
            <a:endParaRPr lang="en-US"/>
          </a:p>
        </p:txBody>
      </p:sp>
      <p:sp>
        <p:nvSpPr>
          <p:cNvPr id="51" name="Freeform 3"/>
          <p:cNvSpPr>
            <a:spLocks/>
          </p:cNvSpPr>
          <p:nvPr/>
        </p:nvSpPr>
        <p:spPr bwMode="auto">
          <a:xfrm>
            <a:off x="1749425" y="1697038"/>
            <a:ext cx="1374775" cy="1265237"/>
          </a:xfrm>
          <a:custGeom>
            <a:avLst/>
            <a:gdLst/>
            <a:ahLst/>
            <a:cxnLst>
              <a:cxn ang="0">
                <a:pos x="246" y="0"/>
              </a:cxn>
              <a:cxn ang="0">
                <a:pos x="619" y="0"/>
              </a:cxn>
              <a:cxn ang="0">
                <a:pos x="619" y="137"/>
              </a:cxn>
              <a:cxn ang="0">
                <a:pos x="796" y="137"/>
              </a:cxn>
              <a:cxn ang="0">
                <a:pos x="865" y="206"/>
              </a:cxn>
              <a:cxn ang="0">
                <a:pos x="865" y="491"/>
              </a:cxn>
              <a:cxn ang="0">
                <a:pos x="796" y="540"/>
              </a:cxn>
              <a:cxn ang="0">
                <a:pos x="688" y="540"/>
              </a:cxn>
              <a:cxn ang="0">
                <a:pos x="600" y="796"/>
              </a:cxn>
              <a:cxn ang="0">
                <a:pos x="275" y="796"/>
              </a:cxn>
              <a:cxn ang="0">
                <a:pos x="177" y="531"/>
              </a:cxn>
              <a:cxn ang="0">
                <a:pos x="0" y="531"/>
              </a:cxn>
              <a:cxn ang="0">
                <a:pos x="0" y="186"/>
              </a:cxn>
              <a:cxn ang="0">
                <a:pos x="69" y="118"/>
              </a:cxn>
              <a:cxn ang="0">
                <a:pos x="255" y="118"/>
              </a:cxn>
              <a:cxn ang="0">
                <a:pos x="246" y="0"/>
              </a:cxn>
            </a:cxnLst>
            <a:rect l="0" t="0" r="r" b="b"/>
            <a:pathLst>
              <a:path w="866" h="797">
                <a:moveTo>
                  <a:pt x="246" y="0"/>
                </a:moveTo>
                <a:lnTo>
                  <a:pt x="619" y="0"/>
                </a:lnTo>
                <a:lnTo>
                  <a:pt x="619" y="137"/>
                </a:lnTo>
                <a:lnTo>
                  <a:pt x="796" y="137"/>
                </a:lnTo>
                <a:lnTo>
                  <a:pt x="865" y="206"/>
                </a:lnTo>
                <a:lnTo>
                  <a:pt x="865" y="491"/>
                </a:lnTo>
                <a:lnTo>
                  <a:pt x="796" y="540"/>
                </a:lnTo>
                <a:lnTo>
                  <a:pt x="688" y="540"/>
                </a:lnTo>
                <a:lnTo>
                  <a:pt x="600" y="796"/>
                </a:lnTo>
                <a:lnTo>
                  <a:pt x="275" y="796"/>
                </a:lnTo>
                <a:lnTo>
                  <a:pt x="177" y="531"/>
                </a:lnTo>
                <a:lnTo>
                  <a:pt x="0" y="531"/>
                </a:lnTo>
                <a:lnTo>
                  <a:pt x="0" y="186"/>
                </a:lnTo>
                <a:lnTo>
                  <a:pt x="69" y="118"/>
                </a:lnTo>
                <a:lnTo>
                  <a:pt x="255" y="118"/>
                </a:lnTo>
                <a:lnTo>
                  <a:pt x="246" y="0"/>
                </a:lnTo>
              </a:path>
            </a:pathLst>
          </a:custGeom>
          <a:solidFill>
            <a:srgbClr val="6699FF"/>
          </a:solidFill>
          <a:ln w="12700" cap="rnd" cmpd="sng">
            <a:solidFill>
              <a:srgbClr val="000000"/>
            </a:solidFill>
            <a:prstDash val="solid"/>
            <a:round/>
            <a:headEnd/>
            <a:tailEnd/>
          </a:ln>
          <a:effectLst/>
        </p:spPr>
        <p:txBody>
          <a:bodyPr/>
          <a:lstStyle/>
          <a:p>
            <a:endParaRPr lang="en-US"/>
          </a:p>
        </p:txBody>
      </p:sp>
      <p:sp>
        <p:nvSpPr>
          <p:cNvPr id="52" name="Freeform 6"/>
          <p:cNvSpPr>
            <a:spLocks/>
          </p:cNvSpPr>
          <p:nvPr/>
        </p:nvSpPr>
        <p:spPr bwMode="auto">
          <a:xfrm>
            <a:off x="854075" y="2651125"/>
            <a:ext cx="1111250" cy="922338"/>
          </a:xfrm>
          <a:custGeom>
            <a:avLst/>
            <a:gdLst/>
            <a:ahLst/>
            <a:cxnLst>
              <a:cxn ang="0">
                <a:pos x="430" y="339"/>
              </a:cxn>
              <a:cxn ang="0">
                <a:pos x="451" y="335"/>
              </a:cxn>
              <a:cxn ang="0">
                <a:pos x="470" y="327"/>
              </a:cxn>
              <a:cxn ang="0">
                <a:pos x="503" y="302"/>
              </a:cxn>
              <a:cxn ang="0">
                <a:pos x="524" y="268"/>
              </a:cxn>
              <a:cxn ang="0">
                <a:pos x="531" y="247"/>
              </a:cxn>
              <a:cxn ang="0">
                <a:pos x="533" y="226"/>
              </a:cxn>
              <a:cxn ang="0">
                <a:pos x="533" y="210"/>
              </a:cxn>
              <a:cxn ang="0">
                <a:pos x="533" y="197"/>
              </a:cxn>
              <a:cxn ang="0">
                <a:pos x="533" y="182"/>
              </a:cxn>
              <a:cxn ang="0">
                <a:pos x="533" y="166"/>
              </a:cxn>
              <a:cxn ang="0">
                <a:pos x="587" y="0"/>
              </a:cxn>
              <a:cxn ang="0">
                <a:pos x="699" y="484"/>
              </a:cxn>
              <a:cxn ang="0">
                <a:pos x="696" y="497"/>
              </a:cxn>
              <a:cxn ang="0">
                <a:pos x="686" y="509"/>
              </a:cxn>
              <a:cxn ang="0">
                <a:pos x="673" y="517"/>
              </a:cxn>
              <a:cxn ang="0">
                <a:pos x="659" y="520"/>
              </a:cxn>
              <a:cxn ang="0">
                <a:pos x="560" y="522"/>
              </a:cxn>
              <a:cxn ang="0">
                <a:pos x="548" y="528"/>
              </a:cxn>
              <a:cxn ang="0">
                <a:pos x="541" y="538"/>
              </a:cxn>
              <a:cxn ang="0">
                <a:pos x="533" y="547"/>
              </a:cxn>
              <a:cxn ang="0">
                <a:pos x="531" y="557"/>
              </a:cxn>
              <a:cxn ang="0">
                <a:pos x="525" y="564"/>
              </a:cxn>
              <a:cxn ang="0">
                <a:pos x="516" y="572"/>
              </a:cxn>
              <a:cxn ang="0">
                <a:pos x="503" y="578"/>
              </a:cxn>
              <a:cxn ang="0">
                <a:pos x="487" y="580"/>
              </a:cxn>
              <a:cxn ang="0">
                <a:pos x="460" y="534"/>
              </a:cxn>
              <a:cxn ang="0">
                <a:pos x="416" y="534"/>
              </a:cxn>
              <a:cxn ang="0">
                <a:pos x="374" y="534"/>
              </a:cxn>
              <a:cxn ang="0">
                <a:pos x="330" y="534"/>
              </a:cxn>
              <a:cxn ang="0">
                <a:pos x="286" y="534"/>
              </a:cxn>
              <a:cxn ang="0">
                <a:pos x="242" y="534"/>
              </a:cxn>
              <a:cxn ang="0">
                <a:pos x="200" y="534"/>
              </a:cxn>
              <a:cxn ang="0">
                <a:pos x="156" y="534"/>
              </a:cxn>
              <a:cxn ang="0">
                <a:pos x="114" y="534"/>
              </a:cxn>
              <a:cxn ang="0">
                <a:pos x="70" y="534"/>
              </a:cxn>
              <a:cxn ang="0">
                <a:pos x="28" y="534"/>
              </a:cxn>
              <a:cxn ang="0">
                <a:pos x="0" y="503"/>
              </a:cxn>
            </a:cxnLst>
            <a:rect l="0" t="0" r="r" b="b"/>
            <a:pathLst>
              <a:path w="700" h="581">
                <a:moveTo>
                  <a:pt x="0" y="394"/>
                </a:moveTo>
                <a:lnTo>
                  <a:pt x="430" y="339"/>
                </a:lnTo>
                <a:lnTo>
                  <a:pt x="439" y="337"/>
                </a:lnTo>
                <a:lnTo>
                  <a:pt x="451" y="335"/>
                </a:lnTo>
                <a:lnTo>
                  <a:pt x="460" y="331"/>
                </a:lnTo>
                <a:lnTo>
                  <a:pt x="470" y="327"/>
                </a:lnTo>
                <a:lnTo>
                  <a:pt x="487" y="316"/>
                </a:lnTo>
                <a:lnTo>
                  <a:pt x="503" y="302"/>
                </a:lnTo>
                <a:lnTo>
                  <a:pt x="516" y="285"/>
                </a:lnTo>
                <a:lnTo>
                  <a:pt x="524" y="268"/>
                </a:lnTo>
                <a:lnTo>
                  <a:pt x="527" y="258"/>
                </a:lnTo>
                <a:lnTo>
                  <a:pt x="531" y="247"/>
                </a:lnTo>
                <a:lnTo>
                  <a:pt x="531" y="237"/>
                </a:lnTo>
                <a:lnTo>
                  <a:pt x="533" y="226"/>
                </a:lnTo>
                <a:lnTo>
                  <a:pt x="533" y="218"/>
                </a:lnTo>
                <a:lnTo>
                  <a:pt x="533" y="210"/>
                </a:lnTo>
                <a:lnTo>
                  <a:pt x="533" y="203"/>
                </a:lnTo>
                <a:lnTo>
                  <a:pt x="533" y="197"/>
                </a:lnTo>
                <a:lnTo>
                  <a:pt x="533" y="189"/>
                </a:lnTo>
                <a:lnTo>
                  <a:pt x="533" y="182"/>
                </a:lnTo>
                <a:lnTo>
                  <a:pt x="533" y="174"/>
                </a:lnTo>
                <a:lnTo>
                  <a:pt x="533" y="166"/>
                </a:lnTo>
                <a:lnTo>
                  <a:pt x="587" y="168"/>
                </a:lnTo>
                <a:lnTo>
                  <a:pt x="587" y="0"/>
                </a:lnTo>
                <a:lnTo>
                  <a:pt x="699" y="0"/>
                </a:lnTo>
                <a:lnTo>
                  <a:pt x="699" y="484"/>
                </a:lnTo>
                <a:lnTo>
                  <a:pt x="698" y="490"/>
                </a:lnTo>
                <a:lnTo>
                  <a:pt x="696" y="497"/>
                </a:lnTo>
                <a:lnTo>
                  <a:pt x="690" y="503"/>
                </a:lnTo>
                <a:lnTo>
                  <a:pt x="686" y="509"/>
                </a:lnTo>
                <a:lnTo>
                  <a:pt x="680" y="513"/>
                </a:lnTo>
                <a:lnTo>
                  <a:pt x="673" y="517"/>
                </a:lnTo>
                <a:lnTo>
                  <a:pt x="667" y="518"/>
                </a:lnTo>
                <a:lnTo>
                  <a:pt x="659" y="520"/>
                </a:lnTo>
                <a:lnTo>
                  <a:pt x="566" y="520"/>
                </a:lnTo>
                <a:lnTo>
                  <a:pt x="560" y="522"/>
                </a:lnTo>
                <a:lnTo>
                  <a:pt x="554" y="526"/>
                </a:lnTo>
                <a:lnTo>
                  <a:pt x="548" y="528"/>
                </a:lnTo>
                <a:lnTo>
                  <a:pt x="545" y="532"/>
                </a:lnTo>
                <a:lnTo>
                  <a:pt x="541" y="538"/>
                </a:lnTo>
                <a:lnTo>
                  <a:pt x="537" y="541"/>
                </a:lnTo>
                <a:lnTo>
                  <a:pt x="533" y="547"/>
                </a:lnTo>
                <a:lnTo>
                  <a:pt x="531" y="553"/>
                </a:lnTo>
                <a:lnTo>
                  <a:pt x="531" y="557"/>
                </a:lnTo>
                <a:lnTo>
                  <a:pt x="529" y="561"/>
                </a:lnTo>
                <a:lnTo>
                  <a:pt x="525" y="564"/>
                </a:lnTo>
                <a:lnTo>
                  <a:pt x="522" y="568"/>
                </a:lnTo>
                <a:lnTo>
                  <a:pt x="516" y="572"/>
                </a:lnTo>
                <a:lnTo>
                  <a:pt x="510" y="576"/>
                </a:lnTo>
                <a:lnTo>
                  <a:pt x="503" y="578"/>
                </a:lnTo>
                <a:lnTo>
                  <a:pt x="495" y="580"/>
                </a:lnTo>
                <a:lnTo>
                  <a:pt x="487" y="580"/>
                </a:lnTo>
                <a:lnTo>
                  <a:pt x="460" y="580"/>
                </a:lnTo>
                <a:lnTo>
                  <a:pt x="460" y="534"/>
                </a:lnTo>
                <a:lnTo>
                  <a:pt x="439" y="503"/>
                </a:lnTo>
                <a:lnTo>
                  <a:pt x="416" y="534"/>
                </a:lnTo>
                <a:lnTo>
                  <a:pt x="395" y="503"/>
                </a:lnTo>
                <a:lnTo>
                  <a:pt x="374" y="534"/>
                </a:lnTo>
                <a:lnTo>
                  <a:pt x="351" y="503"/>
                </a:lnTo>
                <a:lnTo>
                  <a:pt x="330" y="534"/>
                </a:lnTo>
                <a:lnTo>
                  <a:pt x="307" y="503"/>
                </a:lnTo>
                <a:lnTo>
                  <a:pt x="286" y="534"/>
                </a:lnTo>
                <a:lnTo>
                  <a:pt x="265" y="503"/>
                </a:lnTo>
                <a:lnTo>
                  <a:pt x="242" y="534"/>
                </a:lnTo>
                <a:lnTo>
                  <a:pt x="221" y="503"/>
                </a:lnTo>
                <a:lnTo>
                  <a:pt x="200" y="534"/>
                </a:lnTo>
                <a:lnTo>
                  <a:pt x="177" y="503"/>
                </a:lnTo>
                <a:lnTo>
                  <a:pt x="156" y="534"/>
                </a:lnTo>
                <a:lnTo>
                  <a:pt x="135" y="503"/>
                </a:lnTo>
                <a:lnTo>
                  <a:pt x="114" y="534"/>
                </a:lnTo>
                <a:lnTo>
                  <a:pt x="93" y="503"/>
                </a:lnTo>
                <a:lnTo>
                  <a:pt x="70" y="534"/>
                </a:lnTo>
                <a:lnTo>
                  <a:pt x="49" y="503"/>
                </a:lnTo>
                <a:lnTo>
                  <a:pt x="28" y="534"/>
                </a:lnTo>
                <a:lnTo>
                  <a:pt x="5" y="503"/>
                </a:lnTo>
                <a:lnTo>
                  <a:pt x="0" y="503"/>
                </a:lnTo>
                <a:lnTo>
                  <a:pt x="0" y="394"/>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53" name="Freeform 7"/>
          <p:cNvSpPr>
            <a:spLocks/>
          </p:cNvSpPr>
          <p:nvPr/>
        </p:nvSpPr>
        <p:spPr bwMode="auto">
          <a:xfrm>
            <a:off x="854075" y="3792538"/>
            <a:ext cx="1150938" cy="1030287"/>
          </a:xfrm>
          <a:custGeom>
            <a:avLst/>
            <a:gdLst/>
            <a:ahLst/>
            <a:cxnLst>
              <a:cxn ang="0">
                <a:pos x="49" y="259"/>
              </a:cxn>
              <a:cxn ang="0">
                <a:pos x="93" y="259"/>
              </a:cxn>
              <a:cxn ang="0">
                <a:pos x="135" y="259"/>
              </a:cxn>
              <a:cxn ang="0">
                <a:pos x="177" y="259"/>
              </a:cxn>
              <a:cxn ang="0">
                <a:pos x="221" y="259"/>
              </a:cxn>
              <a:cxn ang="0">
                <a:pos x="265" y="259"/>
              </a:cxn>
              <a:cxn ang="0">
                <a:pos x="307" y="259"/>
              </a:cxn>
              <a:cxn ang="0">
                <a:pos x="351" y="259"/>
              </a:cxn>
              <a:cxn ang="0">
                <a:pos x="395" y="259"/>
              </a:cxn>
              <a:cxn ang="0">
                <a:pos x="439" y="259"/>
              </a:cxn>
              <a:cxn ang="0">
                <a:pos x="460" y="215"/>
              </a:cxn>
              <a:cxn ang="0">
                <a:pos x="520" y="213"/>
              </a:cxn>
              <a:cxn ang="0">
                <a:pos x="535" y="207"/>
              </a:cxn>
              <a:cxn ang="0">
                <a:pos x="547" y="194"/>
              </a:cxn>
              <a:cxn ang="0">
                <a:pos x="554" y="178"/>
              </a:cxn>
              <a:cxn ang="0">
                <a:pos x="554" y="154"/>
              </a:cxn>
              <a:cxn ang="0">
                <a:pos x="554" y="121"/>
              </a:cxn>
              <a:cxn ang="0">
                <a:pos x="552" y="87"/>
              </a:cxn>
              <a:cxn ang="0">
                <a:pos x="552" y="54"/>
              </a:cxn>
              <a:cxn ang="0">
                <a:pos x="554" y="31"/>
              </a:cxn>
              <a:cxn ang="0">
                <a:pos x="564" y="18"/>
              </a:cxn>
              <a:cxn ang="0">
                <a:pos x="575" y="6"/>
              </a:cxn>
              <a:cxn ang="0">
                <a:pos x="590" y="0"/>
              </a:cxn>
              <a:cxn ang="0">
                <a:pos x="724" y="0"/>
              </a:cxn>
              <a:cxn ang="0">
                <a:pos x="724" y="89"/>
              </a:cxn>
              <a:cxn ang="0">
                <a:pos x="722" y="98"/>
              </a:cxn>
              <a:cxn ang="0">
                <a:pos x="717" y="106"/>
              </a:cxn>
              <a:cxn ang="0">
                <a:pos x="709" y="111"/>
              </a:cxn>
              <a:cxn ang="0">
                <a:pos x="699" y="113"/>
              </a:cxn>
              <a:cxn ang="0">
                <a:pos x="690" y="111"/>
              </a:cxn>
              <a:cxn ang="0">
                <a:pos x="682" y="106"/>
              </a:cxn>
              <a:cxn ang="0">
                <a:pos x="678" y="98"/>
              </a:cxn>
              <a:cxn ang="0">
                <a:pos x="677" y="89"/>
              </a:cxn>
              <a:cxn ang="0">
                <a:pos x="629" y="73"/>
              </a:cxn>
              <a:cxn ang="0">
                <a:pos x="531" y="648"/>
              </a:cxn>
              <a:cxn ang="0">
                <a:pos x="522" y="625"/>
              </a:cxn>
              <a:cxn ang="0">
                <a:pos x="506" y="600"/>
              </a:cxn>
              <a:cxn ang="0">
                <a:pos x="481" y="575"/>
              </a:cxn>
              <a:cxn ang="0">
                <a:pos x="460" y="558"/>
              </a:cxn>
              <a:cxn ang="0">
                <a:pos x="451" y="548"/>
              </a:cxn>
              <a:cxn ang="0">
                <a:pos x="430" y="538"/>
              </a:cxn>
              <a:cxn ang="0">
                <a:pos x="411" y="525"/>
              </a:cxn>
              <a:cxn ang="0">
                <a:pos x="394" y="508"/>
              </a:cxn>
              <a:cxn ang="0">
                <a:pos x="380" y="489"/>
              </a:cxn>
              <a:cxn ang="0">
                <a:pos x="365" y="477"/>
              </a:cxn>
              <a:cxn ang="0">
                <a:pos x="344" y="454"/>
              </a:cxn>
              <a:cxn ang="0">
                <a:pos x="313" y="431"/>
              </a:cxn>
              <a:cxn ang="0">
                <a:pos x="294" y="424"/>
              </a:cxn>
              <a:cxn ang="0">
                <a:pos x="271" y="422"/>
              </a:cxn>
              <a:cxn ang="0">
                <a:pos x="204" y="418"/>
              </a:cxn>
              <a:cxn ang="0">
                <a:pos x="135" y="412"/>
              </a:cxn>
              <a:cxn ang="0">
                <a:pos x="66" y="404"/>
              </a:cxn>
              <a:cxn ang="0">
                <a:pos x="0" y="399"/>
              </a:cxn>
              <a:cxn ang="0">
                <a:pos x="28" y="290"/>
              </a:cxn>
            </a:cxnLst>
            <a:rect l="0" t="0" r="r" b="b"/>
            <a:pathLst>
              <a:path w="725" h="649">
                <a:moveTo>
                  <a:pt x="28" y="290"/>
                </a:moveTo>
                <a:lnTo>
                  <a:pt x="49" y="259"/>
                </a:lnTo>
                <a:lnTo>
                  <a:pt x="70" y="290"/>
                </a:lnTo>
                <a:lnTo>
                  <a:pt x="93" y="259"/>
                </a:lnTo>
                <a:lnTo>
                  <a:pt x="114" y="290"/>
                </a:lnTo>
                <a:lnTo>
                  <a:pt x="135" y="259"/>
                </a:lnTo>
                <a:lnTo>
                  <a:pt x="156" y="290"/>
                </a:lnTo>
                <a:lnTo>
                  <a:pt x="177" y="259"/>
                </a:lnTo>
                <a:lnTo>
                  <a:pt x="200" y="290"/>
                </a:lnTo>
                <a:lnTo>
                  <a:pt x="221" y="259"/>
                </a:lnTo>
                <a:lnTo>
                  <a:pt x="242" y="290"/>
                </a:lnTo>
                <a:lnTo>
                  <a:pt x="265" y="259"/>
                </a:lnTo>
                <a:lnTo>
                  <a:pt x="286" y="290"/>
                </a:lnTo>
                <a:lnTo>
                  <a:pt x="307" y="259"/>
                </a:lnTo>
                <a:lnTo>
                  <a:pt x="330" y="290"/>
                </a:lnTo>
                <a:lnTo>
                  <a:pt x="351" y="259"/>
                </a:lnTo>
                <a:lnTo>
                  <a:pt x="374" y="290"/>
                </a:lnTo>
                <a:lnTo>
                  <a:pt x="395" y="259"/>
                </a:lnTo>
                <a:lnTo>
                  <a:pt x="416" y="290"/>
                </a:lnTo>
                <a:lnTo>
                  <a:pt x="439" y="259"/>
                </a:lnTo>
                <a:lnTo>
                  <a:pt x="460" y="259"/>
                </a:lnTo>
                <a:lnTo>
                  <a:pt x="460" y="215"/>
                </a:lnTo>
                <a:lnTo>
                  <a:pt x="510" y="215"/>
                </a:lnTo>
                <a:lnTo>
                  <a:pt x="520" y="213"/>
                </a:lnTo>
                <a:lnTo>
                  <a:pt x="527" y="211"/>
                </a:lnTo>
                <a:lnTo>
                  <a:pt x="535" y="207"/>
                </a:lnTo>
                <a:lnTo>
                  <a:pt x="541" y="201"/>
                </a:lnTo>
                <a:lnTo>
                  <a:pt x="547" y="194"/>
                </a:lnTo>
                <a:lnTo>
                  <a:pt x="550" y="188"/>
                </a:lnTo>
                <a:lnTo>
                  <a:pt x="554" y="178"/>
                </a:lnTo>
                <a:lnTo>
                  <a:pt x="554" y="169"/>
                </a:lnTo>
                <a:lnTo>
                  <a:pt x="554" y="154"/>
                </a:lnTo>
                <a:lnTo>
                  <a:pt x="554" y="136"/>
                </a:lnTo>
                <a:lnTo>
                  <a:pt x="554" y="121"/>
                </a:lnTo>
                <a:lnTo>
                  <a:pt x="554" y="104"/>
                </a:lnTo>
                <a:lnTo>
                  <a:pt x="552" y="87"/>
                </a:lnTo>
                <a:lnTo>
                  <a:pt x="552" y="71"/>
                </a:lnTo>
                <a:lnTo>
                  <a:pt x="552" y="54"/>
                </a:lnTo>
                <a:lnTo>
                  <a:pt x="552" y="39"/>
                </a:lnTo>
                <a:lnTo>
                  <a:pt x="554" y="31"/>
                </a:lnTo>
                <a:lnTo>
                  <a:pt x="558" y="23"/>
                </a:lnTo>
                <a:lnTo>
                  <a:pt x="564" y="18"/>
                </a:lnTo>
                <a:lnTo>
                  <a:pt x="569" y="12"/>
                </a:lnTo>
                <a:lnTo>
                  <a:pt x="575" y="6"/>
                </a:lnTo>
                <a:lnTo>
                  <a:pt x="583" y="2"/>
                </a:lnTo>
                <a:lnTo>
                  <a:pt x="590" y="0"/>
                </a:lnTo>
                <a:lnTo>
                  <a:pt x="598" y="0"/>
                </a:lnTo>
                <a:lnTo>
                  <a:pt x="724" y="0"/>
                </a:lnTo>
                <a:lnTo>
                  <a:pt x="724" y="56"/>
                </a:lnTo>
                <a:lnTo>
                  <a:pt x="724" y="89"/>
                </a:lnTo>
                <a:lnTo>
                  <a:pt x="724" y="94"/>
                </a:lnTo>
                <a:lnTo>
                  <a:pt x="722" y="98"/>
                </a:lnTo>
                <a:lnTo>
                  <a:pt x="721" y="102"/>
                </a:lnTo>
                <a:lnTo>
                  <a:pt x="717" y="106"/>
                </a:lnTo>
                <a:lnTo>
                  <a:pt x="713" y="110"/>
                </a:lnTo>
                <a:lnTo>
                  <a:pt x="709" y="111"/>
                </a:lnTo>
                <a:lnTo>
                  <a:pt x="705" y="113"/>
                </a:lnTo>
                <a:lnTo>
                  <a:pt x="699" y="113"/>
                </a:lnTo>
                <a:lnTo>
                  <a:pt x="696" y="113"/>
                </a:lnTo>
                <a:lnTo>
                  <a:pt x="690" y="111"/>
                </a:lnTo>
                <a:lnTo>
                  <a:pt x="686" y="110"/>
                </a:lnTo>
                <a:lnTo>
                  <a:pt x="682" y="106"/>
                </a:lnTo>
                <a:lnTo>
                  <a:pt x="680" y="102"/>
                </a:lnTo>
                <a:lnTo>
                  <a:pt x="678" y="98"/>
                </a:lnTo>
                <a:lnTo>
                  <a:pt x="677" y="94"/>
                </a:lnTo>
                <a:lnTo>
                  <a:pt x="677" y="89"/>
                </a:lnTo>
                <a:lnTo>
                  <a:pt x="677" y="73"/>
                </a:lnTo>
                <a:lnTo>
                  <a:pt x="629" y="73"/>
                </a:lnTo>
                <a:lnTo>
                  <a:pt x="629" y="648"/>
                </a:lnTo>
                <a:lnTo>
                  <a:pt x="531" y="648"/>
                </a:lnTo>
                <a:lnTo>
                  <a:pt x="531" y="625"/>
                </a:lnTo>
                <a:lnTo>
                  <a:pt x="522" y="625"/>
                </a:lnTo>
                <a:lnTo>
                  <a:pt x="516" y="611"/>
                </a:lnTo>
                <a:lnTo>
                  <a:pt x="506" y="600"/>
                </a:lnTo>
                <a:lnTo>
                  <a:pt x="495" y="586"/>
                </a:lnTo>
                <a:lnTo>
                  <a:pt x="481" y="575"/>
                </a:lnTo>
                <a:lnTo>
                  <a:pt x="470" y="565"/>
                </a:lnTo>
                <a:lnTo>
                  <a:pt x="460" y="558"/>
                </a:lnTo>
                <a:lnTo>
                  <a:pt x="455" y="552"/>
                </a:lnTo>
                <a:lnTo>
                  <a:pt x="451" y="548"/>
                </a:lnTo>
                <a:lnTo>
                  <a:pt x="439" y="544"/>
                </a:lnTo>
                <a:lnTo>
                  <a:pt x="430" y="538"/>
                </a:lnTo>
                <a:lnTo>
                  <a:pt x="420" y="533"/>
                </a:lnTo>
                <a:lnTo>
                  <a:pt x="411" y="525"/>
                </a:lnTo>
                <a:lnTo>
                  <a:pt x="401" y="517"/>
                </a:lnTo>
                <a:lnTo>
                  <a:pt x="394" y="508"/>
                </a:lnTo>
                <a:lnTo>
                  <a:pt x="386" y="498"/>
                </a:lnTo>
                <a:lnTo>
                  <a:pt x="380" y="489"/>
                </a:lnTo>
                <a:lnTo>
                  <a:pt x="372" y="487"/>
                </a:lnTo>
                <a:lnTo>
                  <a:pt x="365" y="477"/>
                </a:lnTo>
                <a:lnTo>
                  <a:pt x="355" y="468"/>
                </a:lnTo>
                <a:lnTo>
                  <a:pt x="344" y="454"/>
                </a:lnTo>
                <a:lnTo>
                  <a:pt x="330" y="443"/>
                </a:lnTo>
                <a:lnTo>
                  <a:pt x="313" y="431"/>
                </a:lnTo>
                <a:lnTo>
                  <a:pt x="304" y="427"/>
                </a:lnTo>
                <a:lnTo>
                  <a:pt x="294" y="424"/>
                </a:lnTo>
                <a:lnTo>
                  <a:pt x="283" y="422"/>
                </a:lnTo>
                <a:lnTo>
                  <a:pt x="271" y="422"/>
                </a:lnTo>
                <a:lnTo>
                  <a:pt x="237" y="420"/>
                </a:lnTo>
                <a:lnTo>
                  <a:pt x="204" y="418"/>
                </a:lnTo>
                <a:lnTo>
                  <a:pt x="170" y="416"/>
                </a:lnTo>
                <a:lnTo>
                  <a:pt x="135" y="412"/>
                </a:lnTo>
                <a:lnTo>
                  <a:pt x="101" y="408"/>
                </a:lnTo>
                <a:lnTo>
                  <a:pt x="66" y="404"/>
                </a:lnTo>
                <a:lnTo>
                  <a:pt x="32" y="401"/>
                </a:lnTo>
                <a:lnTo>
                  <a:pt x="0" y="399"/>
                </a:lnTo>
                <a:lnTo>
                  <a:pt x="0" y="288"/>
                </a:lnTo>
                <a:lnTo>
                  <a:pt x="28" y="290"/>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54" name="Freeform 8"/>
          <p:cNvSpPr>
            <a:spLocks/>
          </p:cNvSpPr>
          <p:nvPr/>
        </p:nvSpPr>
        <p:spPr bwMode="auto">
          <a:xfrm>
            <a:off x="2860675" y="2651125"/>
            <a:ext cx="1150938" cy="1322388"/>
          </a:xfrm>
          <a:custGeom>
            <a:avLst/>
            <a:gdLst/>
            <a:ahLst/>
            <a:cxnLst>
              <a:cxn ang="0">
                <a:pos x="139" y="0"/>
              </a:cxn>
              <a:cxn ang="0">
                <a:pos x="25" y="719"/>
              </a:cxn>
              <a:cxn ang="0">
                <a:pos x="0" y="808"/>
              </a:cxn>
              <a:cxn ang="0">
                <a:pos x="2" y="817"/>
              </a:cxn>
              <a:cxn ang="0">
                <a:pos x="7" y="825"/>
              </a:cxn>
              <a:cxn ang="0">
                <a:pos x="15" y="830"/>
              </a:cxn>
              <a:cxn ang="0">
                <a:pos x="25" y="832"/>
              </a:cxn>
              <a:cxn ang="0">
                <a:pos x="34" y="830"/>
              </a:cxn>
              <a:cxn ang="0">
                <a:pos x="42" y="825"/>
              </a:cxn>
              <a:cxn ang="0">
                <a:pos x="46" y="817"/>
              </a:cxn>
              <a:cxn ang="0">
                <a:pos x="47" y="808"/>
              </a:cxn>
              <a:cxn ang="0">
                <a:pos x="112" y="792"/>
              </a:cxn>
              <a:cxn ang="0">
                <a:pos x="112" y="750"/>
              </a:cxn>
              <a:cxn ang="0">
                <a:pos x="112" y="708"/>
              </a:cxn>
              <a:cxn ang="0">
                <a:pos x="112" y="668"/>
              </a:cxn>
              <a:cxn ang="0">
                <a:pos x="112" y="626"/>
              </a:cxn>
              <a:cxn ang="0">
                <a:pos x="116" y="608"/>
              </a:cxn>
              <a:cxn ang="0">
                <a:pos x="126" y="593"/>
              </a:cxn>
              <a:cxn ang="0">
                <a:pos x="141" y="584"/>
              </a:cxn>
              <a:cxn ang="0">
                <a:pos x="158" y="580"/>
              </a:cxn>
              <a:cxn ang="0">
                <a:pos x="187" y="580"/>
              </a:cxn>
              <a:cxn ang="0">
                <a:pos x="214" y="580"/>
              </a:cxn>
              <a:cxn ang="0">
                <a:pos x="243" y="580"/>
              </a:cxn>
              <a:cxn ang="0">
                <a:pos x="271" y="580"/>
              </a:cxn>
              <a:cxn ang="0">
                <a:pos x="292" y="524"/>
              </a:cxn>
              <a:cxn ang="0">
                <a:pos x="336" y="524"/>
              </a:cxn>
              <a:cxn ang="0">
                <a:pos x="378" y="524"/>
              </a:cxn>
              <a:cxn ang="0">
                <a:pos x="422" y="524"/>
              </a:cxn>
              <a:cxn ang="0">
                <a:pos x="466" y="524"/>
              </a:cxn>
              <a:cxn ang="0">
                <a:pos x="510" y="524"/>
              </a:cxn>
              <a:cxn ang="0">
                <a:pos x="552" y="524"/>
              </a:cxn>
              <a:cxn ang="0">
                <a:pos x="596" y="524"/>
              </a:cxn>
              <a:cxn ang="0">
                <a:pos x="638" y="524"/>
              </a:cxn>
              <a:cxn ang="0">
                <a:pos x="682" y="524"/>
              </a:cxn>
              <a:cxn ang="0">
                <a:pos x="724" y="495"/>
              </a:cxn>
              <a:cxn ang="0">
                <a:pos x="692" y="390"/>
              </a:cxn>
              <a:cxn ang="0">
                <a:pos x="623" y="383"/>
              </a:cxn>
              <a:cxn ang="0">
                <a:pos x="554" y="377"/>
              </a:cxn>
              <a:cxn ang="0">
                <a:pos x="485" y="371"/>
              </a:cxn>
              <a:cxn ang="0">
                <a:pos x="436" y="369"/>
              </a:cxn>
              <a:cxn ang="0">
                <a:pos x="405" y="360"/>
              </a:cxn>
              <a:cxn ang="0">
                <a:pos x="378" y="342"/>
              </a:cxn>
              <a:cxn ang="0">
                <a:pos x="357" y="317"/>
              </a:cxn>
              <a:cxn ang="0">
                <a:pos x="346" y="300"/>
              </a:cxn>
              <a:cxn ang="0">
                <a:pos x="325" y="283"/>
              </a:cxn>
              <a:cxn ang="0">
                <a:pos x="296" y="262"/>
              </a:cxn>
              <a:cxn ang="0">
                <a:pos x="275" y="245"/>
              </a:cxn>
              <a:cxn ang="0">
                <a:pos x="260" y="235"/>
              </a:cxn>
              <a:cxn ang="0">
                <a:pos x="239" y="222"/>
              </a:cxn>
              <a:cxn ang="0">
                <a:pos x="221" y="203"/>
              </a:cxn>
              <a:cxn ang="0">
                <a:pos x="208" y="180"/>
              </a:cxn>
              <a:cxn ang="0">
                <a:pos x="139" y="168"/>
              </a:cxn>
            </a:cxnLst>
            <a:rect l="0" t="0" r="r" b="b"/>
            <a:pathLst>
              <a:path w="725" h="833">
                <a:moveTo>
                  <a:pt x="139" y="168"/>
                </a:moveTo>
                <a:lnTo>
                  <a:pt x="139" y="0"/>
                </a:lnTo>
                <a:lnTo>
                  <a:pt x="25" y="0"/>
                </a:lnTo>
                <a:lnTo>
                  <a:pt x="25" y="719"/>
                </a:lnTo>
                <a:lnTo>
                  <a:pt x="0" y="719"/>
                </a:lnTo>
                <a:lnTo>
                  <a:pt x="0" y="808"/>
                </a:lnTo>
                <a:lnTo>
                  <a:pt x="0" y="813"/>
                </a:lnTo>
                <a:lnTo>
                  <a:pt x="2" y="817"/>
                </a:lnTo>
                <a:lnTo>
                  <a:pt x="3" y="821"/>
                </a:lnTo>
                <a:lnTo>
                  <a:pt x="7" y="825"/>
                </a:lnTo>
                <a:lnTo>
                  <a:pt x="11" y="829"/>
                </a:lnTo>
                <a:lnTo>
                  <a:pt x="15" y="830"/>
                </a:lnTo>
                <a:lnTo>
                  <a:pt x="19" y="832"/>
                </a:lnTo>
                <a:lnTo>
                  <a:pt x="25" y="832"/>
                </a:lnTo>
                <a:lnTo>
                  <a:pt x="28" y="832"/>
                </a:lnTo>
                <a:lnTo>
                  <a:pt x="34" y="830"/>
                </a:lnTo>
                <a:lnTo>
                  <a:pt x="38" y="829"/>
                </a:lnTo>
                <a:lnTo>
                  <a:pt x="42" y="825"/>
                </a:lnTo>
                <a:lnTo>
                  <a:pt x="44" y="821"/>
                </a:lnTo>
                <a:lnTo>
                  <a:pt x="46" y="817"/>
                </a:lnTo>
                <a:lnTo>
                  <a:pt x="47" y="813"/>
                </a:lnTo>
                <a:lnTo>
                  <a:pt x="47" y="808"/>
                </a:lnTo>
                <a:lnTo>
                  <a:pt x="47" y="792"/>
                </a:lnTo>
                <a:lnTo>
                  <a:pt x="112" y="792"/>
                </a:lnTo>
                <a:lnTo>
                  <a:pt x="112" y="771"/>
                </a:lnTo>
                <a:lnTo>
                  <a:pt x="112" y="750"/>
                </a:lnTo>
                <a:lnTo>
                  <a:pt x="112" y="729"/>
                </a:lnTo>
                <a:lnTo>
                  <a:pt x="112" y="708"/>
                </a:lnTo>
                <a:lnTo>
                  <a:pt x="112" y="687"/>
                </a:lnTo>
                <a:lnTo>
                  <a:pt x="112" y="668"/>
                </a:lnTo>
                <a:lnTo>
                  <a:pt x="112" y="647"/>
                </a:lnTo>
                <a:lnTo>
                  <a:pt x="112" y="626"/>
                </a:lnTo>
                <a:lnTo>
                  <a:pt x="112" y="616"/>
                </a:lnTo>
                <a:lnTo>
                  <a:pt x="116" y="608"/>
                </a:lnTo>
                <a:lnTo>
                  <a:pt x="120" y="601"/>
                </a:lnTo>
                <a:lnTo>
                  <a:pt x="126" y="593"/>
                </a:lnTo>
                <a:lnTo>
                  <a:pt x="134" y="587"/>
                </a:lnTo>
                <a:lnTo>
                  <a:pt x="141" y="584"/>
                </a:lnTo>
                <a:lnTo>
                  <a:pt x="149" y="580"/>
                </a:lnTo>
                <a:lnTo>
                  <a:pt x="158" y="580"/>
                </a:lnTo>
                <a:lnTo>
                  <a:pt x="174" y="580"/>
                </a:lnTo>
                <a:lnTo>
                  <a:pt x="187" y="580"/>
                </a:lnTo>
                <a:lnTo>
                  <a:pt x="200" y="580"/>
                </a:lnTo>
                <a:lnTo>
                  <a:pt x="214" y="580"/>
                </a:lnTo>
                <a:lnTo>
                  <a:pt x="229" y="580"/>
                </a:lnTo>
                <a:lnTo>
                  <a:pt x="243" y="580"/>
                </a:lnTo>
                <a:lnTo>
                  <a:pt x="256" y="580"/>
                </a:lnTo>
                <a:lnTo>
                  <a:pt x="271" y="580"/>
                </a:lnTo>
                <a:lnTo>
                  <a:pt x="271" y="524"/>
                </a:lnTo>
                <a:lnTo>
                  <a:pt x="292" y="524"/>
                </a:lnTo>
                <a:lnTo>
                  <a:pt x="313" y="495"/>
                </a:lnTo>
                <a:lnTo>
                  <a:pt x="336" y="524"/>
                </a:lnTo>
                <a:lnTo>
                  <a:pt x="357" y="495"/>
                </a:lnTo>
                <a:lnTo>
                  <a:pt x="378" y="524"/>
                </a:lnTo>
                <a:lnTo>
                  <a:pt x="401" y="495"/>
                </a:lnTo>
                <a:lnTo>
                  <a:pt x="422" y="524"/>
                </a:lnTo>
                <a:lnTo>
                  <a:pt x="443" y="495"/>
                </a:lnTo>
                <a:lnTo>
                  <a:pt x="466" y="524"/>
                </a:lnTo>
                <a:lnTo>
                  <a:pt x="487" y="495"/>
                </a:lnTo>
                <a:lnTo>
                  <a:pt x="510" y="524"/>
                </a:lnTo>
                <a:lnTo>
                  <a:pt x="531" y="495"/>
                </a:lnTo>
                <a:lnTo>
                  <a:pt x="552" y="524"/>
                </a:lnTo>
                <a:lnTo>
                  <a:pt x="573" y="495"/>
                </a:lnTo>
                <a:lnTo>
                  <a:pt x="596" y="524"/>
                </a:lnTo>
                <a:lnTo>
                  <a:pt x="617" y="495"/>
                </a:lnTo>
                <a:lnTo>
                  <a:pt x="638" y="524"/>
                </a:lnTo>
                <a:lnTo>
                  <a:pt x="659" y="495"/>
                </a:lnTo>
                <a:lnTo>
                  <a:pt x="682" y="524"/>
                </a:lnTo>
                <a:lnTo>
                  <a:pt x="703" y="495"/>
                </a:lnTo>
                <a:lnTo>
                  <a:pt x="724" y="495"/>
                </a:lnTo>
                <a:lnTo>
                  <a:pt x="724" y="394"/>
                </a:lnTo>
                <a:lnTo>
                  <a:pt x="692" y="390"/>
                </a:lnTo>
                <a:lnTo>
                  <a:pt x="658" y="386"/>
                </a:lnTo>
                <a:lnTo>
                  <a:pt x="623" y="383"/>
                </a:lnTo>
                <a:lnTo>
                  <a:pt x="589" y="379"/>
                </a:lnTo>
                <a:lnTo>
                  <a:pt x="554" y="377"/>
                </a:lnTo>
                <a:lnTo>
                  <a:pt x="520" y="373"/>
                </a:lnTo>
                <a:lnTo>
                  <a:pt x="485" y="371"/>
                </a:lnTo>
                <a:lnTo>
                  <a:pt x="453" y="371"/>
                </a:lnTo>
                <a:lnTo>
                  <a:pt x="436" y="369"/>
                </a:lnTo>
                <a:lnTo>
                  <a:pt x="420" y="365"/>
                </a:lnTo>
                <a:lnTo>
                  <a:pt x="405" y="360"/>
                </a:lnTo>
                <a:lnTo>
                  <a:pt x="392" y="352"/>
                </a:lnTo>
                <a:lnTo>
                  <a:pt x="378" y="342"/>
                </a:lnTo>
                <a:lnTo>
                  <a:pt x="367" y="331"/>
                </a:lnTo>
                <a:lnTo>
                  <a:pt x="357" y="317"/>
                </a:lnTo>
                <a:lnTo>
                  <a:pt x="350" y="302"/>
                </a:lnTo>
                <a:lnTo>
                  <a:pt x="346" y="300"/>
                </a:lnTo>
                <a:lnTo>
                  <a:pt x="338" y="294"/>
                </a:lnTo>
                <a:lnTo>
                  <a:pt x="325" y="283"/>
                </a:lnTo>
                <a:lnTo>
                  <a:pt x="311" y="273"/>
                </a:lnTo>
                <a:lnTo>
                  <a:pt x="296" y="262"/>
                </a:lnTo>
                <a:lnTo>
                  <a:pt x="285" y="250"/>
                </a:lnTo>
                <a:lnTo>
                  <a:pt x="275" y="245"/>
                </a:lnTo>
                <a:lnTo>
                  <a:pt x="273" y="241"/>
                </a:lnTo>
                <a:lnTo>
                  <a:pt x="260" y="235"/>
                </a:lnTo>
                <a:lnTo>
                  <a:pt x="250" y="229"/>
                </a:lnTo>
                <a:lnTo>
                  <a:pt x="239" y="222"/>
                </a:lnTo>
                <a:lnTo>
                  <a:pt x="229" y="212"/>
                </a:lnTo>
                <a:lnTo>
                  <a:pt x="221" y="203"/>
                </a:lnTo>
                <a:lnTo>
                  <a:pt x="214" y="191"/>
                </a:lnTo>
                <a:lnTo>
                  <a:pt x="208" y="180"/>
                </a:lnTo>
                <a:lnTo>
                  <a:pt x="204" y="168"/>
                </a:lnTo>
                <a:lnTo>
                  <a:pt x="139" y="168"/>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55" name="Freeform 9"/>
          <p:cNvSpPr>
            <a:spLocks/>
          </p:cNvSpPr>
          <p:nvPr/>
        </p:nvSpPr>
        <p:spPr bwMode="auto">
          <a:xfrm>
            <a:off x="3024188" y="4133850"/>
            <a:ext cx="987425" cy="688975"/>
          </a:xfrm>
          <a:custGeom>
            <a:avLst/>
            <a:gdLst/>
            <a:ahLst/>
            <a:cxnLst>
              <a:cxn ang="0">
                <a:pos x="73" y="140"/>
              </a:cxn>
              <a:cxn ang="0">
                <a:pos x="67" y="153"/>
              </a:cxn>
              <a:cxn ang="0">
                <a:pos x="57" y="166"/>
              </a:cxn>
              <a:cxn ang="0">
                <a:pos x="48" y="176"/>
              </a:cxn>
              <a:cxn ang="0">
                <a:pos x="40" y="178"/>
              </a:cxn>
              <a:cxn ang="0">
                <a:pos x="38" y="180"/>
              </a:cxn>
              <a:cxn ang="0">
                <a:pos x="34" y="180"/>
              </a:cxn>
              <a:cxn ang="0">
                <a:pos x="21" y="186"/>
              </a:cxn>
              <a:cxn ang="0">
                <a:pos x="11" y="195"/>
              </a:cxn>
              <a:cxn ang="0">
                <a:pos x="6" y="207"/>
              </a:cxn>
              <a:cxn ang="0">
                <a:pos x="2" y="218"/>
              </a:cxn>
              <a:cxn ang="0">
                <a:pos x="94" y="433"/>
              </a:cxn>
              <a:cxn ang="0">
                <a:pos x="94" y="408"/>
              </a:cxn>
              <a:cxn ang="0">
                <a:pos x="94" y="383"/>
              </a:cxn>
              <a:cxn ang="0">
                <a:pos x="92" y="360"/>
              </a:cxn>
              <a:cxn ang="0">
                <a:pos x="92" y="335"/>
              </a:cxn>
              <a:cxn ang="0">
                <a:pos x="94" y="316"/>
              </a:cxn>
              <a:cxn ang="0">
                <a:pos x="101" y="297"/>
              </a:cxn>
              <a:cxn ang="0">
                <a:pos x="122" y="262"/>
              </a:cxn>
              <a:cxn ang="0">
                <a:pos x="155" y="237"/>
              </a:cxn>
              <a:cxn ang="0">
                <a:pos x="191" y="224"/>
              </a:cxn>
              <a:cxn ang="0">
                <a:pos x="621" y="184"/>
              </a:cxn>
              <a:cxn ang="0">
                <a:pos x="600" y="34"/>
              </a:cxn>
              <a:cxn ang="0">
                <a:pos x="556" y="34"/>
              </a:cxn>
              <a:cxn ang="0">
                <a:pos x="514" y="34"/>
              </a:cxn>
              <a:cxn ang="0">
                <a:pos x="470" y="34"/>
              </a:cxn>
              <a:cxn ang="0">
                <a:pos x="428" y="34"/>
              </a:cxn>
              <a:cxn ang="0">
                <a:pos x="384" y="34"/>
              </a:cxn>
              <a:cxn ang="0">
                <a:pos x="340" y="34"/>
              </a:cxn>
              <a:cxn ang="0">
                <a:pos x="298" y="34"/>
              </a:cxn>
              <a:cxn ang="0">
                <a:pos x="254" y="34"/>
              </a:cxn>
              <a:cxn ang="0">
                <a:pos x="210" y="34"/>
              </a:cxn>
              <a:cxn ang="0">
                <a:pos x="168" y="36"/>
              </a:cxn>
              <a:cxn ang="0">
                <a:pos x="122" y="0"/>
              </a:cxn>
              <a:cxn ang="0">
                <a:pos x="105" y="4"/>
              </a:cxn>
              <a:cxn ang="0">
                <a:pos x="92" y="15"/>
              </a:cxn>
              <a:cxn ang="0">
                <a:pos x="80" y="30"/>
              </a:cxn>
              <a:cxn ang="0">
                <a:pos x="76" y="48"/>
              </a:cxn>
              <a:cxn ang="0">
                <a:pos x="74" y="130"/>
              </a:cxn>
              <a:cxn ang="0">
                <a:pos x="73" y="132"/>
              </a:cxn>
              <a:cxn ang="0">
                <a:pos x="74" y="134"/>
              </a:cxn>
            </a:cxnLst>
            <a:rect l="0" t="0" r="r" b="b"/>
            <a:pathLst>
              <a:path w="622" h="434">
                <a:moveTo>
                  <a:pt x="74" y="134"/>
                </a:moveTo>
                <a:lnTo>
                  <a:pt x="73" y="140"/>
                </a:lnTo>
                <a:lnTo>
                  <a:pt x="71" y="147"/>
                </a:lnTo>
                <a:lnTo>
                  <a:pt x="67" y="153"/>
                </a:lnTo>
                <a:lnTo>
                  <a:pt x="63" y="161"/>
                </a:lnTo>
                <a:lnTo>
                  <a:pt x="57" y="166"/>
                </a:lnTo>
                <a:lnTo>
                  <a:pt x="53" y="172"/>
                </a:lnTo>
                <a:lnTo>
                  <a:pt x="48" y="176"/>
                </a:lnTo>
                <a:lnTo>
                  <a:pt x="42" y="178"/>
                </a:lnTo>
                <a:lnTo>
                  <a:pt x="40" y="178"/>
                </a:lnTo>
                <a:lnTo>
                  <a:pt x="40" y="180"/>
                </a:lnTo>
                <a:lnTo>
                  <a:pt x="38" y="180"/>
                </a:lnTo>
                <a:lnTo>
                  <a:pt x="36" y="180"/>
                </a:lnTo>
                <a:lnTo>
                  <a:pt x="34" y="180"/>
                </a:lnTo>
                <a:lnTo>
                  <a:pt x="27" y="182"/>
                </a:lnTo>
                <a:lnTo>
                  <a:pt x="21" y="186"/>
                </a:lnTo>
                <a:lnTo>
                  <a:pt x="17" y="189"/>
                </a:lnTo>
                <a:lnTo>
                  <a:pt x="11" y="195"/>
                </a:lnTo>
                <a:lnTo>
                  <a:pt x="8" y="201"/>
                </a:lnTo>
                <a:lnTo>
                  <a:pt x="6" y="207"/>
                </a:lnTo>
                <a:lnTo>
                  <a:pt x="2" y="212"/>
                </a:lnTo>
                <a:lnTo>
                  <a:pt x="2" y="218"/>
                </a:lnTo>
                <a:lnTo>
                  <a:pt x="0" y="433"/>
                </a:lnTo>
                <a:lnTo>
                  <a:pt x="94" y="433"/>
                </a:lnTo>
                <a:lnTo>
                  <a:pt x="94" y="419"/>
                </a:lnTo>
                <a:lnTo>
                  <a:pt x="94" y="408"/>
                </a:lnTo>
                <a:lnTo>
                  <a:pt x="94" y="396"/>
                </a:lnTo>
                <a:lnTo>
                  <a:pt x="94" y="383"/>
                </a:lnTo>
                <a:lnTo>
                  <a:pt x="94" y="371"/>
                </a:lnTo>
                <a:lnTo>
                  <a:pt x="92" y="360"/>
                </a:lnTo>
                <a:lnTo>
                  <a:pt x="92" y="346"/>
                </a:lnTo>
                <a:lnTo>
                  <a:pt x="92" y="335"/>
                </a:lnTo>
                <a:lnTo>
                  <a:pt x="94" y="325"/>
                </a:lnTo>
                <a:lnTo>
                  <a:pt x="94" y="316"/>
                </a:lnTo>
                <a:lnTo>
                  <a:pt x="97" y="304"/>
                </a:lnTo>
                <a:lnTo>
                  <a:pt x="101" y="297"/>
                </a:lnTo>
                <a:lnTo>
                  <a:pt x="109" y="277"/>
                </a:lnTo>
                <a:lnTo>
                  <a:pt x="122" y="262"/>
                </a:lnTo>
                <a:lnTo>
                  <a:pt x="138" y="249"/>
                </a:lnTo>
                <a:lnTo>
                  <a:pt x="155" y="237"/>
                </a:lnTo>
                <a:lnTo>
                  <a:pt x="172" y="230"/>
                </a:lnTo>
                <a:lnTo>
                  <a:pt x="191" y="224"/>
                </a:lnTo>
                <a:lnTo>
                  <a:pt x="191" y="222"/>
                </a:lnTo>
                <a:lnTo>
                  <a:pt x="621" y="184"/>
                </a:lnTo>
                <a:lnTo>
                  <a:pt x="621" y="65"/>
                </a:lnTo>
                <a:lnTo>
                  <a:pt x="600" y="34"/>
                </a:lnTo>
                <a:lnTo>
                  <a:pt x="579" y="65"/>
                </a:lnTo>
                <a:lnTo>
                  <a:pt x="556" y="34"/>
                </a:lnTo>
                <a:lnTo>
                  <a:pt x="535" y="65"/>
                </a:lnTo>
                <a:lnTo>
                  <a:pt x="514" y="34"/>
                </a:lnTo>
                <a:lnTo>
                  <a:pt x="493" y="65"/>
                </a:lnTo>
                <a:lnTo>
                  <a:pt x="470" y="34"/>
                </a:lnTo>
                <a:lnTo>
                  <a:pt x="449" y="65"/>
                </a:lnTo>
                <a:lnTo>
                  <a:pt x="428" y="34"/>
                </a:lnTo>
                <a:lnTo>
                  <a:pt x="407" y="65"/>
                </a:lnTo>
                <a:lnTo>
                  <a:pt x="384" y="34"/>
                </a:lnTo>
                <a:lnTo>
                  <a:pt x="363" y="65"/>
                </a:lnTo>
                <a:lnTo>
                  <a:pt x="340" y="34"/>
                </a:lnTo>
                <a:lnTo>
                  <a:pt x="319" y="65"/>
                </a:lnTo>
                <a:lnTo>
                  <a:pt x="298" y="34"/>
                </a:lnTo>
                <a:lnTo>
                  <a:pt x="275" y="65"/>
                </a:lnTo>
                <a:lnTo>
                  <a:pt x="254" y="34"/>
                </a:lnTo>
                <a:lnTo>
                  <a:pt x="233" y="65"/>
                </a:lnTo>
                <a:lnTo>
                  <a:pt x="210" y="34"/>
                </a:lnTo>
                <a:lnTo>
                  <a:pt x="189" y="65"/>
                </a:lnTo>
                <a:lnTo>
                  <a:pt x="168" y="36"/>
                </a:lnTo>
                <a:lnTo>
                  <a:pt x="168" y="0"/>
                </a:lnTo>
                <a:lnTo>
                  <a:pt x="122" y="0"/>
                </a:lnTo>
                <a:lnTo>
                  <a:pt x="113" y="2"/>
                </a:lnTo>
                <a:lnTo>
                  <a:pt x="105" y="4"/>
                </a:lnTo>
                <a:lnTo>
                  <a:pt x="97" y="9"/>
                </a:lnTo>
                <a:lnTo>
                  <a:pt x="92" y="15"/>
                </a:lnTo>
                <a:lnTo>
                  <a:pt x="86" y="23"/>
                </a:lnTo>
                <a:lnTo>
                  <a:pt x="80" y="30"/>
                </a:lnTo>
                <a:lnTo>
                  <a:pt x="78" y="40"/>
                </a:lnTo>
                <a:lnTo>
                  <a:pt x="76" y="48"/>
                </a:lnTo>
                <a:lnTo>
                  <a:pt x="74" y="48"/>
                </a:lnTo>
                <a:lnTo>
                  <a:pt x="74" y="130"/>
                </a:lnTo>
                <a:lnTo>
                  <a:pt x="73" y="130"/>
                </a:lnTo>
                <a:lnTo>
                  <a:pt x="73" y="132"/>
                </a:lnTo>
                <a:lnTo>
                  <a:pt x="74" y="132"/>
                </a:lnTo>
                <a:lnTo>
                  <a:pt x="74" y="134"/>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56" name="Freeform 10"/>
          <p:cNvSpPr>
            <a:spLocks/>
          </p:cNvSpPr>
          <p:nvPr/>
        </p:nvSpPr>
        <p:spPr bwMode="auto">
          <a:xfrm>
            <a:off x="1547813" y="4370388"/>
            <a:ext cx="184150" cy="180975"/>
          </a:xfrm>
          <a:custGeom>
            <a:avLst/>
            <a:gdLst/>
            <a:ahLst/>
            <a:cxnLst>
              <a:cxn ang="0">
                <a:pos x="58" y="0"/>
              </a:cxn>
              <a:cxn ang="0">
                <a:pos x="69" y="2"/>
              </a:cxn>
              <a:cxn ang="0">
                <a:pos x="79" y="6"/>
              </a:cxn>
              <a:cxn ang="0">
                <a:pos x="90" y="10"/>
              </a:cxn>
              <a:cxn ang="0">
                <a:pos x="98" y="17"/>
              </a:cxn>
              <a:cxn ang="0">
                <a:pos x="104" y="25"/>
              </a:cxn>
              <a:cxn ang="0">
                <a:pos x="110" y="35"/>
              </a:cxn>
              <a:cxn ang="0">
                <a:pos x="113" y="46"/>
              </a:cxn>
              <a:cxn ang="0">
                <a:pos x="115" y="58"/>
              </a:cxn>
              <a:cxn ang="0">
                <a:pos x="113" y="69"/>
              </a:cxn>
              <a:cxn ang="0">
                <a:pos x="110" y="79"/>
              </a:cxn>
              <a:cxn ang="0">
                <a:pos x="104" y="88"/>
              </a:cxn>
              <a:cxn ang="0">
                <a:pos x="98" y="98"/>
              </a:cxn>
              <a:cxn ang="0">
                <a:pos x="90" y="104"/>
              </a:cxn>
              <a:cxn ang="0">
                <a:pos x="79" y="109"/>
              </a:cxn>
              <a:cxn ang="0">
                <a:pos x="69" y="113"/>
              </a:cxn>
              <a:cxn ang="0">
                <a:pos x="58" y="113"/>
              </a:cxn>
              <a:cxn ang="0">
                <a:pos x="46" y="113"/>
              </a:cxn>
              <a:cxn ang="0">
                <a:pos x="37" y="109"/>
              </a:cxn>
              <a:cxn ang="0">
                <a:pos x="27" y="104"/>
              </a:cxn>
              <a:cxn ang="0">
                <a:pos x="18" y="98"/>
              </a:cxn>
              <a:cxn ang="0">
                <a:pos x="12" y="88"/>
              </a:cxn>
              <a:cxn ang="0">
                <a:pos x="6" y="79"/>
              </a:cxn>
              <a:cxn ang="0">
                <a:pos x="2" y="69"/>
              </a:cxn>
              <a:cxn ang="0">
                <a:pos x="0" y="58"/>
              </a:cxn>
              <a:cxn ang="0">
                <a:pos x="2" y="46"/>
              </a:cxn>
              <a:cxn ang="0">
                <a:pos x="6" y="35"/>
              </a:cxn>
              <a:cxn ang="0">
                <a:pos x="12" y="25"/>
              </a:cxn>
              <a:cxn ang="0">
                <a:pos x="18" y="17"/>
              </a:cxn>
              <a:cxn ang="0">
                <a:pos x="27" y="10"/>
              </a:cxn>
              <a:cxn ang="0">
                <a:pos x="37" y="6"/>
              </a:cxn>
              <a:cxn ang="0">
                <a:pos x="46" y="2"/>
              </a:cxn>
              <a:cxn ang="0">
                <a:pos x="58" y="0"/>
              </a:cxn>
            </a:cxnLst>
            <a:rect l="0" t="0" r="r" b="b"/>
            <a:pathLst>
              <a:path w="116" h="114">
                <a:moveTo>
                  <a:pt x="58" y="0"/>
                </a:moveTo>
                <a:lnTo>
                  <a:pt x="69" y="2"/>
                </a:lnTo>
                <a:lnTo>
                  <a:pt x="79" y="6"/>
                </a:lnTo>
                <a:lnTo>
                  <a:pt x="90" y="10"/>
                </a:lnTo>
                <a:lnTo>
                  <a:pt x="98" y="17"/>
                </a:lnTo>
                <a:lnTo>
                  <a:pt x="104" y="25"/>
                </a:lnTo>
                <a:lnTo>
                  <a:pt x="110" y="35"/>
                </a:lnTo>
                <a:lnTo>
                  <a:pt x="113" y="46"/>
                </a:lnTo>
                <a:lnTo>
                  <a:pt x="115" y="58"/>
                </a:lnTo>
                <a:lnTo>
                  <a:pt x="113" y="69"/>
                </a:lnTo>
                <a:lnTo>
                  <a:pt x="110" y="79"/>
                </a:lnTo>
                <a:lnTo>
                  <a:pt x="104" y="88"/>
                </a:lnTo>
                <a:lnTo>
                  <a:pt x="98" y="98"/>
                </a:lnTo>
                <a:lnTo>
                  <a:pt x="90" y="104"/>
                </a:lnTo>
                <a:lnTo>
                  <a:pt x="79" y="109"/>
                </a:lnTo>
                <a:lnTo>
                  <a:pt x="69" y="113"/>
                </a:lnTo>
                <a:lnTo>
                  <a:pt x="58" y="113"/>
                </a:lnTo>
                <a:lnTo>
                  <a:pt x="46" y="113"/>
                </a:lnTo>
                <a:lnTo>
                  <a:pt x="37" y="109"/>
                </a:lnTo>
                <a:lnTo>
                  <a:pt x="27" y="104"/>
                </a:lnTo>
                <a:lnTo>
                  <a:pt x="18" y="98"/>
                </a:lnTo>
                <a:lnTo>
                  <a:pt x="12" y="88"/>
                </a:lnTo>
                <a:lnTo>
                  <a:pt x="6" y="79"/>
                </a:lnTo>
                <a:lnTo>
                  <a:pt x="2" y="69"/>
                </a:lnTo>
                <a:lnTo>
                  <a:pt x="0" y="58"/>
                </a:lnTo>
                <a:lnTo>
                  <a:pt x="2" y="46"/>
                </a:lnTo>
                <a:lnTo>
                  <a:pt x="6" y="35"/>
                </a:lnTo>
                <a:lnTo>
                  <a:pt x="12" y="25"/>
                </a:lnTo>
                <a:lnTo>
                  <a:pt x="18" y="17"/>
                </a:lnTo>
                <a:lnTo>
                  <a:pt x="27" y="10"/>
                </a:lnTo>
                <a:lnTo>
                  <a:pt x="37" y="6"/>
                </a:lnTo>
                <a:lnTo>
                  <a:pt x="46" y="2"/>
                </a:lnTo>
                <a:lnTo>
                  <a:pt x="58"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n-US"/>
          </a:p>
        </p:txBody>
      </p:sp>
      <p:sp>
        <p:nvSpPr>
          <p:cNvPr id="57" name="Freeform 11"/>
          <p:cNvSpPr>
            <a:spLocks/>
          </p:cNvSpPr>
          <p:nvPr/>
        </p:nvSpPr>
        <p:spPr bwMode="auto">
          <a:xfrm>
            <a:off x="3127375" y="3149600"/>
            <a:ext cx="180975" cy="180975"/>
          </a:xfrm>
          <a:custGeom>
            <a:avLst/>
            <a:gdLst/>
            <a:ahLst/>
            <a:cxnLst>
              <a:cxn ang="0">
                <a:pos x="57" y="0"/>
              </a:cxn>
              <a:cxn ang="0">
                <a:pos x="67" y="2"/>
              </a:cxn>
              <a:cxn ang="0">
                <a:pos x="78" y="3"/>
              </a:cxn>
              <a:cxn ang="0">
                <a:pos x="88" y="9"/>
              </a:cxn>
              <a:cxn ang="0">
                <a:pos x="96" y="17"/>
              </a:cxn>
              <a:cxn ang="0">
                <a:pos x="103" y="25"/>
              </a:cxn>
              <a:cxn ang="0">
                <a:pos x="109" y="34"/>
              </a:cxn>
              <a:cxn ang="0">
                <a:pos x="111" y="46"/>
              </a:cxn>
              <a:cxn ang="0">
                <a:pos x="113" y="57"/>
              </a:cxn>
              <a:cxn ang="0">
                <a:pos x="111" y="67"/>
              </a:cxn>
              <a:cxn ang="0">
                <a:pos x="109" y="78"/>
              </a:cxn>
              <a:cxn ang="0">
                <a:pos x="103" y="88"/>
              </a:cxn>
              <a:cxn ang="0">
                <a:pos x="96" y="95"/>
              </a:cxn>
              <a:cxn ang="0">
                <a:pos x="88" y="103"/>
              </a:cxn>
              <a:cxn ang="0">
                <a:pos x="78" y="109"/>
              </a:cxn>
              <a:cxn ang="0">
                <a:pos x="67" y="111"/>
              </a:cxn>
              <a:cxn ang="0">
                <a:pos x="57" y="113"/>
              </a:cxn>
              <a:cxn ang="0">
                <a:pos x="46" y="111"/>
              </a:cxn>
              <a:cxn ang="0">
                <a:pos x="34" y="109"/>
              </a:cxn>
              <a:cxn ang="0">
                <a:pos x="25" y="103"/>
              </a:cxn>
              <a:cxn ang="0">
                <a:pos x="17" y="95"/>
              </a:cxn>
              <a:cxn ang="0">
                <a:pos x="9" y="88"/>
              </a:cxn>
              <a:cxn ang="0">
                <a:pos x="4" y="78"/>
              </a:cxn>
              <a:cxn ang="0">
                <a:pos x="2" y="67"/>
              </a:cxn>
              <a:cxn ang="0">
                <a:pos x="0" y="57"/>
              </a:cxn>
              <a:cxn ang="0">
                <a:pos x="2" y="46"/>
              </a:cxn>
              <a:cxn ang="0">
                <a:pos x="4" y="34"/>
              </a:cxn>
              <a:cxn ang="0">
                <a:pos x="9" y="25"/>
              </a:cxn>
              <a:cxn ang="0">
                <a:pos x="17" y="17"/>
              </a:cxn>
              <a:cxn ang="0">
                <a:pos x="25" y="9"/>
              </a:cxn>
              <a:cxn ang="0">
                <a:pos x="34" y="3"/>
              </a:cxn>
              <a:cxn ang="0">
                <a:pos x="46" y="2"/>
              </a:cxn>
              <a:cxn ang="0">
                <a:pos x="57" y="0"/>
              </a:cxn>
            </a:cxnLst>
            <a:rect l="0" t="0" r="r" b="b"/>
            <a:pathLst>
              <a:path w="114" h="114">
                <a:moveTo>
                  <a:pt x="57" y="0"/>
                </a:moveTo>
                <a:lnTo>
                  <a:pt x="67" y="2"/>
                </a:lnTo>
                <a:lnTo>
                  <a:pt x="78" y="3"/>
                </a:lnTo>
                <a:lnTo>
                  <a:pt x="88" y="9"/>
                </a:lnTo>
                <a:lnTo>
                  <a:pt x="96" y="17"/>
                </a:lnTo>
                <a:lnTo>
                  <a:pt x="103" y="25"/>
                </a:lnTo>
                <a:lnTo>
                  <a:pt x="109" y="34"/>
                </a:lnTo>
                <a:lnTo>
                  <a:pt x="111" y="46"/>
                </a:lnTo>
                <a:lnTo>
                  <a:pt x="113" y="57"/>
                </a:lnTo>
                <a:lnTo>
                  <a:pt x="111" y="67"/>
                </a:lnTo>
                <a:lnTo>
                  <a:pt x="109" y="78"/>
                </a:lnTo>
                <a:lnTo>
                  <a:pt x="103" y="88"/>
                </a:lnTo>
                <a:lnTo>
                  <a:pt x="96" y="95"/>
                </a:lnTo>
                <a:lnTo>
                  <a:pt x="88" y="103"/>
                </a:lnTo>
                <a:lnTo>
                  <a:pt x="78" y="109"/>
                </a:lnTo>
                <a:lnTo>
                  <a:pt x="67" y="111"/>
                </a:lnTo>
                <a:lnTo>
                  <a:pt x="57" y="113"/>
                </a:lnTo>
                <a:lnTo>
                  <a:pt x="46" y="111"/>
                </a:lnTo>
                <a:lnTo>
                  <a:pt x="34" y="109"/>
                </a:lnTo>
                <a:lnTo>
                  <a:pt x="25" y="103"/>
                </a:lnTo>
                <a:lnTo>
                  <a:pt x="17" y="95"/>
                </a:lnTo>
                <a:lnTo>
                  <a:pt x="9" y="88"/>
                </a:lnTo>
                <a:lnTo>
                  <a:pt x="4" y="78"/>
                </a:lnTo>
                <a:lnTo>
                  <a:pt x="2" y="67"/>
                </a:lnTo>
                <a:lnTo>
                  <a:pt x="0" y="57"/>
                </a:lnTo>
                <a:lnTo>
                  <a:pt x="2" y="46"/>
                </a:lnTo>
                <a:lnTo>
                  <a:pt x="4" y="34"/>
                </a:lnTo>
                <a:lnTo>
                  <a:pt x="9" y="25"/>
                </a:lnTo>
                <a:lnTo>
                  <a:pt x="17" y="17"/>
                </a:lnTo>
                <a:lnTo>
                  <a:pt x="25" y="9"/>
                </a:lnTo>
                <a:lnTo>
                  <a:pt x="34" y="3"/>
                </a:lnTo>
                <a:lnTo>
                  <a:pt x="46" y="2"/>
                </a:lnTo>
                <a:lnTo>
                  <a:pt x="57" y="0"/>
                </a:lnTo>
              </a:path>
            </a:pathLst>
          </a:custGeom>
          <a:solidFill>
            <a:schemeClr val="bg1"/>
          </a:solidFill>
          <a:ln w="12700" cap="rnd" cmpd="sng">
            <a:solidFill>
              <a:srgbClr val="000000"/>
            </a:solidFill>
            <a:prstDash val="solid"/>
            <a:round/>
            <a:headEnd type="none" w="sm" len="sm"/>
            <a:tailEnd type="none" w="sm" len="sm"/>
          </a:ln>
          <a:effectLst/>
        </p:spPr>
        <p:txBody>
          <a:bodyPr/>
          <a:lstStyle/>
          <a:p>
            <a:endParaRPr lang="en-US"/>
          </a:p>
        </p:txBody>
      </p:sp>
      <p:sp>
        <p:nvSpPr>
          <p:cNvPr id="58" name="Freeform 12"/>
          <p:cNvSpPr>
            <a:spLocks/>
          </p:cNvSpPr>
          <p:nvPr/>
        </p:nvSpPr>
        <p:spPr bwMode="auto">
          <a:xfrm>
            <a:off x="1693863" y="4568825"/>
            <a:ext cx="1477962" cy="574675"/>
          </a:xfrm>
          <a:custGeom>
            <a:avLst/>
            <a:gdLst/>
            <a:ahLst/>
            <a:cxnLst>
              <a:cxn ang="0">
                <a:pos x="872" y="226"/>
              </a:cxn>
              <a:cxn ang="0">
                <a:pos x="872" y="361"/>
              </a:cxn>
              <a:cxn ang="0">
                <a:pos x="56" y="361"/>
              </a:cxn>
              <a:cxn ang="0">
                <a:pos x="56" y="226"/>
              </a:cxn>
              <a:cxn ang="0">
                <a:pos x="0" y="226"/>
              </a:cxn>
              <a:cxn ang="0">
                <a:pos x="0" y="159"/>
              </a:cxn>
              <a:cxn ang="0">
                <a:pos x="100" y="159"/>
              </a:cxn>
              <a:cxn ang="0">
                <a:pos x="100" y="0"/>
              </a:cxn>
              <a:cxn ang="0">
                <a:pos x="199" y="0"/>
              </a:cxn>
              <a:cxn ang="0">
                <a:pos x="199" y="281"/>
              </a:cxn>
              <a:cxn ang="0">
                <a:pos x="335" y="281"/>
              </a:cxn>
              <a:cxn ang="0">
                <a:pos x="335" y="233"/>
              </a:cxn>
              <a:cxn ang="0">
                <a:pos x="605" y="233"/>
              </a:cxn>
              <a:cxn ang="0">
                <a:pos x="605" y="281"/>
              </a:cxn>
              <a:cxn ang="0">
                <a:pos x="740" y="281"/>
              </a:cxn>
              <a:cxn ang="0">
                <a:pos x="740" y="0"/>
              </a:cxn>
              <a:cxn ang="0">
                <a:pos x="840" y="0"/>
              </a:cxn>
              <a:cxn ang="0">
                <a:pos x="840" y="159"/>
              </a:cxn>
              <a:cxn ang="0">
                <a:pos x="930" y="159"/>
              </a:cxn>
              <a:cxn ang="0">
                <a:pos x="930" y="226"/>
              </a:cxn>
              <a:cxn ang="0">
                <a:pos x="872" y="226"/>
              </a:cxn>
            </a:cxnLst>
            <a:rect l="0" t="0" r="r" b="b"/>
            <a:pathLst>
              <a:path w="931" h="362">
                <a:moveTo>
                  <a:pt x="872" y="226"/>
                </a:moveTo>
                <a:lnTo>
                  <a:pt x="872" y="361"/>
                </a:lnTo>
                <a:lnTo>
                  <a:pt x="56" y="361"/>
                </a:lnTo>
                <a:lnTo>
                  <a:pt x="56" y="226"/>
                </a:lnTo>
                <a:lnTo>
                  <a:pt x="0" y="226"/>
                </a:lnTo>
                <a:lnTo>
                  <a:pt x="0" y="159"/>
                </a:lnTo>
                <a:lnTo>
                  <a:pt x="100" y="159"/>
                </a:lnTo>
                <a:lnTo>
                  <a:pt x="100" y="0"/>
                </a:lnTo>
                <a:lnTo>
                  <a:pt x="199" y="0"/>
                </a:lnTo>
                <a:lnTo>
                  <a:pt x="199" y="281"/>
                </a:lnTo>
                <a:lnTo>
                  <a:pt x="335" y="281"/>
                </a:lnTo>
                <a:lnTo>
                  <a:pt x="335" y="233"/>
                </a:lnTo>
                <a:lnTo>
                  <a:pt x="605" y="233"/>
                </a:lnTo>
                <a:lnTo>
                  <a:pt x="605" y="281"/>
                </a:lnTo>
                <a:lnTo>
                  <a:pt x="740" y="281"/>
                </a:lnTo>
                <a:lnTo>
                  <a:pt x="740" y="0"/>
                </a:lnTo>
                <a:lnTo>
                  <a:pt x="840" y="0"/>
                </a:lnTo>
                <a:lnTo>
                  <a:pt x="840" y="159"/>
                </a:lnTo>
                <a:lnTo>
                  <a:pt x="930" y="159"/>
                </a:lnTo>
                <a:lnTo>
                  <a:pt x="930" y="226"/>
                </a:lnTo>
                <a:lnTo>
                  <a:pt x="872" y="226"/>
                </a:lnTo>
              </a:path>
            </a:pathLst>
          </a:custGeom>
          <a:solidFill>
            <a:srgbClr val="CCCCFF"/>
          </a:solidFill>
          <a:ln w="9525" cap="rnd">
            <a:noFill/>
            <a:round/>
            <a:headEnd/>
            <a:tailEnd/>
          </a:ln>
          <a:effectLst/>
        </p:spPr>
        <p:txBody>
          <a:bodyPr/>
          <a:lstStyle/>
          <a:p>
            <a:endParaRPr lang="en-US"/>
          </a:p>
        </p:txBody>
      </p:sp>
      <p:sp>
        <p:nvSpPr>
          <p:cNvPr id="59" name="Freeform 13"/>
          <p:cNvSpPr>
            <a:spLocks/>
          </p:cNvSpPr>
          <p:nvPr/>
        </p:nvSpPr>
        <p:spPr bwMode="auto">
          <a:xfrm>
            <a:off x="1693863" y="4568825"/>
            <a:ext cx="1477962" cy="574675"/>
          </a:xfrm>
          <a:custGeom>
            <a:avLst/>
            <a:gdLst/>
            <a:ahLst/>
            <a:cxnLst>
              <a:cxn ang="0">
                <a:pos x="872" y="226"/>
              </a:cxn>
              <a:cxn ang="0">
                <a:pos x="872" y="361"/>
              </a:cxn>
              <a:cxn ang="0">
                <a:pos x="56" y="361"/>
              </a:cxn>
              <a:cxn ang="0">
                <a:pos x="56" y="226"/>
              </a:cxn>
              <a:cxn ang="0">
                <a:pos x="0" y="226"/>
              </a:cxn>
              <a:cxn ang="0">
                <a:pos x="0" y="159"/>
              </a:cxn>
              <a:cxn ang="0">
                <a:pos x="100" y="159"/>
              </a:cxn>
              <a:cxn ang="0">
                <a:pos x="100" y="0"/>
              </a:cxn>
              <a:cxn ang="0">
                <a:pos x="199" y="0"/>
              </a:cxn>
              <a:cxn ang="0">
                <a:pos x="199" y="281"/>
              </a:cxn>
              <a:cxn ang="0">
                <a:pos x="335" y="281"/>
              </a:cxn>
              <a:cxn ang="0">
                <a:pos x="335" y="233"/>
              </a:cxn>
              <a:cxn ang="0">
                <a:pos x="605" y="233"/>
              </a:cxn>
              <a:cxn ang="0">
                <a:pos x="605" y="281"/>
              </a:cxn>
              <a:cxn ang="0">
                <a:pos x="740" y="281"/>
              </a:cxn>
              <a:cxn ang="0">
                <a:pos x="740" y="0"/>
              </a:cxn>
              <a:cxn ang="0">
                <a:pos x="840" y="0"/>
              </a:cxn>
              <a:cxn ang="0">
                <a:pos x="840" y="159"/>
              </a:cxn>
              <a:cxn ang="0">
                <a:pos x="930" y="159"/>
              </a:cxn>
              <a:cxn ang="0">
                <a:pos x="930" y="226"/>
              </a:cxn>
              <a:cxn ang="0">
                <a:pos x="872" y="226"/>
              </a:cxn>
            </a:cxnLst>
            <a:rect l="0" t="0" r="r" b="b"/>
            <a:pathLst>
              <a:path w="931" h="362">
                <a:moveTo>
                  <a:pt x="872" y="226"/>
                </a:moveTo>
                <a:lnTo>
                  <a:pt x="872" y="361"/>
                </a:lnTo>
                <a:lnTo>
                  <a:pt x="56" y="361"/>
                </a:lnTo>
                <a:lnTo>
                  <a:pt x="56" y="226"/>
                </a:lnTo>
                <a:lnTo>
                  <a:pt x="0" y="226"/>
                </a:lnTo>
                <a:lnTo>
                  <a:pt x="0" y="159"/>
                </a:lnTo>
                <a:lnTo>
                  <a:pt x="100" y="159"/>
                </a:lnTo>
                <a:lnTo>
                  <a:pt x="100" y="0"/>
                </a:lnTo>
                <a:lnTo>
                  <a:pt x="199" y="0"/>
                </a:lnTo>
                <a:lnTo>
                  <a:pt x="199" y="281"/>
                </a:lnTo>
                <a:lnTo>
                  <a:pt x="335" y="281"/>
                </a:lnTo>
                <a:lnTo>
                  <a:pt x="335" y="233"/>
                </a:lnTo>
                <a:lnTo>
                  <a:pt x="605" y="233"/>
                </a:lnTo>
                <a:lnTo>
                  <a:pt x="605" y="281"/>
                </a:lnTo>
                <a:lnTo>
                  <a:pt x="740" y="281"/>
                </a:lnTo>
                <a:lnTo>
                  <a:pt x="740" y="0"/>
                </a:lnTo>
                <a:lnTo>
                  <a:pt x="840" y="0"/>
                </a:lnTo>
                <a:lnTo>
                  <a:pt x="840" y="159"/>
                </a:lnTo>
                <a:lnTo>
                  <a:pt x="930" y="159"/>
                </a:lnTo>
                <a:lnTo>
                  <a:pt x="930" y="226"/>
                </a:lnTo>
                <a:lnTo>
                  <a:pt x="872" y="226"/>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60" name="Freeform 14"/>
          <p:cNvSpPr>
            <a:spLocks/>
          </p:cNvSpPr>
          <p:nvPr/>
        </p:nvSpPr>
        <p:spPr bwMode="auto">
          <a:xfrm>
            <a:off x="1697038" y="1697038"/>
            <a:ext cx="530225" cy="1222375"/>
          </a:xfrm>
          <a:custGeom>
            <a:avLst/>
            <a:gdLst/>
            <a:ahLst/>
            <a:cxnLst>
              <a:cxn ang="0">
                <a:pos x="2" y="193"/>
              </a:cxn>
              <a:cxn ang="0">
                <a:pos x="6" y="172"/>
              </a:cxn>
              <a:cxn ang="0">
                <a:pos x="19" y="143"/>
              </a:cxn>
              <a:cxn ang="0">
                <a:pos x="48" y="113"/>
              </a:cxn>
              <a:cxn ang="0">
                <a:pos x="75" y="97"/>
              </a:cxn>
              <a:cxn ang="0">
                <a:pos x="96" y="91"/>
              </a:cxn>
              <a:cxn ang="0">
                <a:pos x="115" y="90"/>
              </a:cxn>
              <a:cxn ang="0">
                <a:pos x="197" y="90"/>
              </a:cxn>
              <a:cxn ang="0">
                <a:pos x="220" y="80"/>
              </a:cxn>
              <a:cxn ang="0">
                <a:pos x="234" y="65"/>
              </a:cxn>
              <a:cxn ang="0">
                <a:pos x="239" y="51"/>
              </a:cxn>
              <a:cxn ang="0">
                <a:pos x="241" y="0"/>
              </a:cxn>
              <a:cxn ang="0">
                <a:pos x="327" y="9"/>
              </a:cxn>
              <a:cxn ang="0">
                <a:pos x="316" y="30"/>
              </a:cxn>
              <a:cxn ang="0">
                <a:pos x="327" y="49"/>
              </a:cxn>
              <a:cxn ang="0">
                <a:pos x="327" y="70"/>
              </a:cxn>
              <a:cxn ang="0">
                <a:pos x="316" y="90"/>
              </a:cxn>
              <a:cxn ang="0">
                <a:pos x="327" y="109"/>
              </a:cxn>
              <a:cxn ang="0">
                <a:pos x="327" y="130"/>
              </a:cxn>
              <a:cxn ang="0">
                <a:pos x="316" y="149"/>
              </a:cxn>
              <a:cxn ang="0">
                <a:pos x="327" y="170"/>
              </a:cxn>
              <a:cxn ang="0">
                <a:pos x="333" y="195"/>
              </a:cxn>
              <a:cxn ang="0">
                <a:pos x="333" y="225"/>
              </a:cxn>
              <a:cxn ang="0">
                <a:pos x="333" y="256"/>
              </a:cxn>
              <a:cxn ang="0">
                <a:pos x="333" y="287"/>
              </a:cxn>
              <a:cxn ang="0">
                <a:pos x="331" y="314"/>
              </a:cxn>
              <a:cxn ang="0">
                <a:pos x="239" y="181"/>
              </a:cxn>
              <a:cxn ang="0">
                <a:pos x="92" y="181"/>
              </a:cxn>
              <a:cxn ang="0">
                <a:pos x="79" y="185"/>
              </a:cxn>
              <a:cxn ang="0">
                <a:pos x="69" y="193"/>
              </a:cxn>
              <a:cxn ang="0">
                <a:pos x="61" y="202"/>
              </a:cxn>
              <a:cxn ang="0">
                <a:pos x="56" y="214"/>
              </a:cxn>
              <a:cxn ang="0">
                <a:pos x="35" y="769"/>
              </a:cxn>
              <a:cxn ang="0">
                <a:pos x="2" y="702"/>
              </a:cxn>
              <a:cxn ang="0">
                <a:pos x="0" y="549"/>
              </a:cxn>
              <a:cxn ang="0">
                <a:pos x="0" y="394"/>
              </a:cxn>
              <a:cxn ang="0">
                <a:pos x="0" y="258"/>
              </a:cxn>
            </a:cxnLst>
            <a:rect l="0" t="0" r="r" b="b"/>
            <a:pathLst>
              <a:path w="334" h="770">
                <a:moveTo>
                  <a:pt x="0" y="202"/>
                </a:moveTo>
                <a:lnTo>
                  <a:pt x="2" y="193"/>
                </a:lnTo>
                <a:lnTo>
                  <a:pt x="2" y="181"/>
                </a:lnTo>
                <a:lnTo>
                  <a:pt x="6" y="172"/>
                </a:lnTo>
                <a:lnTo>
                  <a:pt x="10" y="160"/>
                </a:lnTo>
                <a:lnTo>
                  <a:pt x="19" y="143"/>
                </a:lnTo>
                <a:lnTo>
                  <a:pt x="31" y="126"/>
                </a:lnTo>
                <a:lnTo>
                  <a:pt x="48" y="113"/>
                </a:lnTo>
                <a:lnTo>
                  <a:pt x="65" y="101"/>
                </a:lnTo>
                <a:lnTo>
                  <a:pt x="75" y="97"/>
                </a:lnTo>
                <a:lnTo>
                  <a:pt x="84" y="93"/>
                </a:lnTo>
                <a:lnTo>
                  <a:pt x="96" y="91"/>
                </a:lnTo>
                <a:lnTo>
                  <a:pt x="105" y="90"/>
                </a:lnTo>
                <a:lnTo>
                  <a:pt x="115" y="90"/>
                </a:lnTo>
                <a:lnTo>
                  <a:pt x="191" y="90"/>
                </a:lnTo>
                <a:lnTo>
                  <a:pt x="197" y="90"/>
                </a:lnTo>
                <a:lnTo>
                  <a:pt x="209" y="86"/>
                </a:lnTo>
                <a:lnTo>
                  <a:pt x="220" y="80"/>
                </a:lnTo>
                <a:lnTo>
                  <a:pt x="228" y="72"/>
                </a:lnTo>
                <a:lnTo>
                  <a:pt x="234" y="65"/>
                </a:lnTo>
                <a:lnTo>
                  <a:pt x="237" y="57"/>
                </a:lnTo>
                <a:lnTo>
                  <a:pt x="239" y="51"/>
                </a:lnTo>
                <a:lnTo>
                  <a:pt x="241" y="46"/>
                </a:lnTo>
                <a:lnTo>
                  <a:pt x="241" y="0"/>
                </a:lnTo>
                <a:lnTo>
                  <a:pt x="316" y="0"/>
                </a:lnTo>
                <a:lnTo>
                  <a:pt x="327" y="9"/>
                </a:lnTo>
                <a:lnTo>
                  <a:pt x="327" y="19"/>
                </a:lnTo>
                <a:lnTo>
                  <a:pt x="316" y="30"/>
                </a:lnTo>
                <a:lnTo>
                  <a:pt x="327" y="40"/>
                </a:lnTo>
                <a:lnTo>
                  <a:pt x="327" y="49"/>
                </a:lnTo>
                <a:lnTo>
                  <a:pt x="316" y="59"/>
                </a:lnTo>
                <a:lnTo>
                  <a:pt x="327" y="70"/>
                </a:lnTo>
                <a:lnTo>
                  <a:pt x="327" y="80"/>
                </a:lnTo>
                <a:lnTo>
                  <a:pt x="316" y="90"/>
                </a:lnTo>
                <a:lnTo>
                  <a:pt x="327" y="99"/>
                </a:lnTo>
                <a:lnTo>
                  <a:pt x="327" y="109"/>
                </a:lnTo>
                <a:lnTo>
                  <a:pt x="316" y="120"/>
                </a:lnTo>
                <a:lnTo>
                  <a:pt x="327" y="130"/>
                </a:lnTo>
                <a:lnTo>
                  <a:pt x="327" y="139"/>
                </a:lnTo>
                <a:lnTo>
                  <a:pt x="316" y="149"/>
                </a:lnTo>
                <a:lnTo>
                  <a:pt x="327" y="160"/>
                </a:lnTo>
                <a:lnTo>
                  <a:pt x="327" y="170"/>
                </a:lnTo>
                <a:lnTo>
                  <a:pt x="316" y="180"/>
                </a:lnTo>
                <a:lnTo>
                  <a:pt x="333" y="195"/>
                </a:lnTo>
                <a:lnTo>
                  <a:pt x="316" y="210"/>
                </a:lnTo>
                <a:lnTo>
                  <a:pt x="333" y="225"/>
                </a:lnTo>
                <a:lnTo>
                  <a:pt x="316" y="241"/>
                </a:lnTo>
                <a:lnTo>
                  <a:pt x="333" y="256"/>
                </a:lnTo>
                <a:lnTo>
                  <a:pt x="316" y="271"/>
                </a:lnTo>
                <a:lnTo>
                  <a:pt x="333" y="287"/>
                </a:lnTo>
                <a:lnTo>
                  <a:pt x="316" y="302"/>
                </a:lnTo>
                <a:lnTo>
                  <a:pt x="331" y="314"/>
                </a:lnTo>
                <a:lnTo>
                  <a:pt x="291" y="314"/>
                </a:lnTo>
                <a:lnTo>
                  <a:pt x="239" y="181"/>
                </a:lnTo>
                <a:lnTo>
                  <a:pt x="218" y="181"/>
                </a:lnTo>
                <a:lnTo>
                  <a:pt x="92" y="181"/>
                </a:lnTo>
                <a:lnTo>
                  <a:pt x="86" y="183"/>
                </a:lnTo>
                <a:lnTo>
                  <a:pt x="79" y="185"/>
                </a:lnTo>
                <a:lnTo>
                  <a:pt x="75" y="189"/>
                </a:lnTo>
                <a:lnTo>
                  <a:pt x="69" y="193"/>
                </a:lnTo>
                <a:lnTo>
                  <a:pt x="65" y="199"/>
                </a:lnTo>
                <a:lnTo>
                  <a:pt x="61" y="202"/>
                </a:lnTo>
                <a:lnTo>
                  <a:pt x="58" y="208"/>
                </a:lnTo>
                <a:lnTo>
                  <a:pt x="56" y="214"/>
                </a:lnTo>
                <a:lnTo>
                  <a:pt x="56" y="769"/>
                </a:lnTo>
                <a:lnTo>
                  <a:pt x="35" y="769"/>
                </a:lnTo>
                <a:lnTo>
                  <a:pt x="2" y="769"/>
                </a:lnTo>
                <a:lnTo>
                  <a:pt x="2" y="702"/>
                </a:lnTo>
                <a:lnTo>
                  <a:pt x="0" y="627"/>
                </a:lnTo>
                <a:lnTo>
                  <a:pt x="0" y="549"/>
                </a:lnTo>
                <a:lnTo>
                  <a:pt x="0" y="470"/>
                </a:lnTo>
                <a:lnTo>
                  <a:pt x="0" y="394"/>
                </a:lnTo>
                <a:lnTo>
                  <a:pt x="0" y="321"/>
                </a:lnTo>
                <a:lnTo>
                  <a:pt x="0" y="258"/>
                </a:lnTo>
                <a:lnTo>
                  <a:pt x="0" y="202"/>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61" name="Freeform 15"/>
          <p:cNvSpPr>
            <a:spLocks/>
          </p:cNvSpPr>
          <p:nvPr/>
        </p:nvSpPr>
        <p:spPr bwMode="auto">
          <a:xfrm>
            <a:off x="2641600" y="1697038"/>
            <a:ext cx="527050" cy="820737"/>
          </a:xfrm>
          <a:custGeom>
            <a:avLst/>
            <a:gdLst/>
            <a:ahLst/>
            <a:cxnLst>
              <a:cxn ang="0">
                <a:pos x="247" y="185"/>
              </a:cxn>
              <a:cxn ang="0">
                <a:pos x="260" y="199"/>
              </a:cxn>
              <a:cxn ang="0">
                <a:pos x="270" y="212"/>
              </a:cxn>
              <a:cxn ang="0">
                <a:pos x="273" y="224"/>
              </a:cxn>
              <a:cxn ang="0">
                <a:pos x="275" y="248"/>
              </a:cxn>
              <a:cxn ang="0">
                <a:pos x="331" y="516"/>
              </a:cxn>
              <a:cxn ang="0">
                <a:pos x="331" y="202"/>
              </a:cxn>
              <a:cxn ang="0">
                <a:pos x="329" y="181"/>
              </a:cxn>
              <a:cxn ang="0">
                <a:pos x="323" y="160"/>
              </a:cxn>
              <a:cxn ang="0">
                <a:pos x="300" y="126"/>
              </a:cxn>
              <a:cxn ang="0">
                <a:pos x="268" y="103"/>
              </a:cxn>
              <a:cxn ang="0">
                <a:pos x="249" y="95"/>
              </a:cxn>
              <a:cxn ang="0">
                <a:pos x="228" y="91"/>
              </a:cxn>
              <a:cxn ang="0">
                <a:pos x="208" y="90"/>
              </a:cxn>
              <a:cxn ang="0">
                <a:pos x="184" y="90"/>
              </a:cxn>
              <a:cxn ang="0">
                <a:pos x="161" y="90"/>
              </a:cxn>
              <a:cxn ang="0">
                <a:pos x="138" y="90"/>
              </a:cxn>
              <a:cxn ang="0">
                <a:pos x="120" y="88"/>
              </a:cxn>
              <a:cxn ang="0">
                <a:pos x="113" y="82"/>
              </a:cxn>
              <a:cxn ang="0">
                <a:pos x="107" y="76"/>
              </a:cxn>
              <a:cxn ang="0">
                <a:pos x="101" y="68"/>
              </a:cxn>
              <a:cxn ang="0">
                <a:pos x="99" y="32"/>
              </a:cxn>
              <a:cxn ang="0">
                <a:pos x="19" y="0"/>
              </a:cxn>
              <a:cxn ang="0">
                <a:pos x="4" y="26"/>
              </a:cxn>
              <a:cxn ang="0">
                <a:pos x="19" y="46"/>
              </a:cxn>
              <a:cxn ang="0">
                <a:pos x="4" y="63"/>
              </a:cxn>
              <a:cxn ang="0">
                <a:pos x="4" y="88"/>
              </a:cxn>
              <a:cxn ang="0">
                <a:pos x="19" y="105"/>
              </a:cxn>
              <a:cxn ang="0">
                <a:pos x="4" y="122"/>
              </a:cxn>
              <a:cxn ang="0">
                <a:pos x="4" y="147"/>
              </a:cxn>
              <a:cxn ang="0">
                <a:pos x="19" y="164"/>
              </a:cxn>
              <a:cxn ang="0">
                <a:pos x="4" y="181"/>
              </a:cxn>
              <a:cxn ang="0">
                <a:pos x="19" y="195"/>
              </a:cxn>
              <a:cxn ang="0">
                <a:pos x="19" y="225"/>
              </a:cxn>
              <a:cxn ang="0">
                <a:pos x="19" y="256"/>
              </a:cxn>
              <a:cxn ang="0">
                <a:pos x="19" y="287"/>
              </a:cxn>
              <a:cxn ang="0">
                <a:pos x="0" y="315"/>
              </a:cxn>
              <a:cxn ang="0">
                <a:pos x="92" y="181"/>
              </a:cxn>
              <a:cxn ang="0">
                <a:pos x="184" y="181"/>
              </a:cxn>
            </a:cxnLst>
            <a:rect l="0" t="0" r="r" b="b"/>
            <a:pathLst>
              <a:path w="332" h="517">
                <a:moveTo>
                  <a:pt x="237" y="181"/>
                </a:moveTo>
                <a:lnTo>
                  <a:pt x="247" y="185"/>
                </a:lnTo>
                <a:lnTo>
                  <a:pt x="254" y="191"/>
                </a:lnTo>
                <a:lnTo>
                  <a:pt x="260" y="199"/>
                </a:lnTo>
                <a:lnTo>
                  <a:pt x="266" y="206"/>
                </a:lnTo>
                <a:lnTo>
                  <a:pt x="270" y="212"/>
                </a:lnTo>
                <a:lnTo>
                  <a:pt x="272" y="220"/>
                </a:lnTo>
                <a:lnTo>
                  <a:pt x="273" y="224"/>
                </a:lnTo>
                <a:lnTo>
                  <a:pt x="275" y="225"/>
                </a:lnTo>
                <a:lnTo>
                  <a:pt x="275" y="248"/>
                </a:lnTo>
                <a:lnTo>
                  <a:pt x="275" y="516"/>
                </a:lnTo>
                <a:lnTo>
                  <a:pt x="331" y="516"/>
                </a:lnTo>
                <a:lnTo>
                  <a:pt x="331" y="214"/>
                </a:lnTo>
                <a:lnTo>
                  <a:pt x="331" y="202"/>
                </a:lnTo>
                <a:lnTo>
                  <a:pt x="331" y="191"/>
                </a:lnTo>
                <a:lnTo>
                  <a:pt x="329" y="181"/>
                </a:lnTo>
                <a:lnTo>
                  <a:pt x="325" y="172"/>
                </a:lnTo>
                <a:lnTo>
                  <a:pt x="323" y="160"/>
                </a:lnTo>
                <a:lnTo>
                  <a:pt x="314" y="143"/>
                </a:lnTo>
                <a:lnTo>
                  <a:pt x="300" y="126"/>
                </a:lnTo>
                <a:lnTo>
                  <a:pt x="285" y="113"/>
                </a:lnTo>
                <a:lnTo>
                  <a:pt x="268" y="103"/>
                </a:lnTo>
                <a:lnTo>
                  <a:pt x="258" y="99"/>
                </a:lnTo>
                <a:lnTo>
                  <a:pt x="249" y="95"/>
                </a:lnTo>
                <a:lnTo>
                  <a:pt x="237" y="93"/>
                </a:lnTo>
                <a:lnTo>
                  <a:pt x="228" y="91"/>
                </a:lnTo>
                <a:lnTo>
                  <a:pt x="220" y="90"/>
                </a:lnTo>
                <a:lnTo>
                  <a:pt x="208" y="90"/>
                </a:lnTo>
                <a:lnTo>
                  <a:pt x="197" y="90"/>
                </a:lnTo>
                <a:lnTo>
                  <a:pt x="184" y="90"/>
                </a:lnTo>
                <a:lnTo>
                  <a:pt x="172" y="90"/>
                </a:lnTo>
                <a:lnTo>
                  <a:pt x="161" y="90"/>
                </a:lnTo>
                <a:lnTo>
                  <a:pt x="149" y="90"/>
                </a:lnTo>
                <a:lnTo>
                  <a:pt x="138" y="90"/>
                </a:lnTo>
                <a:lnTo>
                  <a:pt x="126" y="90"/>
                </a:lnTo>
                <a:lnTo>
                  <a:pt x="120" y="88"/>
                </a:lnTo>
                <a:lnTo>
                  <a:pt x="117" y="86"/>
                </a:lnTo>
                <a:lnTo>
                  <a:pt x="113" y="82"/>
                </a:lnTo>
                <a:lnTo>
                  <a:pt x="109" y="80"/>
                </a:lnTo>
                <a:lnTo>
                  <a:pt x="107" y="76"/>
                </a:lnTo>
                <a:lnTo>
                  <a:pt x="103" y="72"/>
                </a:lnTo>
                <a:lnTo>
                  <a:pt x="101" y="68"/>
                </a:lnTo>
                <a:lnTo>
                  <a:pt x="99" y="63"/>
                </a:lnTo>
                <a:lnTo>
                  <a:pt x="99" y="32"/>
                </a:lnTo>
                <a:lnTo>
                  <a:pt x="99" y="0"/>
                </a:lnTo>
                <a:lnTo>
                  <a:pt x="19" y="0"/>
                </a:lnTo>
                <a:lnTo>
                  <a:pt x="19" y="15"/>
                </a:lnTo>
                <a:lnTo>
                  <a:pt x="4" y="26"/>
                </a:lnTo>
                <a:lnTo>
                  <a:pt x="4" y="32"/>
                </a:lnTo>
                <a:lnTo>
                  <a:pt x="19" y="46"/>
                </a:lnTo>
                <a:lnTo>
                  <a:pt x="4" y="57"/>
                </a:lnTo>
                <a:lnTo>
                  <a:pt x="4" y="63"/>
                </a:lnTo>
                <a:lnTo>
                  <a:pt x="19" y="74"/>
                </a:lnTo>
                <a:lnTo>
                  <a:pt x="4" y="88"/>
                </a:lnTo>
                <a:lnTo>
                  <a:pt x="4" y="91"/>
                </a:lnTo>
                <a:lnTo>
                  <a:pt x="19" y="105"/>
                </a:lnTo>
                <a:lnTo>
                  <a:pt x="4" y="116"/>
                </a:lnTo>
                <a:lnTo>
                  <a:pt x="4" y="122"/>
                </a:lnTo>
                <a:lnTo>
                  <a:pt x="19" y="134"/>
                </a:lnTo>
                <a:lnTo>
                  <a:pt x="4" y="147"/>
                </a:lnTo>
                <a:lnTo>
                  <a:pt x="4" y="153"/>
                </a:lnTo>
                <a:lnTo>
                  <a:pt x="19" y="164"/>
                </a:lnTo>
                <a:lnTo>
                  <a:pt x="4" y="178"/>
                </a:lnTo>
                <a:lnTo>
                  <a:pt x="4" y="181"/>
                </a:lnTo>
                <a:lnTo>
                  <a:pt x="2" y="181"/>
                </a:lnTo>
                <a:lnTo>
                  <a:pt x="19" y="195"/>
                </a:lnTo>
                <a:lnTo>
                  <a:pt x="0" y="210"/>
                </a:lnTo>
                <a:lnTo>
                  <a:pt x="19" y="225"/>
                </a:lnTo>
                <a:lnTo>
                  <a:pt x="0" y="241"/>
                </a:lnTo>
                <a:lnTo>
                  <a:pt x="19" y="256"/>
                </a:lnTo>
                <a:lnTo>
                  <a:pt x="0" y="271"/>
                </a:lnTo>
                <a:lnTo>
                  <a:pt x="19" y="287"/>
                </a:lnTo>
                <a:lnTo>
                  <a:pt x="0" y="302"/>
                </a:lnTo>
                <a:lnTo>
                  <a:pt x="0" y="315"/>
                </a:lnTo>
                <a:lnTo>
                  <a:pt x="46" y="315"/>
                </a:lnTo>
                <a:lnTo>
                  <a:pt x="92" y="181"/>
                </a:lnTo>
                <a:lnTo>
                  <a:pt x="113" y="181"/>
                </a:lnTo>
                <a:lnTo>
                  <a:pt x="184" y="181"/>
                </a:lnTo>
                <a:lnTo>
                  <a:pt x="237" y="181"/>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sp>
        <p:nvSpPr>
          <p:cNvPr id="62" name="Freeform 16"/>
          <p:cNvSpPr>
            <a:spLocks/>
          </p:cNvSpPr>
          <p:nvPr/>
        </p:nvSpPr>
        <p:spPr bwMode="auto">
          <a:xfrm>
            <a:off x="3078163" y="2635250"/>
            <a:ext cx="93662" cy="284163"/>
          </a:xfrm>
          <a:custGeom>
            <a:avLst/>
            <a:gdLst/>
            <a:ahLst/>
            <a:cxnLst>
              <a:cxn ang="0">
                <a:pos x="58" y="0"/>
              </a:cxn>
              <a:cxn ang="0">
                <a:pos x="58" y="178"/>
              </a:cxn>
              <a:cxn ang="0">
                <a:pos x="0" y="178"/>
              </a:cxn>
              <a:cxn ang="0">
                <a:pos x="0" y="42"/>
              </a:cxn>
              <a:cxn ang="0">
                <a:pos x="0" y="0"/>
              </a:cxn>
              <a:cxn ang="0">
                <a:pos x="58" y="0"/>
              </a:cxn>
            </a:cxnLst>
            <a:rect l="0" t="0" r="r" b="b"/>
            <a:pathLst>
              <a:path w="59" h="179">
                <a:moveTo>
                  <a:pt x="58" y="0"/>
                </a:moveTo>
                <a:lnTo>
                  <a:pt x="58" y="178"/>
                </a:lnTo>
                <a:lnTo>
                  <a:pt x="0" y="178"/>
                </a:lnTo>
                <a:lnTo>
                  <a:pt x="0" y="42"/>
                </a:lnTo>
                <a:lnTo>
                  <a:pt x="0" y="0"/>
                </a:lnTo>
                <a:lnTo>
                  <a:pt x="58" y="0"/>
                </a:lnTo>
              </a:path>
            </a:pathLst>
          </a:custGeom>
          <a:solidFill>
            <a:srgbClr val="919191"/>
          </a:solidFill>
          <a:ln w="12700" cap="rnd" cmpd="sng">
            <a:solidFill>
              <a:srgbClr val="000000"/>
            </a:solidFill>
            <a:prstDash val="solid"/>
            <a:round/>
            <a:headEnd type="none" w="sm" len="sm"/>
            <a:tailEnd type="none" w="sm" len="sm"/>
          </a:ln>
          <a:effectLst/>
        </p:spPr>
        <p:txBody>
          <a:bodyPr/>
          <a:lstStyle/>
          <a:p>
            <a:endParaRPr lang="en-US"/>
          </a:p>
        </p:txBody>
      </p:sp>
      <p:grpSp>
        <p:nvGrpSpPr>
          <p:cNvPr id="63" name="Group 33"/>
          <p:cNvGrpSpPr>
            <a:grpSpLocks/>
          </p:cNvGrpSpPr>
          <p:nvPr/>
        </p:nvGrpSpPr>
        <p:grpSpPr bwMode="auto">
          <a:xfrm>
            <a:off x="2039938" y="4475163"/>
            <a:ext cx="790575" cy="533400"/>
            <a:chOff x="4037" y="2819"/>
            <a:chExt cx="498" cy="336"/>
          </a:xfrm>
        </p:grpSpPr>
        <p:sp>
          <p:nvSpPr>
            <p:cNvPr id="64" name="Freeform 17"/>
            <p:cNvSpPr>
              <a:spLocks/>
            </p:cNvSpPr>
            <p:nvPr/>
          </p:nvSpPr>
          <p:spPr bwMode="auto">
            <a:xfrm>
              <a:off x="4037" y="3085"/>
              <a:ext cx="66" cy="66"/>
            </a:xfrm>
            <a:custGeom>
              <a:avLst/>
              <a:gdLst/>
              <a:ahLst/>
              <a:cxnLst>
                <a:cxn ang="0">
                  <a:pos x="32" y="65"/>
                </a:cxn>
                <a:cxn ang="0">
                  <a:pos x="38" y="65"/>
                </a:cxn>
                <a:cxn ang="0">
                  <a:pos x="44" y="63"/>
                </a:cxn>
                <a:cxn ang="0">
                  <a:pos x="49" y="59"/>
                </a:cxn>
                <a:cxn ang="0">
                  <a:pos x="55" y="55"/>
                </a:cxn>
                <a:cxn ang="0">
                  <a:pos x="59" y="49"/>
                </a:cxn>
                <a:cxn ang="0">
                  <a:pos x="61" y="46"/>
                </a:cxn>
                <a:cxn ang="0">
                  <a:pos x="63" y="38"/>
                </a:cxn>
                <a:cxn ang="0">
                  <a:pos x="65" y="32"/>
                </a:cxn>
                <a:cxn ang="0">
                  <a:pos x="63" y="26"/>
                </a:cxn>
                <a:cxn ang="0">
                  <a:pos x="61" y="19"/>
                </a:cxn>
                <a:cxn ang="0">
                  <a:pos x="59" y="15"/>
                </a:cxn>
                <a:cxn ang="0">
                  <a:pos x="55" y="9"/>
                </a:cxn>
                <a:cxn ang="0">
                  <a:pos x="49" y="5"/>
                </a:cxn>
                <a:cxn ang="0">
                  <a:pos x="44" y="2"/>
                </a:cxn>
                <a:cxn ang="0">
                  <a:pos x="38" y="0"/>
                </a:cxn>
                <a:cxn ang="0">
                  <a:pos x="32" y="0"/>
                </a:cxn>
                <a:cxn ang="0">
                  <a:pos x="24" y="0"/>
                </a:cxn>
                <a:cxn ang="0">
                  <a:pos x="19" y="2"/>
                </a:cxn>
                <a:cxn ang="0">
                  <a:pos x="13" y="5"/>
                </a:cxn>
                <a:cxn ang="0">
                  <a:pos x="9" y="9"/>
                </a:cxn>
                <a:cxn ang="0">
                  <a:pos x="5" y="15"/>
                </a:cxn>
                <a:cxn ang="0">
                  <a:pos x="1" y="19"/>
                </a:cxn>
                <a:cxn ang="0">
                  <a:pos x="0" y="26"/>
                </a:cxn>
                <a:cxn ang="0">
                  <a:pos x="0" y="32"/>
                </a:cxn>
                <a:cxn ang="0">
                  <a:pos x="0" y="38"/>
                </a:cxn>
                <a:cxn ang="0">
                  <a:pos x="1" y="46"/>
                </a:cxn>
                <a:cxn ang="0">
                  <a:pos x="5" y="49"/>
                </a:cxn>
                <a:cxn ang="0">
                  <a:pos x="9" y="55"/>
                </a:cxn>
                <a:cxn ang="0">
                  <a:pos x="13" y="59"/>
                </a:cxn>
                <a:cxn ang="0">
                  <a:pos x="19" y="63"/>
                </a:cxn>
                <a:cxn ang="0">
                  <a:pos x="24" y="65"/>
                </a:cxn>
                <a:cxn ang="0">
                  <a:pos x="32" y="65"/>
                </a:cxn>
              </a:cxnLst>
              <a:rect l="0" t="0" r="r" b="b"/>
              <a:pathLst>
                <a:path w="66" h="66">
                  <a:moveTo>
                    <a:pt x="32" y="65"/>
                  </a:moveTo>
                  <a:lnTo>
                    <a:pt x="38" y="65"/>
                  </a:lnTo>
                  <a:lnTo>
                    <a:pt x="44" y="63"/>
                  </a:lnTo>
                  <a:lnTo>
                    <a:pt x="49" y="59"/>
                  </a:lnTo>
                  <a:lnTo>
                    <a:pt x="55" y="55"/>
                  </a:lnTo>
                  <a:lnTo>
                    <a:pt x="59" y="49"/>
                  </a:lnTo>
                  <a:lnTo>
                    <a:pt x="61" y="46"/>
                  </a:lnTo>
                  <a:lnTo>
                    <a:pt x="63" y="38"/>
                  </a:lnTo>
                  <a:lnTo>
                    <a:pt x="65" y="32"/>
                  </a:lnTo>
                  <a:lnTo>
                    <a:pt x="63" y="26"/>
                  </a:lnTo>
                  <a:lnTo>
                    <a:pt x="61" y="19"/>
                  </a:lnTo>
                  <a:lnTo>
                    <a:pt x="59" y="15"/>
                  </a:lnTo>
                  <a:lnTo>
                    <a:pt x="55" y="9"/>
                  </a:lnTo>
                  <a:lnTo>
                    <a:pt x="49" y="5"/>
                  </a:lnTo>
                  <a:lnTo>
                    <a:pt x="44" y="2"/>
                  </a:lnTo>
                  <a:lnTo>
                    <a:pt x="38" y="0"/>
                  </a:lnTo>
                  <a:lnTo>
                    <a:pt x="32" y="0"/>
                  </a:lnTo>
                  <a:lnTo>
                    <a:pt x="24" y="0"/>
                  </a:lnTo>
                  <a:lnTo>
                    <a:pt x="19" y="2"/>
                  </a:lnTo>
                  <a:lnTo>
                    <a:pt x="13" y="5"/>
                  </a:lnTo>
                  <a:lnTo>
                    <a:pt x="9" y="9"/>
                  </a:lnTo>
                  <a:lnTo>
                    <a:pt x="5" y="15"/>
                  </a:lnTo>
                  <a:lnTo>
                    <a:pt x="1" y="19"/>
                  </a:lnTo>
                  <a:lnTo>
                    <a:pt x="0" y="26"/>
                  </a:lnTo>
                  <a:lnTo>
                    <a:pt x="0" y="32"/>
                  </a:lnTo>
                  <a:lnTo>
                    <a:pt x="0" y="38"/>
                  </a:lnTo>
                  <a:lnTo>
                    <a:pt x="1" y="46"/>
                  </a:lnTo>
                  <a:lnTo>
                    <a:pt x="5" y="49"/>
                  </a:lnTo>
                  <a:lnTo>
                    <a:pt x="9" y="55"/>
                  </a:lnTo>
                  <a:lnTo>
                    <a:pt x="13" y="59"/>
                  </a:lnTo>
                  <a:lnTo>
                    <a:pt x="19" y="63"/>
                  </a:lnTo>
                  <a:lnTo>
                    <a:pt x="24" y="65"/>
                  </a:lnTo>
                  <a:lnTo>
                    <a:pt x="32" y="65"/>
                  </a:lnTo>
                </a:path>
              </a:pathLst>
            </a:custGeom>
            <a:solidFill>
              <a:schemeClr val="accent1"/>
            </a:solidFill>
            <a:ln w="9525" cap="rnd">
              <a:noFill/>
              <a:round/>
              <a:headEnd/>
              <a:tailEnd/>
            </a:ln>
            <a:effectLst/>
          </p:spPr>
          <p:txBody>
            <a:bodyPr/>
            <a:lstStyle/>
            <a:p>
              <a:endParaRPr lang="en-US"/>
            </a:p>
          </p:txBody>
        </p:sp>
        <p:sp>
          <p:nvSpPr>
            <p:cNvPr id="65" name="Freeform 18"/>
            <p:cNvSpPr>
              <a:spLocks/>
            </p:cNvSpPr>
            <p:nvPr/>
          </p:nvSpPr>
          <p:spPr bwMode="auto">
            <a:xfrm>
              <a:off x="4037" y="3085"/>
              <a:ext cx="66" cy="66"/>
            </a:xfrm>
            <a:custGeom>
              <a:avLst/>
              <a:gdLst/>
              <a:ahLst/>
              <a:cxnLst>
                <a:cxn ang="0">
                  <a:pos x="32" y="65"/>
                </a:cxn>
                <a:cxn ang="0">
                  <a:pos x="38" y="65"/>
                </a:cxn>
                <a:cxn ang="0">
                  <a:pos x="44" y="63"/>
                </a:cxn>
                <a:cxn ang="0">
                  <a:pos x="49" y="59"/>
                </a:cxn>
                <a:cxn ang="0">
                  <a:pos x="55" y="55"/>
                </a:cxn>
                <a:cxn ang="0">
                  <a:pos x="59" y="49"/>
                </a:cxn>
                <a:cxn ang="0">
                  <a:pos x="61" y="46"/>
                </a:cxn>
                <a:cxn ang="0">
                  <a:pos x="63" y="38"/>
                </a:cxn>
                <a:cxn ang="0">
                  <a:pos x="65" y="32"/>
                </a:cxn>
                <a:cxn ang="0">
                  <a:pos x="63" y="26"/>
                </a:cxn>
                <a:cxn ang="0">
                  <a:pos x="61" y="19"/>
                </a:cxn>
                <a:cxn ang="0">
                  <a:pos x="59" y="15"/>
                </a:cxn>
                <a:cxn ang="0">
                  <a:pos x="55" y="9"/>
                </a:cxn>
                <a:cxn ang="0">
                  <a:pos x="49" y="5"/>
                </a:cxn>
                <a:cxn ang="0">
                  <a:pos x="44" y="2"/>
                </a:cxn>
                <a:cxn ang="0">
                  <a:pos x="38" y="0"/>
                </a:cxn>
                <a:cxn ang="0">
                  <a:pos x="32" y="0"/>
                </a:cxn>
                <a:cxn ang="0">
                  <a:pos x="24" y="0"/>
                </a:cxn>
                <a:cxn ang="0">
                  <a:pos x="19" y="2"/>
                </a:cxn>
                <a:cxn ang="0">
                  <a:pos x="13" y="5"/>
                </a:cxn>
                <a:cxn ang="0">
                  <a:pos x="9" y="9"/>
                </a:cxn>
                <a:cxn ang="0">
                  <a:pos x="5" y="15"/>
                </a:cxn>
                <a:cxn ang="0">
                  <a:pos x="1" y="19"/>
                </a:cxn>
                <a:cxn ang="0">
                  <a:pos x="0" y="26"/>
                </a:cxn>
                <a:cxn ang="0">
                  <a:pos x="0" y="32"/>
                </a:cxn>
                <a:cxn ang="0">
                  <a:pos x="0" y="38"/>
                </a:cxn>
                <a:cxn ang="0">
                  <a:pos x="1" y="46"/>
                </a:cxn>
                <a:cxn ang="0">
                  <a:pos x="5" y="49"/>
                </a:cxn>
                <a:cxn ang="0">
                  <a:pos x="9" y="55"/>
                </a:cxn>
                <a:cxn ang="0">
                  <a:pos x="13" y="59"/>
                </a:cxn>
                <a:cxn ang="0">
                  <a:pos x="19" y="63"/>
                </a:cxn>
                <a:cxn ang="0">
                  <a:pos x="24" y="65"/>
                </a:cxn>
                <a:cxn ang="0">
                  <a:pos x="32" y="65"/>
                </a:cxn>
              </a:cxnLst>
              <a:rect l="0" t="0" r="r" b="b"/>
              <a:pathLst>
                <a:path w="66" h="66">
                  <a:moveTo>
                    <a:pt x="32" y="65"/>
                  </a:moveTo>
                  <a:lnTo>
                    <a:pt x="38" y="65"/>
                  </a:lnTo>
                  <a:lnTo>
                    <a:pt x="44" y="63"/>
                  </a:lnTo>
                  <a:lnTo>
                    <a:pt x="49" y="59"/>
                  </a:lnTo>
                  <a:lnTo>
                    <a:pt x="55" y="55"/>
                  </a:lnTo>
                  <a:lnTo>
                    <a:pt x="59" y="49"/>
                  </a:lnTo>
                  <a:lnTo>
                    <a:pt x="61" y="46"/>
                  </a:lnTo>
                  <a:lnTo>
                    <a:pt x="63" y="38"/>
                  </a:lnTo>
                  <a:lnTo>
                    <a:pt x="65" y="32"/>
                  </a:lnTo>
                  <a:lnTo>
                    <a:pt x="63" y="26"/>
                  </a:lnTo>
                  <a:lnTo>
                    <a:pt x="61" y="19"/>
                  </a:lnTo>
                  <a:lnTo>
                    <a:pt x="59" y="15"/>
                  </a:lnTo>
                  <a:lnTo>
                    <a:pt x="55" y="9"/>
                  </a:lnTo>
                  <a:lnTo>
                    <a:pt x="49" y="5"/>
                  </a:lnTo>
                  <a:lnTo>
                    <a:pt x="44" y="2"/>
                  </a:lnTo>
                  <a:lnTo>
                    <a:pt x="38" y="0"/>
                  </a:lnTo>
                  <a:lnTo>
                    <a:pt x="32" y="0"/>
                  </a:lnTo>
                  <a:lnTo>
                    <a:pt x="24" y="0"/>
                  </a:lnTo>
                  <a:lnTo>
                    <a:pt x="19" y="2"/>
                  </a:lnTo>
                  <a:lnTo>
                    <a:pt x="13" y="5"/>
                  </a:lnTo>
                  <a:lnTo>
                    <a:pt x="9" y="9"/>
                  </a:lnTo>
                  <a:lnTo>
                    <a:pt x="5" y="15"/>
                  </a:lnTo>
                  <a:lnTo>
                    <a:pt x="1" y="19"/>
                  </a:lnTo>
                  <a:lnTo>
                    <a:pt x="0" y="26"/>
                  </a:lnTo>
                  <a:lnTo>
                    <a:pt x="0" y="32"/>
                  </a:lnTo>
                  <a:lnTo>
                    <a:pt x="0" y="38"/>
                  </a:lnTo>
                  <a:lnTo>
                    <a:pt x="1" y="46"/>
                  </a:lnTo>
                  <a:lnTo>
                    <a:pt x="5" y="49"/>
                  </a:lnTo>
                  <a:lnTo>
                    <a:pt x="9" y="55"/>
                  </a:lnTo>
                  <a:lnTo>
                    <a:pt x="13" y="59"/>
                  </a:lnTo>
                  <a:lnTo>
                    <a:pt x="19" y="63"/>
                  </a:lnTo>
                  <a:lnTo>
                    <a:pt x="24" y="65"/>
                  </a:lnTo>
                  <a:lnTo>
                    <a:pt x="32"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66" name="Freeform 19"/>
            <p:cNvSpPr>
              <a:spLocks/>
            </p:cNvSpPr>
            <p:nvPr/>
          </p:nvSpPr>
          <p:spPr bwMode="auto">
            <a:xfrm>
              <a:off x="4471" y="3121"/>
              <a:ext cx="64" cy="34"/>
            </a:xfrm>
            <a:custGeom>
              <a:avLst/>
              <a:gdLst/>
              <a:ahLst/>
              <a:cxnLst>
                <a:cxn ang="0">
                  <a:pos x="63" y="33"/>
                </a:cxn>
                <a:cxn ang="0">
                  <a:pos x="63" y="33"/>
                </a:cxn>
                <a:cxn ang="0">
                  <a:pos x="63" y="33"/>
                </a:cxn>
                <a:cxn ang="0">
                  <a:pos x="63" y="31"/>
                </a:cxn>
                <a:cxn ang="0">
                  <a:pos x="63" y="31"/>
                </a:cxn>
                <a:cxn ang="0">
                  <a:pos x="63" y="31"/>
                </a:cxn>
                <a:cxn ang="0">
                  <a:pos x="63" y="31"/>
                </a:cxn>
                <a:cxn ang="0">
                  <a:pos x="63" y="31"/>
                </a:cxn>
                <a:cxn ang="0">
                  <a:pos x="63" y="31"/>
                </a:cxn>
                <a:cxn ang="0">
                  <a:pos x="63" y="25"/>
                </a:cxn>
                <a:cxn ang="0">
                  <a:pos x="61" y="19"/>
                </a:cxn>
                <a:cxn ang="0">
                  <a:pos x="59" y="13"/>
                </a:cxn>
                <a:cxn ang="0">
                  <a:pos x="53" y="10"/>
                </a:cxn>
                <a:cxn ang="0">
                  <a:pos x="49" y="4"/>
                </a:cxn>
                <a:cxn ang="0">
                  <a:pos x="44" y="2"/>
                </a:cxn>
                <a:cxn ang="0">
                  <a:pos x="38" y="0"/>
                </a:cxn>
                <a:cxn ang="0">
                  <a:pos x="32" y="0"/>
                </a:cxn>
                <a:cxn ang="0">
                  <a:pos x="25" y="0"/>
                </a:cxn>
                <a:cxn ang="0">
                  <a:pos x="19" y="2"/>
                </a:cxn>
                <a:cxn ang="0">
                  <a:pos x="13" y="4"/>
                </a:cxn>
                <a:cxn ang="0">
                  <a:pos x="9" y="10"/>
                </a:cxn>
                <a:cxn ang="0">
                  <a:pos x="5" y="13"/>
                </a:cxn>
                <a:cxn ang="0">
                  <a:pos x="2" y="19"/>
                </a:cxn>
                <a:cxn ang="0">
                  <a:pos x="0" y="25"/>
                </a:cxn>
                <a:cxn ang="0">
                  <a:pos x="0" y="31"/>
                </a:cxn>
                <a:cxn ang="0">
                  <a:pos x="0" y="31"/>
                </a:cxn>
                <a:cxn ang="0">
                  <a:pos x="0" y="31"/>
                </a:cxn>
                <a:cxn ang="0">
                  <a:pos x="0" y="31"/>
                </a:cxn>
                <a:cxn ang="0">
                  <a:pos x="0" y="31"/>
                </a:cxn>
                <a:cxn ang="0">
                  <a:pos x="0" y="31"/>
                </a:cxn>
                <a:cxn ang="0">
                  <a:pos x="0" y="33"/>
                </a:cxn>
                <a:cxn ang="0">
                  <a:pos x="0" y="33"/>
                </a:cxn>
                <a:cxn ang="0">
                  <a:pos x="0" y="33"/>
                </a:cxn>
                <a:cxn ang="0">
                  <a:pos x="63" y="33"/>
                </a:cxn>
              </a:cxnLst>
              <a:rect l="0" t="0" r="r" b="b"/>
              <a:pathLst>
                <a:path w="64" h="34">
                  <a:moveTo>
                    <a:pt x="63" y="33"/>
                  </a:moveTo>
                  <a:lnTo>
                    <a:pt x="63" y="33"/>
                  </a:lnTo>
                  <a:lnTo>
                    <a:pt x="63" y="33"/>
                  </a:lnTo>
                  <a:lnTo>
                    <a:pt x="63" y="31"/>
                  </a:lnTo>
                  <a:lnTo>
                    <a:pt x="63" y="31"/>
                  </a:lnTo>
                  <a:lnTo>
                    <a:pt x="63" y="31"/>
                  </a:lnTo>
                  <a:lnTo>
                    <a:pt x="63" y="31"/>
                  </a:lnTo>
                  <a:lnTo>
                    <a:pt x="63" y="31"/>
                  </a:lnTo>
                  <a:lnTo>
                    <a:pt x="63" y="31"/>
                  </a:lnTo>
                  <a:lnTo>
                    <a:pt x="63" y="25"/>
                  </a:lnTo>
                  <a:lnTo>
                    <a:pt x="61" y="19"/>
                  </a:lnTo>
                  <a:lnTo>
                    <a:pt x="59" y="13"/>
                  </a:lnTo>
                  <a:lnTo>
                    <a:pt x="53" y="10"/>
                  </a:lnTo>
                  <a:lnTo>
                    <a:pt x="49" y="4"/>
                  </a:lnTo>
                  <a:lnTo>
                    <a:pt x="44" y="2"/>
                  </a:lnTo>
                  <a:lnTo>
                    <a:pt x="38" y="0"/>
                  </a:lnTo>
                  <a:lnTo>
                    <a:pt x="32" y="0"/>
                  </a:lnTo>
                  <a:lnTo>
                    <a:pt x="25" y="0"/>
                  </a:lnTo>
                  <a:lnTo>
                    <a:pt x="19" y="2"/>
                  </a:lnTo>
                  <a:lnTo>
                    <a:pt x="13" y="4"/>
                  </a:lnTo>
                  <a:lnTo>
                    <a:pt x="9" y="10"/>
                  </a:lnTo>
                  <a:lnTo>
                    <a:pt x="5" y="13"/>
                  </a:lnTo>
                  <a:lnTo>
                    <a:pt x="2" y="19"/>
                  </a:lnTo>
                  <a:lnTo>
                    <a:pt x="0" y="25"/>
                  </a:lnTo>
                  <a:lnTo>
                    <a:pt x="0" y="31"/>
                  </a:lnTo>
                  <a:lnTo>
                    <a:pt x="0" y="31"/>
                  </a:lnTo>
                  <a:lnTo>
                    <a:pt x="0" y="31"/>
                  </a:lnTo>
                  <a:lnTo>
                    <a:pt x="0" y="31"/>
                  </a:lnTo>
                  <a:lnTo>
                    <a:pt x="0" y="31"/>
                  </a:lnTo>
                  <a:lnTo>
                    <a:pt x="0" y="31"/>
                  </a:lnTo>
                  <a:lnTo>
                    <a:pt x="0" y="33"/>
                  </a:lnTo>
                  <a:lnTo>
                    <a:pt x="0" y="33"/>
                  </a:lnTo>
                  <a:lnTo>
                    <a:pt x="0" y="33"/>
                  </a:lnTo>
                  <a:lnTo>
                    <a:pt x="63" y="33"/>
                  </a:lnTo>
                </a:path>
              </a:pathLst>
            </a:custGeom>
            <a:solidFill>
              <a:schemeClr val="accent1"/>
            </a:solidFill>
            <a:ln w="9525" cap="rnd">
              <a:noFill/>
              <a:round/>
              <a:headEnd/>
              <a:tailEnd/>
            </a:ln>
            <a:effectLst/>
          </p:spPr>
          <p:txBody>
            <a:bodyPr/>
            <a:lstStyle/>
            <a:p>
              <a:endParaRPr lang="en-US"/>
            </a:p>
          </p:txBody>
        </p:sp>
        <p:sp>
          <p:nvSpPr>
            <p:cNvPr id="67" name="Freeform 20"/>
            <p:cNvSpPr>
              <a:spLocks/>
            </p:cNvSpPr>
            <p:nvPr/>
          </p:nvSpPr>
          <p:spPr bwMode="auto">
            <a:xfrm>
              <a:off x="4471" y="3121"/>
              <a:ext cx="64" cy="34"/>
            </a:xfrm>
            <a:custGeom>
              <a:avLst/>
              <a:gdLst/>
              <a:ahLst/>
              <a:cxnLst>
                <a:cxn ang="0">
                  <a:pos x="63" y="33"/>
                </a:cxn>
                <a:cxn ang="0">
                  <a:pos x="63" y="31"/>
                </a:cxn>
                <a:cxn ang="0">
                  <a:pos x="63" y="25"/>
                </a:cxn>
                <a:cxn ang="0">
                  <a:pos x="61" y="19"/>
                </a:cxn>
                <a:cxn ang="0">
                  <a:pos x="59" y="13"/>
                </a:cxn>
                <a:cxn ang="0">
                  <a:pos x="53" y="10"/>
                </a:cxn>
                <a:cxn ang="0">
                  <a:pos x="49" y="4"/>
                </a:cxn>
                <a:cxn ang="0">
                  <a:pos x="44" y="2"/>
                </a:cxn>
                <a:cxn ang="0">
                  <a:pos x="38" y="0"/>
                </a:cxn>
                <a:cxn ang="0">
                  <a:pos x="32" y="0"/>
                </a:cxn>
                <a:cxn ang="0">
                  <a:pos x="25" y="0"/>
                </a:cxn>
                <a:cxn ang="0">
                  <a:pos x="19" y="2"/>
                </a:cxn>
                <a:cxn ang="0">
                  <a:pos x="13" y="4"/>
                </a:cxn>
                <a:cxn ang="0">
                  <a:pos x="9" y="10"/>
                </a:cxn>
                <a:cxn ang="0">
                  <a:pos x="5" y="13"/>
                </a:cxn>
                <a:cxn ang="0">
                  <a:pos x="2" y="19"/>
                </a:cxn>
                <a:cxn ang="0">
                  <a:pos x="0" y="25"/>
                </a:cxn>
                <a:cxn ang="0">
                  <a:pos x="0" y="31"/>
                </a:cxn>
                <a:cxn ang="0">
                  <a:pos x="0" y="33"/>
                </a:cxn>
                <a:cxn ang="0">
                  <a:pos x="63" y="33"/>
                </a:cxn>
              </a:cxnLst>
              <a:rect l="0" t="0" r="r" b="b"/>
              <a:pathLst>
                <a:path w="64" h="34">
                  <a:moveTo>
                    <a:pt x="63" y="33"/>
                  </a:moveTo>
                  <a:lnTo>
                    <a:pt x="63" y="31"/>
                  </a:lnTo>
                  <a:lnTo>
                    <a:pt x="63" y="25"/>
                  </a:lnTo>
                  <a:lnTo>
                    <a:pt x="61" y="19"/>
                  </a:lnTo>
                  <a:lnTo>
                    <a:pt x="59" y="13"/>
                  </a:lnTo>
                  <a:lnTo>
                    <a:pt x="53" y="10"/>
                  </a:lnTo>
                  <a:lnTo>
                    <a:pt x="49" y="4"/>
                  </a:lnTo>
                  <a:lnTo>
                    <a:pt x="44" y="2"/>
                  </a:lnTo>
                  <a:lnTo>
                    <a:pt x="38" y="0"/>
                  </a:lnTo>
                  <a:lnTo>
                    <a:pt x="32" y="0"/>
                  </a:lnTo>
                  <a:lnTo>
                    <a:pt x="25" y="0"/>
                  </a:lnTo>
                  <a:lnTo>
                    <a:pt x="19" y="2"/>
                  </a:lnTo>
                  <a:lnTo>
                    <a:pt x="13" y="4"/>
                  </a:lnTo>
                  <a:lnTo>
                    <a:pt x="9" y="10"/>
                  </a:lnTo>
                  <a:lnTo>
                    <a:pt x="5" y="13"/>
                  </a:lnTo>
                  <a:lnTo>
                    <a:pt x="2" y="19"/>
                  </a:lnTo>
                  <a:lnTo>
                    <a:pt x="0" y="25"/>
                  </a:lnTo>
                  <a:lnTo>
                    <a:pt x="0" y="31"/>
                  </a:lnTo>
                  <a:lnTo>
                    <a:pt x="0" y="33"/>
                  </a:lnTo>
                  <a:lnTo>
                    <a:pt x="63" y="33"/>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68" name="Freeform 21"/>
            <p:cNvSpPr>
              <a:spLocks/>
            </p:cNvSpPr>
            <p:nvPr/>
          </p:nvSpPr>
          <p:spPr bwMode="auto">
            <a:xfrm>
              <a:off x="4037" y="2985"/>
              <a:ext cx="66" cy="66"/>
            </a:xfrm>
            <a:custGeom>
              <a:avLst/>
              <a:gdLst/>
              <a:ahLst/>
              <a:cxnLst>
                <a:cxn ang="0">
                  <a:pos x="32" y="65"/>
                </a:cxn>
                <a:cxn ang="0">
                  <a:pos x="38" y="63"/>
                </a:cxn>
                <a:cxn ang="0">
                  <a:pos x="44" y="61"/>
                </a:cxn>
                <a:cxn ang="0">
                  <a:pos x="49" y="59"/>
                </a:cxn>
                <a:cxn ang="0">
                  <a:pos x="55" y="56"/>
                </a:cxn>
                <a:cxn ang="0">
                  <a:pos x="59" y="50"/>
                </a:cxn>
                <a:cxn ang="0">
                  <a:pos x="61" y="44"/>
                </a:cxn>
                <a:cxn ang="0">
                  <a:pos x="63" y="38"/>
                </a:cxn>
                <a:cxn ang="0">
                  <a:pos x="65" y="33"/>
                </a:cxn>
                <a:cxn ang="0">
                  <a:pos x="63" y="25"/>
                </a:cxn>
                <a:cxn ang="0">
                  <a:pos x="61" y="19"/>
                </a:cxn>
                <a:cxn ang="0">
                  <a:pos x="59" y="13"/>
                </a:cxn>
                <a:cxn ang="0">
                  <a:pos x="55" y="10"/>
                </a:cxn>
                <a:cxn ang="0">
                  <a:pos x="49" y="6"/>
                </a:cxn>
                <a:cxn ang="0">
                  <a:pos x="44" y="2"/>
                </a:cxn>
                <a:cxn ang="0">
                  <a:pos x="38" y="0"/>
                </a:cxn>
                <a:cxn ang="0">
                  <a:pos x="32" y="0"/>
                </a:cxn>
                <a:cxn ang="0">
                  <a:pos x="24" y="0"/>
                </a:cxn>
                <a:cxn ang="0">
                  <a:pos x="19" y="2"/>
                </a:cxn>
                <a:cxn ang="0">
                  <a:pos x="13" y="6"/>
                </a:cxn>
                <a:cxn ang="0">
                  <a:pos x="9" y="10"/>
                </a:cxn>
                <a:cxn ang="0">
                  <a:pos x="5" y="13"/>
                </a:cxn>
                <a:cxn ang="0">
                  <a:pos x="1" y="19"/>
                </a:cxn>
                <a:cxn ang="0">
                  <a:pos x="0" y="25"/>
                </a:cxn>
                <a:cxn ang="0">
                  <a:pos x="0" y="33"/>
                </a:cxn>
                <a:cxn ang="0">
                  <a:pos x="0" y="38"/>
                </a:cxn>
                <a:cxn ang="0">
                  <a:pos x="1" y="44"/>
                </a:cxn>
                <a:cxn ang="0">
                  <a:pos x="5" y="50"/>
                </a:cxn>
                <a:cxn ang="0">
                  <a:pos x="9" y="56"/>
                </a:cxn>
                <a:cxn ang="0">
                  <a:pos x="13" y="59"/>
                </a:cxn>
                <a:cxn ang="0">
                  <a:pos x="19" y="61"/>
                </a:cxn>
                <a:cxn ang="0">
                  <a:pos x="24" y="63"/>
                </a:cxn>
                <a:cxn ang="0">
                  <a:pos x="32" y="65"/>
                </a:cxn>
              </a:cxnLst>
              <a:rect l="0" t="0" r="r" b="b"/>
              <a:pathLst>
                <a:path w="66" h="66">
                  <a:moveTo>
                    <a:pt x="32" y="65"/>
                  </a:moveTo>
                  <a:lnTo>
                    <a:pt x="38" y="63"/>
                  </a:lnTo>
                  <a:lnTo>
                    <a:pt x="44" y="61"/>
                  </a:lnTo>
                  <a:lnTo>
                    <a:pt x="49" y="59"/>
                  </a:lnTo>
                  <a:lnTo>
                    <a:pt x="55" y="56"/>
                  </a:lnTo>
                  <a:lnTo>
                    <a:pt x="59" y="50"/>
                  </a:lnTo>
                  <a:lnTo>
                    <a:pt x="61" y="44"/>
                  </a:lnTo>
                  <a:lnTo>
                    <a:pt x="63" y="38"/>
                  </a:lnTo>
                  <a:lnTo>
                    <a:pt x="65" y="33"/>
                  </a:lnTo>
                  <a:lnTo>
                    <a:pt x="63" y="25"/>
                  </a:lnTo>
                  <a:lnTo>
                    <a:pt x="61" y="19"/>
                  </a:lnTo>
                  <a:lnTo>
                    <a:pt x="59" y="13"/>
                  </a:lnTo>
                  <a:lnTo>
                    <a:pt x="55" y="10"/>
                  </a:lnTo>
                  <a:lnTo>
                    <a:pt x="49" y="6"/>
                  </a:lnTo>
                  <a:lnTo>
                    <a:pt x="44" y="2"/>
                  </a:lnTo>
                  <a:lnTo>
                    <a:pt x="38" y="0"/>
                  </a:lnTo>
                  <a:lnTo>
                    <a:pt x="32" y="0"/>
                  </a:lnTo>
                  <a:lnTo>
                    <a:pt x="24" y="0"/>
                  </a:lnTo>
                  <a:lnTo>
                    <a:pt x="19" y="2"/>
                  </a:lnTo>
                  <a:lnTo>
                    <a:pt x="13" y="6"/>
                  </a:lnTo>
                  <a:lnTo>
                    <a:pt x="9" y="10"/>
                  </a:lnTo>
                  <a:lnTo>
                    <a:pt x="5" y="13"/>
                  </a:lnTo>
                  <a:lnTo>
                    <a:pt x="1" y="19"/>
                  </a:lnTo>
                  <a:lnTo>
                    <a:pt x="0" y="25"/>
                  </a:lnTo>
                  <a:lnTo>
                    <a:pt x="0" y="33"/>
                  </a:lnTo>
                  <a:lnTo>
                    <a:pt x="0" y="38"/>
                  </a:lnTo>
                  <a:lnTo>
                    <a:pt x="1" y="44"/>
                  </a:lnTo>
                  <a:lnTo>
                    <a:pt x="5" y="50"/>
                  </a:lnTo>
                  <a:lnTo>
                    <a:pt x="9" y="56"/>
                  </a:lnTo>
                  <a:lnTo>
                    <a:pt x="13" y="59"/>
                  </a:lnTo>
                  <a:lnTo>
                    <a:pt x="19" y="61"/>
                  </a:lnTo>
                  <a:lnTo>
                    <a:pt x="24" y="63"/>
                  </a:lnTo>
                  <a:lnTo>
                    <a:pt x="32" y="65"/>
                  </a:lnTo>
                </a:path>
              </a:pathLst>
            </a:custGeom>
            <a:solidFill>
              <a:schemeClr val="accent1"/>
            </a:solidFill>
            <a:ln w="9525" cap="rnd">
              <a:noFill/>
              <a:round/>
              <a:headEnd/>
              <a:tailEnd/>
            </a:ln>
            <a:effectLst/>
          </p:spPr>
          <p:txBody>
            <a:bodyPr/>
            <a:lstStyle/>
            <a:p>
              <a:endParaRPr lang="en-US"/>
            </a:p>
          </p:txBody>
        </p:sp>
        <p:sp>
          <p:nvSpPr>
            <p:cNvPr id="69" name="Freeform 22"/>
            <p:cNvSpPr>
              <a:spLocks/>
            </p:cNvSpPr>
            <p:nvPr/>
          </p:nvSpPr>
          <p:spPr bwMode="auto">
            <a:xfrm>
              <a:off x="4037" y="2985"/>
              <a:ext cx="66" cy="66"/>
            </a:xfrm>
            <a:custGeom>
              <a:avLst/>
              <a:gdLst/>
              <a:ahLst/>
              <a:cxnLst>
                <a:cxn ang="0">
                  <a:pos x="32" y="65"/>
                </a:cxn>
                <a:cxn ang="0">
                  <a:pos x="38" y="63"/>
                </a:cxn>
                <a:cxn ang="0">
                  <a:pos x="44" y="61"/>
                </a:cxn>
                <a:cxn ang="0">
                  <a:pos x="49" y="59"/>
                </a:cxn>
                <a:cxn ang="0">
                  <a:pos x="55" y="56"/>
                </a:cxn>
                <a:cxn ang="0">
                  <a:pos x="59" y="50"/>
                </a:cxn>
                <a:cxn ang="0">
                  <a:pos x="61" y="44"/>
                </a:cxn>
                <a:cxn ang="0">
                  <a:pos x="63" y="38"/>
                </a:cxn>
                <a:cxn ang="0">
                  <a:pos x="65" y="33"/>
                </a:cxn>
                <a:cxn ang="0">
                  <a:pos x="63" y="25"/>
                </a:cxn>
                <a:cxn ang="0">
                  <a:pos x="61" y="19"/>
                </a:cxn>
                <a:cxn ang="0">
                  <a:pos x="59" y="13"/>
                </a:cxn>
                <a:cxn ang="0">
                  <a:pos x="55" y="10"/>
                </a:cxn>
                <a:cxn ang="0">
                  <a:pos x="49" y="6"/>
                </a:cxn>
                <a:cxn ang="0">
                  <a:pos x="44" y="2"/>
                </a:cxn>
                <a:cxn ang="0">
                  <a:pos x="38" y="0"/>
                </a:cxn>
                <a:cxn ang="0">
                  <a:pos x="32" y="0"/>
                </a:cxn>
                <a:cxn ang="0">
                  <a:pos x="24" y="0"/>
                </a:cxn>
                <a:cxn ang="0">
                  <a:pos x="19" y="2"/>
                </a:cxn>
                <a:cxn ang="0">
                  <a:pos x="13" y="6"/>
                </a:cxn>
                <a:cxn ang="0">
                  <a:pos x="9" y="10"/>
                </a:cxn>
                <a:cxn ang="0">
                  <a:pos x="5" y="13"/>
                </a:cxn>
                <a:cxn ang="0">
                  <a:pos x="1" y="19"/>
                </a:cxn>
                <a:cxn ang="0">
                  <a:pos x="0" y="25"/>
                </a:cxn>
                <a:cxn ang="0">
                  <a:pos x="0" y="33"/>
                </a:cxn>
                <a:cxn ang="0">
                  <a:pos x="0" y="38"/>
                </a:cxn>
                <a:cxn ang="0">
                  <a:pos x="1" y="44"/>
                </a:cxn>
                <a:cxn ang="0">
                  <a:pos x="5" y="50"/>
                </a:cxn>
                <a:cxn ang="0">
                  <a:pos x="9" y="56"/>
                </a:cxn>
                <a:cxn ang="0">
                  <a:pos x="13" y="59"/>
                </a:cxn>
                <a:cxn ang="0">
                  <a:pos x="19" y="61"/>
                </a:cxn>
                <a:cxn ang="0">
                  <a:pos x="24" y="63"/>
                </a:cxn>
                <a:cxn ang="0">
                  <a:pos x="32" y="65"/>
                </a:cxn>
              </a:cxnLst>
              <a:rect l="0" t="0" r="r" b="b"/>
              <a:pathLst>
                <a:path w="66" h="66">
                  <a:moveTo>
                    <a:pt x="32" y="65"/>
                  </a:moveTo>
                  <a:lnTo>
                    <a:pt x="38" y="63"/>
                  </a:lnTo>
                  <a:lnTo>
                    <a:pt x="44" y="61"/>
                  </a:lnTo>
                  <a:lnTo>
                    <a:pt x="49" y="59"/>
                  </a:lnTo>
                  <a:lnTo>
                    <a:pt x="55" y="56"/>
                  </a:lnTo>
                  <a:lnTo>
                    <a:pt x="59" y="50"/>
                  </a:lnTo>
                  <a:lnTo>
                    <a:pt x="61" y="44"/>
                  </a:lnTo>
                  <a:lnTo>
                    <a:pt x="63" y="38"/>
                  </a:lnTo>
                  <a:lnTo>
                    <a:pt x="65" y="33"/>
                  </a:lnTo>
                  <a:lnTo>
                    <a:pt x="63" y="25"/>
                  </a:lnTo>
                  <a:lnTo>
                    <a:pt x="61" y="19"/>
                  </a:lnTo>
                  <a:lnTo>
                    <a:pt x="59" y="13"/>
                  </a:lnTo>
                  <a:lnTo>
                    <a:pt x="55" y="10"/>
                  </a:lnTo>
                  <a:lnTo>
                    <a:pt x="49" y="6"/>
                  </a:lnTo>
                  <a:lnTo>
                    <a:pt x="44" y="2"/>
                  </a:lnTo>
                  <a:lnTo>
                    <a:pt x="38" y="0"/>
                  </a:lnTo>
                  <a:lnTo>
                    <a:pt x="32" y="0"/>
                  </a:lnTo>
                  <a:lnTo>
                    <a:pt x="24" y="0"/>
                  </a:lnTo>
                  <a:lnTo>
                    <a:pt x="19" y="2"/>
                  </a:lnTo>
                  <a:lnTo>
                    <a:pt x="13" y="6"/>
                  </a:lnTo>
                  <a:lnTo>
                    <a:pt x="9" y="10"/>
                  </a:lnTo>
                  <a:lnTo>
                    <a:pt x="5" y="13"/>
                  </a:lnTo>
                  <a:lnTo>
                    <a:pt x="1" y="19"/>
                  </a:lnTo>
                  <a:lnTo>
                    <a:pt x="0" y="25"/>
                  </a:lnTo>
                  <a:lnTo>
                    <a:pt x="0" y="33"/>
                  </a:lnTo>
                  <a:lnTo>
                    <a:pt x="0" y="38"/>
                  </a:lnTo>
                  <a:lnTo>
                    <a:pt x="1" y="44"/>
                  </a:lnTo>
                  <a:lnTo>
                    <a:pt x="5" y="50"/>
                  </a:lnTo>
                  <a:lnTo>
                    <a:pt x="9" y="56"/>
                  </a:lnTo>
                  <a:lnTo>
                    <a:pt x="13" y="59"/>
                  </a:lnTo>
                  <a:lnTo>
                    <a:pt x="19" y="61"/>
                  </a:lnTo>
                  <a:lnTo>
                    <a:pt x="24" y="63"/>
                  </a:lnTo>
                  <a:lnTo>
                    <a:pt x="32"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70" name="Freeform 23"/>
            <p:cNvSpPr>
              <a:spLocks/>
            </p:cNvSpPr>
            <p:nvPr/>
          </p:nvSpPr>
          <p:spPr bwMode="auto">
            <a:xfrm>
              <a:off x="4471" y="3020"/>
              <a:ext cx="64" cy="66"/>
            </a:xfrm>
            <a:custGeom>
              <a:avLst/>
              <a:gdLst/>
              <a:ahLst/>
              <a:cxnLst>
                <a:cxn ang="0">
                  <a:pos x="32" y="65"/>
                </a:cxn>
                <a:cxn ang="0">
                  <a:pos x="38" y="65"/>
                </a:cxn>
                <a:cxn ang="0">
                  <a:pos x="44" y="63"/>
                </a:cxn>
                <a:cxn ang="0">
                  <a:pos x="49" y="59"/>
                </a:cxn>
                <a:cxn ang="0">
                  <a:pos x="53" y="55"/>
                </a:cxn>
                <a:cxn ang="0">
                  <a:pos x="59" y="51"/>
                </a:cxn>
                <a:cxn ang="0">
                  <a:pos x="61" y="45"/>
                </a:cxn>
                <a:cxn ang="0">
                  <a:pos x="63" y="40"/>
                </a:cxn>
                <a:cxn ang="0">
                  <a:pos x="63" y="32"/>
                </a:cxn>
                <a:cxn ang="0">
                  <a:pos x="63" y="26"/>
                </a:cxn>
                <a:cxn ang="0">
                  <a:pos x="61" y="21"/>
                </a:cxn>
                <a:cxn ang="0">
                  <a:pos x="59" y="15"/>
                </a:cxn>
                <a:cxn ang="0">
                  <a:pos x="53" y="9"/>
                </a:cxn>
                <a:cxn ang="0">
                  <a:pos x="49" y="5"/>
                </a:cxn>
                <a:cxn ang="0">
                  <a:pos x="44" y="3"/>
                </a:cxn>
                <a:cxn ang="0">
                  <a:pos x="38" y="1"/>
                </a:cxn>
                <a:cxn ang="0">
                  <a:pos x="32" y="0"/>
                </a:cxn>
                <a:cxn ang="0">
                  <a:pos x="25" y="1"/>
                </a:cxn>
                <a:cxn ang="0">
                  <a:pos x="19" y="3"/>
                </a:cxn>
                <a:cxn ang="0">
                  <a:pos x="13" y="5"/>
                </a:cxn>
                <a:cxn ang="0">
                  <a:pos x="9" y="9"/>
                </a:cxn>
                <a:cxn ang="0">
                  <a:pos x="5" y="15"/>
                </a:cxn>
                <a:cxn ang="0">
                  <a:pos x="2" y="21"/>
                </a:cxn>
                <a:cxn ang="0">
                  <a:pos x="0" y="26"/>
                </a:cxn>
                <a:cxn ang="0">
                  <a:pos x="0" y="32"/>
                </a:cxn>
                <a:cxn ang="0">
                  <a:pos x="0" y="40"/>
                </a:cxn>
                <a:cxn ang="0">
                  <a:pos x="2" y="45"/>
                </a:cxn>
                <a:cxn ang="0">
                  <a:pos x="5" y="51"/>
                </a:cxn>
                <a:cxn ang="0">
                  <a:pos x="9" y="55"/>
                </a:cxn>
                <a:cxn ang="0">
                  <a:pos x="13" y="59"/>
                </a:cxn>
                <a:cxn ang="0">
                  <a:pos x="19" y="63"/>
                </a:cxn>
                <a:cxn ang="0">
                  <a:pos x="25" y="65"/>
                </a:cxn>
                <a:cxn ang="0">
                  <a:pos x="32" y="65"/>
                </a:cxn>
              </a:cxnLst>
              <a:rect l="0" t="0" r="r" b="b"/>
              <a:pathLst>
                <a:path w="64" h="66">
                  <a:moveTo>
                    <a:pt x="32" y="65"/>
                  </a:moveTo>
                  <a:lnTo>
                    <a:pt x="38" y="65"/>
                  </a:lnTo>
                  <a:lnTo>
                    <a:pt x="44" y="63"/>
                  </a:lnTo>
                  <a:lnTo>
                    <a:pt x="49" y="59"/>
                  </a:lnTo>
                  <a:lnTo>
                    <a:pt x="53" y="55"/>
                  </a:lnTo>
                  <a:lnTo>
                    <a:pt x="59" y="51"/>
                  </a:lnTo>
                  <a:lnTo>
                    <a:pt x="61" y="45"/>
                  </a:lnTo>
                  <a:lnTo>
                    <a:pt x="63" y="40"/>
                  </a:lnTo>
                  <a:lnTo>
                    <a:pt x="63" y="32"/>
                  </a:lnTo>
                  <a:lnTo>
                    <a:pt x="63" y="26"/>
                  </a:lnTo>
                  <a:lnTo>
                    <a:pt x="61" y="21"/>
                  </a:lnTo>
                  <a:lnTo>
                    <a:pt x="59" y="15"/>
                  </a:lnTo>
                  <a:lnTo>
                    <a:pt x="53" y="9"/>
                  </a:lnTo>
                  <a:lnTo>
                    <a:pt x="49" y="5"/>
                  </a:lnTo>
                  <a:lnTo>
                    <a:pt x="44" y="3"/>
                  </a:lnTo>
                  <a:lnTo>
                    <a:pt x="38" y="1"/>
                  </a:lnTo>
                  <a:lnTo>
                    <a:pt x="32" y="0"/>
                  </a:lnTo>
                  <a:lnTo>
                    <a:pt x="25" y="1"/>
                  </a:lnTo>
                  <a:lnTo>
                    <a:pt x="19" y="3"/>
                  </a:lnTo>
                  <a:lnTo>
                    <a:pt x="13" y="5"/>
                  </a:lnTo>
                  <a:lnTo>
                    <a:pt x="9" y="9"/>
                  </a:lnTo>
                  <a:lnTo>
                    <a:pt x="5" y="15"/>
                  </a:lnTo>
                  <a:lnTo>
                    <a:pt x="2" y="21"/>
                  </a:lnTo>
                  <a:lnTo>
                    <a:pt x="0" y="26"/>
                  </a:lnTo>
                  <a:lnTo>
                    <a:pt x="0" y="32"/>
                  </a:lnTo>
                  <a:lnTo>
                    <a:pt x="0" y="40"/>
                  </a:lnTo>
                  <a:lnTo>
                    <a:pt x="2" y="45"/>
                  </a:lnTo>
                  <a:lnTo>
                    <a:pt x="5" y="51"/>
                  </a:lnTo>
                  <a:lnTo>
                    <a:pt x="9" y="55"/>
                  </a:lnTo>
                  <a:lnTo>
                    <a:pt x="13" y="59"/>
                  </a:lnTo>
                  <a:lnTo>
                    <a:pt x="19" y="63"/>
                  </a:lnTo>
                  <a:lnTo>
                    <a:pt x="25" y="65"/>
                  </a:lnTo>
                  <a:lnTo>
                    <a:pt x="32" y="65"/>
                  </a:lnTo>
                </a:path>
              </a:pathLst>
            </a:custGeom>
            <a:solidFill>
              <a:schemeClr val="accent1"/>
            </a:solidFill>
            <a:ln w="9525" cap="rnd">
              <a:noFill/>
              <a:round/>
              <a:headEnd/>
              <a:tailEnd/>
            </a:ln>
            <a:effectLst/>
          </p:spPr>
          <p:txBody>
            <a:bodyPr/>
            <a:lstStyle/>
            <a:p>
              <a:endParaRPr lang="en-US"/>
            </a:p>
          </p:txBody>
        </p:sp>
        <p:sp>
          <p:nvSpPr>
            <p:cNvPr id="71" name="Freeform 24"/>
            <p:cNvSpPr>
              <a:spLocks/>
            </p:cNvSpPr>
            <p:nvPr/>
          </p:nvSpPr>
          <p:spPr bwMode="auto">
            <a:xfrm>
              <a:off x="4471" y="3020"/>
              <a:ext cx="64" cy="66"/>
            </a:xfrm>
            <a:custGeom>
              <a:avLst/>
              <a:gdLst/>
              <a:ahLst/>
              <a:cxnLst>
                <a:cxn ang="0">
                  <a:pos x="32" y="65"/>
                </a:cxn>
                <a:cxn ang="0">
                  <a:pos x="38" y="65"/>
                </a:cxn>
                <a:cxn ang="0">
                  <a:pos x="44" y="63"/>
                </a:cxn>
                <a:cxn ang="0">
                  <a:pos x="49" y="59"/>
                </a:cxn>
                <a:cxn ang="0">
                  <a:pos x="53" y="55"/>
                </a:cxn>
                <a:cxn ang="0">
                  <a:pos x="59" y="51"/>
                </a:cxn>
                <a:cxn ang="0">
                  <a:pos x="61" y="45"/>
                </a:cxn>
                <a:cxn ang="0">
                  <a:pos x="63" y="40"/>
                </a:cxn>
                <a:cxn ang="0">
                  <a:pos x="63" y="32"/>
                </a:cxn>
                <a:cxn ang="0">
                  <a:pos x="63" y="26"/>
                </a:cxn>
                <a:cxn ang="0">
                  <a:pos x="61" y="21"/>
                </a:cxn>
                <a:cxn ang="0">
                  <a:pos x="59" y="15"/>
                </a:cxn>
                <a:cxn ang="0">
                  <a:pos x="53" y="9"/>
                </a:cxn>
                <a:cxn ang="0">
                  <a:pos x="49" y="5"/>
                </a:cxn>
                <a:cxn ang="0">
                  <a:pos x="44" y="3"/>
                </a:cxn>
                <a:cxn ang="0">
                  <a:pos x="38" y="1"/>
                </a:cxn>
                <a:cxn ang="0">
                  <a:pos x="32" y="0"/>
                </a:cxn>
                <a:cxn ang="0">
                  <a:pos x="25" y="1"/>
                </a:cxn>
                <a:cxn ang="0">
                  <a:pos x="19" y="3"/>
                </a:cxn>
                <a:cxn ang="0">
                  <a:pos x="13" y="5"/>
                </a:cxn>
                <a:cxn ang="0">
                  <a:pos x="9" y="9"/>
                </a:cxn>
                <a:cxn ang="0">
                  <a:pos x="5" y="15"/>
                </a:cxn>
                <a:cxn ang="0">
                  <a:pos x="2" y="21"/>
                </a:cxn>
                <a:cxn ang="0">
                  <a:pos x="0" y="26"/>
                </a:cxn>
                <a:cxn ang="0">
                  <a:pos x="0" y="32"/>
                </a:cxn>
                <a:cxn ang="0">
                  <a:pos x="0" y="40"/>
                </a:cxn>
                <a:cxn ang="0">
                  <a:pos x="2" y="45"/>
                </a:cxn>
                <a:cxn ang="0">
                  <a:pos x="5" y="51"/>
                </a:cxn>
                <a:cxn ang="0">
                  <a:pos x="9" y="55"/>
                </a:cxn>
                <a:cxn ang="0">
                  <a:pos x="13" y="59"/>
                </a:cxn>
                <a:cxn ang="0">
                  <a:pos x="19" y="63"/>
                </a:cxn>
                <a:cxn ang="0">
                  <a:pos x="25" y="65"/>
                </a:cxn>
                <a:cxn ang="0">
                  <a:pos x="32" y="65"/>
                </a:cxn>
              </a:cxnLst>
              <a:rect l="0" t="0" r="r" b="b"/>
              <a:pathLst>
                <a:path w="64" h="66">
                  <a:moveTo>
                    <a:pt x="32" y="65"/>
                  </a:moveTo>
                  <a:lnTo>
                    <a:pt x="38" y="65"/>
                  </a:lnTo>
                  <a:lnTo>
                    <a:pt x="44" y="63"/>
                  </a:lnTo>
                  <a:lnTo>
                    <a:pt x="49" y="59"/>
                  </a:lnTo>
                  <a:lnTo>
                    <a:pt x="53" y="55"/>
                  </a:lnTo>
                  <a:lnTo>
                    <a:pt x="59" y="51"/>
                  </a:lnTo>
                  <a:lnTo>
                    <a:pt x="61" y="45"/>
                  </a:lnTo>
                  <a:lnTo>
                    <a:pt x="63" y="40"/>
                  </a:lnTo>
                  <a:lnTo>
                    <a:pt x="63" y="32"/>
                  </a:lnTo>
                  <a:lnTo>
                    <a:pt x="63" y="26"/>
                  </a:lnTo>
                  <a:lnTo>
                    <a:pt x="61" y="21"/>
                  </a:lnTo>
                  <a:lnTo>
                    <a:pt x="59" y="15"/>
                  </a:lnTo>
                  <a:lnTo>
                    <a:pt x="53" y="9"/>
                  </a:lnTo>
                  <a:lnTo>
                    <a:pt x="49" y="5"/>
                  </a:lnTo>
                  <a:lnTo>
                    <a:pt x="44" y="3"/>
                  </a:lnTo>
                  <a:lnTo>
                    <a:pt x="38" y="1"/>
                  </a:lnTo>
                  <a:lnTo>
                    <a:pt x="32" y="0"/>
                  </a:lnTo>
                  <a:lnTo>
                    <a:pt x="25" y="1"/>
                  </a:lnTo>
                  <a:lnTo>
                    <a:pt x="19" y="3"/>
                  </a:lnTo>
                  <a:lnTo>
                    <a:pt x="13" y="5"/>
                  </a:lnTo>
                  <a:lnTo>
                    <a:pt x="9" y="9"/>
                  </a:lnTo>
                  <a:lnTo>
                    <a:pt x="5" y="15"/>
                  </a:lnTo>
                  <a:lnTo>
                    <a:pt x="2" y="21"/>
                  </a:lnTo>
                  <a:lnTo>
                    <a:pt x="0" y="26"/>
                  </a:lnTo>
                  <a:lnTo>
                    <a:pt x="0" y="32"/>
                  </a:lnTo>
                  <a:lnTo>
                    <a:pt x="0" y="40"/>
                  </a:lnTo>
                  <a:lnTo>
                    <a:pt x="2" y="45"/>
                  </a:lnTo>
                  <a:lnTo>
                    <a:pt x="5" y="51"/>
                  </a:lnTo>
                  <a:lnTo>
                    <a:pt x="9" y="55"/>
                  </a:lnTo>
                  <a:lnTo>
                    <a:pt x="13" y="59"/>
                  </a:lnTo>
                  <a:lnTo>
                    <a:pt x="19" y="63"/>
                  </a:lnTo>
                  <a:lnTo>
                    <a:pt x="25" y="65"/>
                  </a:lnTo>
                  <a:lnTo>
                    <a:pt x="32"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72" name="Freeform 25"/>
            <p:cNvSpPr>
              <a:spLocks/>
            </p:cNvSpPr>
            <p:nvPr/>
          </p:nvSpPr>
          <p:spPr bwMode="auto">
            <a:xfrm>
              <a:off x="4037" y="2886"/>
              <a:ext cx="66" cy="66"/>
            </a:xfrm>
            <a:custGeom>
              <a:avLst/>
              <a:gdLst/>
              <a:ahLst/>
              <a:cxnLst>
                <a:cxn ang="0">
                  <a:pos x="32" y="65"/>
                </a:cxn>
                <a:cxn ang="0">
                  <a:pos x="38" y="63"/>
                </a:cxn>
                <a:cxn ang="0">
                  <a:pos x="44" y="61"/>
                </a:cxn>
                <a:cxn ang="0">
                  <a:pos x="49" y="59"/>
                </a:cxn>
                <a:cxn ang="0">
                  <a:pos x="55" y="55"/>
                </a:cxn>
                <a:cxn ang="0">
                  <a:pos x="59" y="49"/>
                </a:cxn>
                <a:cxn ang="0">
                  <a:pos x="61" y="44"/>
                </a:cxn>
                <a:cxn ang="0">
                  <a:pos x="63" y="38"/>
                </a:cxn>
                <a:cxn ang="0">
                  <a:pos x="65" y="32"/>
                </a:cxn>
                <a:cxn ang="0">
                  <a:pos x="63" y="24"/>
                </a:cxn>
                <a:cxn ang="0">
                  <a:pos x="61" y="19"/>
                </a:cxn>
                <a:cxn ang="0">
                  <a:pos x="59" y="13"/>
                </a:cxn>
                <a:cxn ang="0">
                  <a:pos x="55" y="9"/>
                </a:cxn>
                <a:cxn ang="0">
                  <a:pos x="49" y="5"/>
                </a:cxn>
                <a:cxn ang="0">
                  <a:pos x="44" y="1"/>
                </a:cxn>
                <a:cxn ang="0">
                  <a:pos x="38" y="0"/>
                </a:cxn>
                <a:cxn ang="0">
                  <a:pos x="32" y="0"/>
                </a:cxn>
                <a:cxn ang="0">
                  <a:pos x="24" y="0"/>
                </a:cxn>
                <a:cxn ang="0">
                  <a:pos x="19" y="1"/>
                </a:cxn>
                <a:cxn ang="0">
                  <a:pos x="13" y="5"/>
                </a:cxn>
                <a:cxn ang="0">
                  <a:pos x="9" y="9"/>
                </a:cxn>
                <a:cxn ang="0">
                  <a:pos x="5" y="13"/>
                </a:cxn>
                <a:cxn ang="0">
                  <a:pos x="1" y="19"/>
                </a:cxn>
                <a:cxn ang="0">
                  <a:pos x="0" y="24"/>
                </a:cxn>
                <a:cxn ang="0">
                  <a:pos x="0" y="32"/>
                </a:cxn>
                <a:cxn ang="0">
                  <a:pos x="0" y="38"/>
                </a:cxn>
                <a:cxn ang="0">
                  <a:pos x="1" y="44"/>
                </a:cxn>
                <a:cxn ang="0">
                  <a:pos x="5" y="49"/>
                </a:cxn>
                <a:cxn ang="0">
                  <a:pos x="9" y="55"/>
                </a:cxn>
                <a:cxn ang="0">
                  <a:pos x="13" y="59"/>
                </a:cxn>
                <a:cxn ang="0">
                  <a:pos x="19" y="61"/>
                </a:cxn>
                <a:cxn ang="0">
                  <a:pos x="24" y="63"/>
                </a:cxn>
                <a:cxn ang="0">
                  <a:pos x="32" y="65"/>
                </a:cxn>
              </a:cxnLst>
              <a:rect l="0" t="0" r="r" b="b"/>
              <a:pathLst>
                <a:path w="66" h="66">
                  <a:moveTo>
                    <a:pt x="32" y="65"/>
                  </a:moveTo>
                  <a:lnTo>
                    <a:pt x="38" y="63"/>
                  </a:lnTo>
                  <a:lnTo>
                    <a:pt x="44" y="61"/>
                  </a:lnTo>
                  <a:lnTo>
                    <a:pt x="49" y="59"/>
                  </a:lnTo>
                  <a:lnTo>
                    <a:pt x="55" y="55"/>
                  </a:lnTo>
                  <a:lnTo>
                    <a:pt x="59" y="49"/>
                  </a:lnTo>
                  <a:lnTo>
                    <a:pt x="61" y="44"/>
                  </a:lnTo>
                  <a:lnTo>
                    <a:pt x="63" y="38"/>
                  </a:lnTo>
                  <a:lnTo>
                    <a:pt x="65" y="32"/>
                  </a:lnTo>
                  <a:lnTo>
                    <a:pt x="63" y="24"/>
                  </a:lnTo>
                  <a:lnTo>
                    <a:pt x="61" y="19"/>
                  </a:lnTo>
                  <a:lnTo>
                    <a:pt x="59" y="13"/>
                  </a:lnTo>
                  <a:lnTo>
                    <a:pt x="55" y="9"/>
                  </a:lnTo>
                  <a:lnTo>
                    <a:pt x="49" y="5"/>
                  </a:lnTo>
                  <a:lnTo>
                    <a:pt x="44" y="1"/>
                  </a:lnTo>
                  <a:lnTo>
                    <a:pt x="38" y="0"/>
                  </a:lnTo>
                  <a:lnTo>
                    <a:pt x="32" y="0"/>
                  </a:lnTo>
                  <a:lnTo>
                    <a:pt x="24" y="0"/>
                  </a:lnTo>
                  <a:lnTo>
                    <a:pt x="19" y="1"/>
                  </a:lnTo>
                  <a:lnTo>
                    <a:pt x="13" y="5"/>
                  </a:lnTo>
                  <a:lnTo>
                    <a:pt x="9" y="9"/>
                  </a:lnTo>
                  <a:lnTo>
                    <a:pt x="5" y="13"/>
                  </a:lnTo>
                  <a:lnTo>
                    <a:pt x="1" y="19"/>
                  </a:lnTo>
                  <a:lnTo>
                    <a:pt x="0" y="24"/>
                  </a:lnTo>
                  <a:lnTo>
                    <a:pt x="0" y="32"/>
                  </a:lnTo>
                  <a:lnTo>
                    <a:pt x="0" y="38"/>
                  </a:lnTo>
                  <a:lnTo>
                    <a:pt x="1" y="44"/>
                  </a:lnTo>
                  <a:lnTo>
                    <a:pt x="5" y="49"/>
                  </a:lnTo>
                  <a:lnTo>
                    <a:pt x="9" y="55"/>
                  </a:lnTo>
                  <a:lnTo>
                    <a:pt x="13" y="59"/>
                  </a:lnTo>
                  <a:lnTo>
                    <a:pt x="19" y="61"/>
                  </a:lnTo>
                  <a:lnTo>
                    <a:pt x="24" y="63"/>
                  </a:lnTo>
                  <a:lnTo>
                    <a:pt x="32" y="65"/>
                  </a:lnTo>
                </a:path>
              </a:pathLst>
            </a:custGeom>
            <a:solidFill>
              <a:schemeClr val="accent1"/>
            </a:solidFill>
            <a:ln w="9525" cap="rnd">
              <a:noFill/>
              <a:round/>
              <a:headEnd/>
              <a:tailEnd/>
            </a:ln>
            <a:effectLst/>
          </p:spPr>
          <p:txBody>
            <a:bodyPr/>
            <a:lstStyle/>
            <a:p>
              <a:endParaRPr lang="en-US"/>
            </a:p>
          </p:txBody>
        </p:sp>
        <p:sp>
          <p:nvSpPr>
            <p:cNvPr id="73" name="Freeform 26"/>
            <p:cNvSpPr>
              <a:spLocks/>
            </p:cNvSpPr>
            <p:nvPr/>
          </p:nvSpPr>
          <p:spPr bwMode="auto">
            <a:xfrm>
              <a:off x="4037" y="2886"/>
              <a:ext cx="66" cy="66"/>
            </a:xfrm>
            <a:custGeom>
              <a:avLst/>
              <a:gdLst/>
              <a:ahLst/>
              <a:cxnLst>
                <a:cxn ang="0">
                  <a:pos x="32" y="65"/>
                </a:cxn>
                <a:cxn ang="0">
                  <a:pos x="38" y="63"/>
                </a:cxn>
                <a:cxn ang="0">
                  <a:pos x="44" y="61"/>
                </a:cxn>
                <a:cxn ang="0">
                  <a:pos x="49" y="59"/>
                </a:cxn>
                <a:cxn ang="0">
                  <a:pos x="55" y="55"/>
                </a:cxn>
                <a:cxn ang="0">
                  <a:pos x="59" y="49"/>
                </a:cxn>
                <a:cxn ang="0">
                  <a:pos x="61" y="44"/>
                </a:cxn>
                <a:cxn ang="0">
                  <a:pos x="63" y="38"/>
                </a:cxn>
                <a:cxn ang="0">
                  <a:pos x="65" y="32"/>
                </a:cxn>
                <a:cxn ang="0">
                  <a:pos x="63" y="24"/>
                </a:cxn>
                <a:cxn ang="0">
                  <a:pos x="61" y="19"/>
                </a:cxn>
                <a:cxn ang="0">
                  <a:pos x="59" y="13"/>
                </a:cxn>
                <a:cxn ang="0">
                  <a:pos x="55" y="9"/>
                </a:cxn>
                <a:cxn ang="0">
                  <a:pos x="49" y="5"/>
                </a:cxn>
                <a:cxn ang="0">
                  <a:pos x="44" y="1"/>
                </a:cxn>
                <a:cxn ang="0">
                  <a:pos x="38" y="0"/>
                </a:cxn>
                <a:cxn ang="0">
                  <a:pos x="32" y="0"/>
                </a:cxn>
                <a:cxn ang="0">
                  <a:pos x="24" y="0"/>
                </a:cxn>
                <a:cxn ang="0">
                  <a:pos x="19" y="1"/>
                </a:cxn>
                <a:cxn ang="0">
                  <a:pos x="13" y="5"/>
                </a:cxn>
                <a:cxn ang="0">
                  <a:pos x="9" y="9"/>
                </a:cxn>
                <a:cxn ang="0">
                  <a:pos x="5" y="13"/>
                </a:cxn>
                <a:cxn ang="0">
                  <a:pos x="1" y="19"/>
                </a:cxn>
                <a:cxn ang="0">
                  <a:pos x="0" y="24"/>
                </a:cxn>
                <a:cxn ang="0">
                  <a:pos x="0" y="32"/>
                </a:cxn>
                <a:cxn ang="0">
                  <a:pos x="0" y="38"/>
                </a:cxn>
                <a:cxn ang="0">
                  <a:pos x="1" y="44"/>
                </a:cxn>
                <a:cxn ang="0">
                  <a:pos x="5" y="49"/>
                </a:cxn>
                <a:cxn ang="0">
                  <a:pos x="9" y="55"/>
                </a:cxn>
                <a:cxn ang="0">
                  <a:pos x="13" y="59"/>
                </a:cxn>
                <a:cxn ang="0">
                  <a:pos x="19" y="61"/>
                </a:cxn>
                <a:cxn ang="0">
                  <a:pos x="24" y="63"/>
                </a:cxn>
                <a:cxn ang="0">
                  <a:pos x="32" y="65"/>
                </a:cxn>
              </a:cxnLst>
              <a:rect l="0" t="0" r="r" b="b"/>
              <a:pathLst>
                <a:path w="66" h="66">
                  <a:moveTo>
                    <a:pt x="32" y="65"/>
                  </a:moveTo>
                  <a:lnTo>
                    <a:pt x="38" y="63"/>
                  </a:lnTo>
                  <a:lnTo>
                    <a:pt x="44" y="61"/>
                  </a:lnTo>
                  <a:lnTo>
                    <a:pt x="49" y="59"/>
                  </a:lnTo>
                  <a:lnTo>
                    <a:pt x="55" y="55"/>
                  </a:lnTo>
                  <a:lnTo>
                    <a:pt x="59" y="49"/>
                  </a:lnTo>
                  <a:lnTo>
                    <a:pt x="61" y="44"/>
                  </a:lnTo>
                  <a:lnTo>
                    <a:pt x="63" y="38"/>
                  </a:lnTo>
                  <a:lnTo>
                    <a:pt x="65" y="32"/>
                  </a:lnTo>
                  <a:lnTo>
                    <a:pt x="63" y="24"/>
                  </a:lnTo>
                  <a:lnTo>
                    <a:pt x="61" y="19"/>
                  </a:lnTo>
                  <a:lnTo>
                    <a:pt x="59" y="13"/>
                  </a:lnTo>
                  <a:lnTo>
                    <a:pt x="55" y="9"/>
                  </a:lnTo>
                  <a:lnTo>
                    <a:pt x="49" y="5"/>
                  </a:lnTo>
                  <a:lnTo>
                    <a:pt x="44" y="1"/>
                  </a:lnTo>
                  <a:lnTo>
                    <a:pt x="38" y="0"/>
                  </a:lnTo>
                  <a:lnTo>
                    <a:pt x="32" y="0"/>
                  </a:lnTo>
                  <a:lnTo>
                    <a:pt x="24" y="0"/>
                  </a:lnTo>
                  <a:lnTo>
                    <a:pt x="19" y="1"/>
                  </a:lnTo>
                  <a:lnTo>
                    <a:pt x="13" y="5"/>
                  </a:lnTo>
                  <a:lnTo>
                    <a:pt x="9" y="9"/>
                  </a:lnTo>
                  <a:lnTo>
                    <a:pt x="5" y="13"/>
                  </a:lnTo>
                  <a:lnTo>
                    <a:pt x="1" y="19"/>
                  </a:lnTo>
                  <a:lnTo>
                    <a:pt x="0" y="24"/>
                  </a:lnTo>
                  <a:lnTo>
                    <a:pt x="0" y="32"/>
                  </a:lnTo>
                  <a:lnTo>
                    <a:pt x="0" y="38"/>
                  </a:lnTo>
                  <a:lnTo>
                    <a:pt x="1" y="44"/>
                  </a:lnTo>
                  <a:lnTo>
                    <a:pt x="5" y="49"/>
                  </a:lnTo>
                  <a:lnTo>
                    <a:pt x="9" y="55"/>
                  </a:lnTo>
                  <a:lnTo>
                    <a:pt x="13" y="59"/>
                  </a:lnTo>
                  <a:lnTo>
                    <a:pt x="19" y="61"/>
                  </a:lnTo>
                  <a:lnTo>
                    <a:pt x="24" y="63"/>
                  </a:lnTo>
                  <a:lnTo>
                    <a:pt x="32"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74" name="Freeform 27"/>
            <p:cNvSpPr>
              <a:spLocks/>
            </p:cNvSpPr>
            <p:nvPr/>
          </p:nvSpPr>
          <p:spPr bwMode="auto">
            <a:xfrm>
              <a:off x="4471" y="2920"/>
              <a:ext cx="64" cy="66"/>
            </a:xfrm>
            <a:custGeom>
              <a:avLst/>
              <a:gdLst/>
              <a:ahLst/>
              <a:cxnLst>
                <a:cxn ang="0">
                  <a:pos x="32" y="65"/>
                </a:cxn>
                <a:cxn ang="0">
                  <a:pos x="38" y="65"/>
                </a:cxn>
                <a:cxn ang="0">
                  <a:pos x="44" y="63"/>
                </a:cxn>
                <a:cxn ang="0">
                  <a:pos x="49" y="59"/>
                </a:cxn>
                <a:cxn ang="0">
                  <a:pos x="53" y="56"/>
                </a:cxn>
                <a:cxn ang="0">
                  <a:pos x="59" y="52"/>
                </a:cxn>
                <a:cxn ang="0">
                  <a:pos x="61" y="46"/>
                </a:cxn>
                <a:cxn ang="0">
                  <a:pos x="63" y="40"/>
                </a:cxn>
                <a:cxn ang="0">
                  <a:pos x="63" y="33"/>
                </a:cxn>
                <a:cxn ang="0">
                  <a:pos x="63" y="27"/>
                </a:cxn>
                <a:cxn ang="0">
                  <a:pos x="61" y="21"/>
                </a:cxn>
                <a:cxn ang="0">
                  <a:pos x="59" y="15"/>
                </a:cxn>
                <a:cxn ang="0">
                  <a:pos x="53" y="10"/>
                </a:cxn>
                <a:cxn ang="0">
                  <a:pos x="49" y="6"/>
                </a:cxn>
                <a:cxn ang="0">
                  <a:pos x="44" y="4"/>
                </a:cxn>
                <a:cxn ang="0">
                  <a:pos x="38" y="2"/>
                </a:cxn>
                <a:cxn ang="0">
                  <a:pos x="32" y="0"/>
                </a:cxn>
                <a:cxn ang="0">
                  <a:pos x="25" y="2"/>
                </a:cxn>
                <a:cxn ang="0">
                  <a:pos x="19" y="4"/>
                </a:cxn>
                <a:cxn ang="0">
                  <a:pos x="13" y="6"/>
                </a:cxn>
                <a:cxn ang="0">
                  <a:pos x="9" y="10"/>
                </a:cxn>
                <a:cxn ang="0">
                  <a:pos x="5" y="15"/>
                </a:cxn>
                <a:cxn ang="0">
                  <a:pos x="2" y="21"/>
                </a:cxn>
                <a:cxn ang="0">
                  <a:pos x="0" y="27"/>
                </a:cxn>
                <a:cxn ang="0">
                  <a:pos x="0" y="33"/>
                </a:cxn>
                <a:cxn ang="0">
                  <a:pos x="0" y="40"/>
                </a:cxn>
                <a:cxn ang="0">
                  <a:pos x="2" y="46"/>
                </a:cxn>
                <a:cxn ang="0">
                  <a:pos x="5" y="52"/>
                </a:cxn>
                <a:cxn ang="0">
                  <a:pos x="9" y="56"/>
                </a:cxn>
                <a:cxn ang="0">
                  <a:pos x="13" y="59"/>
                </a:cxn>
                <a:cxn ang="0">
                  <a:pos x="19" y="63"/>
                </a:cxn>
                <a:cxn ang="0">
                  <a:pos x="25" y="65"/>
                </a:cxn>
                <a:cxn ang="0">
                  <a:pos x="32" y="65"/>
                </a:cxn>
              </a:cxnLst>
              <a:rect l="0" t="0" r="r" b="b"/>
              <a:pathLst>
                <a:path w="64" h="66">
                  <a:moveTo>
                    <a:pt x="32" y="65"/>
                  </a:moveTo>
                  <a:lnTo>
                    <a:pt x="38" y="65"/>
                  </a:lnTo>
                  <a:lnTo>
                    <a:pt x="44" y="63"/>
                  </a:lnTo>
                  <a:lnTo>
                    <a:pt x="49" y="59"/>
                  </a:lnTo>
                  <a:lnTo>
                    <a:pt x="53" y="56"/>
                  </a:lnTo>
                  <a:lnTo>
                    <a:pt x="59" y="52"/>
                  </a:lnTo>
                  <a:lnTo>
                    <a:pt x="61" y="46"/>
                  </a:lnTo>
                  <a:lnTo>
                    <a:pt x="63" y="40"/>
                  </a:lnTo>
                  <a:lnTo>
                    <a:pt x="63" y="33"/>
                  </a:lnTo>
                  <a:lnTo>
                    <a:pt x="63" y="27"/>
                  </a:lnTo>
                  <a:lnTo>
                    <a:pt x="61" y="21"/>
                  </a:lnTo>
                  <a:lnTo>
                    <a:pt x="59" y="15"/>
                  </a:lnTo>
                  <a:lnTo>
                    <a:pt x="53" y="10"/>
                  </a:lnTo>
                  <a:lnTo>
                    <a:pt x="49" y="6"/>
                  </a:lnTo>
                  <a:lnTo>
                    <a:pt x="44" y="4"/>
                  </a:lnTo>
                  <a:lnTo>
                    <a:pt x="38" y="2"/>
                  </a:lnTo>
                  <a:lnTo>
                    <a:pt x="32" y="0"/>
                  </a:lnTo>
                  <a:lnTo>
                    <a:pt x="25" y="2"/>
                  </a:lnTo>
                  <a:lnTo>
                    <a:pt x="19" y="4"/>
                  </a:lnTo>
                  <a:lnTo>
                    <a:pt x="13" y="6"/>
                  </a:lnTo>
                  <a:lnTo>
                    <a:pt x="9" y="10"/>
                  </a:lnTo>
                  <a:lnTo>
                    <a:pt x="5" y="15"/>
                  </a:lnTo>
                  <a:lnTo>
                    <a:pt x="2" y="21"/>
                  </a:lnTo>
                  <a:lnTo>
                    <a:pt x="0" y="27"/>
                  </a:lnTo>
                  <a:lnTo>
                    <a:pt x="0" y="33"/>
                  </a:lnTo>
                  <a:lnTo>
                    <a:pt x="0" y="40"/>
                  </a:lnTo>
                  <a:lnTo>
                    <a:pt x="2" y="46"/>
                  </a:lnTo>
                  <a:lnTo>
                    <a:pt x="5" y="52"/>
                  </a:lnTo>
                  <a:lnTo>
                    <a:pt x="9" y="56"/>
                  </a:lnTo>
                  <a:lnTo>
                    <a:pt x="13" y="59"/>
                  </a:lnTo>
                  <a:lnTo>
                    <a:pt x="19" y="63"/>
                  </a:lnTo>
                  <a:lnTo>
                    <a:pt x="25" y="65"/>
                  </a:lnTo>
                  <a:lnTo>
                    <a:pt x="32" y="65"/>
                  </a:lnTo>
                </a:path>
              </a:pathLst>
            </a:custGeom>
            <a:solidFill>
              <a:schemeClr val="accent1"/>
            </a:solidFill>
            <a:ln w="9525" cap="rnd">
              <a:noFill/>
              <a:round/>
              <a:headEnd/>
              <a:tailEnd/>
            </a:ln>
            <a:effectLst/>
          </p:spPr>
          <p:txBody>
            <a:bodyPr/>
            <a:lstStyle/>
            <a:p>
              <a:endParaRPr lang="en-US"/>
            </a:p>
          </p:txBody>
        </p:sp>
        <p:sp>
          <p:nvSpPr>
            <p:cNvPr id="75" name="Freeform 28"/>
            <p:cNvSpPr>
              <a:spLocks/>
            </p:cNvSpPr>
            <p:nvPr/>
          </p:nvSpPr>
          <p:spPr bwMode="auto">
            <a:xfrm>
              <a:off x="4471" y="2920"/>
              <a:ext cx="64" cy="66"/>
            </a:xfrm>
            <a:custGeom>
              <a:avLst/>
              <a:gdLst/>
              <a:ahLst/>
              <a:cxnLst>
                <a:cxn ang="0">
                  <a:pos x="32" y="65"/>
                </a:cxn>
                <a:cxn ang="0">
                  <a:pos x="38" y="65"/>
                </a:cxn>
                <a:cxn ang="0">
                  <a:pos x="44" y="63"/>
                </a:cxn>
                <a:cxn ang="0">
                  <a:pos x="49" y="59"/>
                </a:cxn>
                <a:cxn ang="0">
                  <a:pos x="53" y="56"/>
                </a:cxn>
                <a:cxn ang="0">
                  <a:pos x="59" y="52"/>
                </a:cxn>
                <a:cxn ang="0">
                  <a:pos x="61" y="46"/>
                </a:cxn>
                <a:cxn ang="0">
                  <a:pos x="63" y="40"/>
                </a:cxn>
                <a:cxn ang="0">
                  <a:pos x="63" y="33"/>
                </a:cxn>
                <a:cxn ang="0">
                  <a:pos x="63" y="27"/>
                </a:cxn>
                <a:cxn ang="0">
                  <a:pos x="61" y="21"/>
                </a:cxn>
                <a:cxn ang="0">
                  <a:pos x="59" y="15"/>
                </a:cxn>
                <a:cxn ang="0">
                  <a:pos x="53" y="10"/>
                </a:cxn>
                <a:cxn ang="0">
                  <a:pos x="49" y="6"/>
                </a:cxn>
                <a:cxn ang="0">
                  <a:pos x="44" y="4"/>
                </a:cxn>
                <a:cxn ang="0">
                  <a:pos x="38" y="2"/>
                </a:cxn>
                <a:cxn ang="0">
                  <a:pos x="32" y="0"/>
                </a:cxn>
                <a:cxn ang="0">
                  <a:pos x="25" y="2"/>
                </a:cxn>
                <a:cxn ang="0">
                  <a:pos x="19" y="4"/>
                </a:cxn>
                <a:cxn ang="0">
                  <a:pos x="13" y="6"/>
                </a:cxn>
                <a:cxn ang="0">
                  <a:pos x="9" y="10"/>
                </a:cxn>
                <a:cxn ang="0">
                  <a:pos x="5" y="15"/>
                </a:cxn>
                <a:cxn ang="0">
                  <a:pos x="2" y="21"/>
                </a:cxn>
                <a:cxn ang="0">
                  <a:pos x="0" y="27"/>
                </a:cxn>
                <a:cxn ang="0">
                  <a:pos x="0" y="33"/>
                </a:cxn>
                <a:cxn ang="0">
                  <a:pos x="0" y="40"/>
                </a:cxn>
                <a:cxn ang="0">
                  <a:pos x="2" y="46"/>
                </a:cxn>
                <a:cxn ang="0">
                  <a:pos x="5" y="52"/>
                </a:cxn>
                <a:cxn ang="0">
                  <a:pos x="9" y="56"/>
                </a:cxn>
                <a:cxn ang="0">
                  <a:pos x="13" y="59"/>
                </a:cxn>
                <a:cxn ang="0">
                  <a:pos x="19" y="63"/>
                </a:cxn>
                <a:cxn ang="0">
                  <a:pos x="25" y="65"/>
                </a:cxn>
                <a:cxn ang="0">
                  <a:pos x="32" y="65"/>
                </a:cxn>
              </a:cxnLst>
              <a:rect l="0" t="0" r="r" b="b"/>
              <a:pathLst>
                <a:path w="64" h="66">
                  <a:moveTo>
                    <a:pt x="32" y="65"/>
                  </a:moveTo>
                  <a:lnTo>
                    <a:pt x="38" y="65"/>
                  </a:lnTo>
                  <a:lnTo>
                    <a:pt x="44" y="63"/>
                  </a:lnTo>
                  <a:lnTo>
                    <a:pt x="49" y="59"/>
                  </a:lnTo>
                  <a:lnTo>
                    <a:pt x="53" y="56"/>
                  </a:lnTo>
                  <a:lnTo>
                    <a:pt x="59" y="52"/>
                  </a:lnTo>
                  <a:lnTo>
                    <a:pt x="61" y="46"/>
                  </a:lnTo>
                  <a:lnTo>
                    <a:pt x="63" y="40"/>
                  </a:lnTo>
                  <a:lnTo>
                    <a:pt x="63" y="33"/>
                  </a:lnTo>
                  <a:lnTo>
                    <a:pt x="63" y="27"/>
                  </a:lnTo>
                  <a:lnTo>
                    <a:pt x="61" y="21"/>
                  </a:lnTo>
                  <a:lnTo>
                    <a:pt x="59" y="15"/>
                  </a:lnTo>
                  <a:lnTo>
                    <a:pt x="53" y="10"/>
                  </a:lnTo>
                  <a:lnTo>
                    <a:pt x="49" y="6"/>
                  </a:lnTo>
                  <a:lnTo>
                    <a:pt x="44" y="4"/>
                  </a:lnTo>
                  <a:lnTo>
                    <a:pt x="38" y="2"/>
                  </a:lnTo>
                  <a:lnTo>
                    <a:pt x="32" y="0"/>
                  </a:lnTo>
                  <a:lnTo>
                    <a:pt x="25" y="2"/>
                  </a:lnTo>
                  <a:lnTo>
                    <a:pt x="19" y="4"/>
                  </a:lnTo>
                  <a:lnTo>
                    <a:pt x="13" y="6"/>
                  </a:lnTo>
                  <a:lnTo>
                    <a:pt x="9" y="10"/>
                  </a:lnTo>
                  <a:lnTo>
                    <a:pt x="5" y="15"/>
                  </a:lnTo>
                  <a:lnTo>
                    <a:pt x="2" y="21"/>
                  </a:lnTo>
                  <a:lnTo>
                    <a:pt x="0" y="27"/>
                  </a:lnTo>
                  <a:lnTo>
                    <a:pt x="0" y="33"/>
                  </a:lnTo>
                  <a:lnTo>
                    <a:pt x="0" y="40"/>
                  </a:lnTo>
                  <a:lnTo>
                    <a:pt x="2" y="46"/>
                  </a:lnTo>
                  <a:lnTo>
                    <a:pt x="5" y="52"/>
                  </a:lnTo>
                  <a:lnTo>
                    <a:pt x="9" y="56"/>
                  </a:lnTo>
                  <a:lnTo>
                    <a:pt x="13" y="59"/>
                  </a:lnTo>
                  <a:lnTo>
                    <a:pt x="19" y="63"/>
                  </a:lnTo>
                  <a:lnTo>
                    <a:pt x="25" y="65"/>
                  </a:lnTo>
                  <a:lnTo>
                    <a:pt x="32" y="65"/>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76" name="Freeform 29"/>
            <p:cNvSpPr>
              <a:spLocks/>
            </p:cNvSpPr>
            <p:nvPr/>
          </p:nvSpPr>
          <p:spPr bwMode="auto">
            <a:xfrm>
              <a:off x="4037" y="2819"/>
              <a:ext cx="66" cy="31"/>
            </a:xfrm>
            <a:custGeom>
              <a:avLst/>
              <a:gdLst/>
              <a:ahLst/>
              <a:cxnLst>
                <a:cxn ang="0">
                  <a:pos x="32" y="30"/>
                </a:cxn>
                <a:cxn ang="0">
                  <a:pos x="38" y="30"/>
                </a:cxn>
                <a:cxn ang="0">
                  <a:pos x="44" y="28"/>
                </a:cxn>
                <a:cxn ang="0">
                  <a:pos x="49" y="26"/>
                </a:cxn>
                <a:cxn ang="0">
                  <a:pos x="55" y="22"/>
                </a:cxn>
                <a:cxn ang="0">
                  <a:pos x="59" y="17"/>
                </a:cxn>
                <a:cxn ang="0">
                  <a:pos x="61" y="11"/>
                </a:cxn>
                <a:cxn ang="0">
                  <a:pos x="63" y="5"/>
                </a:cxn>
                <a:cxn ang="0">
                  <a:pos x="65" y="0"/>
                </a:cxn>
                <a:cxn ang="0">
                  <a:pos x="0" y="0"/>
                </a:cxn>
                <a:cxn ang="0">
                  <a:pos x="0" y="5"/>
                </a:cxn>
                <a:cxn ang="0">
                  <a:pos x="1" y="11"/>
                </a:cxn>
                <a:cxn ang="0">
                  <a:pos x="5" y="17"/>
                </a:cxn>
                <a:cxn ang="0">
                  <a:pos x="9" y="22"/>
                </a:cxn>
                <a:cxn ang="0">
                  <a:pos x="13" y="26"/>
                </a:cxn>
                <a:cxn ang="0">
                  <a:pos x="19" y="28"/>
                </a:cxn>
                <a:cxn ang="0">
                  <a:pos x="24" y="30"/>
                </a:cxn>
                <a:cxn ang="0">
                  <a:pos x="32" y="30"/>
                </a:cxn>
              </a:cxnLst>
              <a:rect l="0" t="0" r="r" b="b"/>
              <a:pathLst>
                <a:path w="66" h="31">
                  <a:moveTo>
                    <a:pt x="32" y="30"/>
                  </a:moveTo>
                  <a:lnTo>
                    <a:pt x="38" y="30"/>
                  </a:lnTo>
                  <a:lnTo>
                    <a:pt x="44" y="28"/>
                  </a:lnTo>
                  <a:lnTo>
                    <a:pt x="49" y="26"/>
                  </a:lnTo>
                  <a:lnTo>
                    <a:pt x="55" y="22"/>
                  </a:lnTo>
                  <a:lnTo>
                    <a:pt x="59" y="17"/>
                  </a:lnTo>
                  <a:lnTo>
                    <a:pt x="61" y="11"/>
                  </a:lnTo>
                  <a:lnTo>
                    <a:pt x="63" y="5"/>
                  </a:lnTo>
                  <a:lnTo>
                    <a:pt x="65" y="0"/>
                  </a:lnTo>
                  <a:lnTo>
                    <a:pt x="0" y="0"/>
                  </a:lnTo>
                  <a:lnTo>
                    <a:pt x="0" y="5"/>
                  </a:lnTo>
                  <a:lnTo>
                    <a:pt x="1" y="11"/>
                  </a:lnTo>
                  <a:lnTo>
                    <a:pt x="5" y="17"/>
                  </a:lnTo>
                  <a:lnTo>
                    <a:pt x="9" y="22"/>
                  </a:lnTo>
                  <a:lnTo>
                    <a:pt x="13" y="26"/>
                  </a:lnTo>
                  <a:lnTo>
                    <a:pt x="19" y="28"/>
                  </a:lnTo>
                  <a:lnTo>
                    <a:pt x="24" y="30"/>
                  </a:lnTo>
                  <a:lnTo>
                    <a:pt x="32" y="30"/>
                  </a:lnTo>
                </a:path>
              </a:pathLst>
            </a:custGeom>
            <a:solidFill>
              <a:schemeClr val="accent1"/>
            </a:solidFill>
            <a:ln w="9525" cap="rnd">
              <a:noFill/>
              <a:round/>
              <a:headEnd/>
              <a:tailEnd/>
            </a:ln>
            <a:effectLst/>
          </p:spPr>
          <p:txBody>
            <a:bodyPr/>
            <a:lstStyle/>
            <a:p>
              <a:endParaRPr lang="en-US"/>
            </a:p>
          </p:txBody>
        </p:sp>
        <p:sp>
          <p:nvSpPr>
            <p:cNvPr id="77" name="Freeform 30"/>
            <p:cNvSpPr>
              <a:spLocks/>
            </p:cNvSpPr>
            <p:nvPr/>
          </p:nvSpPr>
          <p:spPr bwMode="auto">
            <a:xfrm>
              <a:off x="4037" y="2819"/>
              <a:ext cx="66" cy="31"/>
            </a:xfrm>
            <a:custGeom>
              <a:avLst/>
              <a:gdLst/>
              <a:ahLst/>
              <a:cxnLst>
                <a:cxn ang="0">
                  <a:pos x="32" y="30"/>
                </a:cxn>
                <a:cxn ang="0">
                  <a:pos x="38" y="30"/>
                </a:cxn>
                <a:cxn ang="0">
                  <a:pos x="44" y="28"/>
                </a:cxn>
                <a:cxn ang="0">
                  <a:pos x="49" y="26"/>
                </a:cxn>
                <a:cxn ang="0">
                  <a:pos x="55" y="22"/>
                </a:cxn>
                <a:cxn ang="0">
                  <a:pos x="59" y="17"/>
                </a:cxn>
                <a:cxn ang="0">
                  <a:pos x="61" y="11"/>
                </a:cxn>
                <a:cxn ang="0">
                  <a:pos x="63" y="5"/>
                </a:cxn>
                <a:cxn ang="0">
                  <a:pos x="65" y="0"/>
                </a:cxn>
                <a:cxn ang="0">
                  <a:pos x="0" y="0"/>
                </a:cxn>
                <a:cxn ang="0">
                  <a:pos x="0" y="5"/>
                </a:cxn>
                <a:cxn ang="0">
                  <a:pos x="1" y="11"/>
                </a:cxn>
                <a:cxn ang="0">
                  <a:pos x="5" y="17"/>
                </a:cxn>
                <a:cxn ang="0">
                  <a:pos x="9" y="22"/>
                </a:cxn>
                <a:cxn ang="0">
                  <a:pos x="13" y="26"/>
                </a:cxn>
                <a:cxn ang="0">
                  <a:pos x="19" y="28"/>
                </a:cxn>
                <a:cxn ang="0">
                  <a:pos x="24" y="30"/>
                </a:cxn>
                <a:cxn ang="0">
                  <a:pos x="32" y="30"/>
                </a:cxn>
              </a:cxnLst>
              <a:rect l="0" t="0" r="r" b="b"/>
              <a:pathLst>
                <a:path w="66" h="31">
                  <a:moveTo>
                    <a:pt x="32" y="30"/>
                  </a:moveTo>
                  <a:lnTo>
                    <a:pt x="38" y="30"/>
                  </a:lnTo>
                  <a:lnTo>
                    <a:pt x="44" y="28"/>
                  </a:lnTo>
                  <a:lnTo>
                    <a:pt x="49" y="26"/>
                  </a:lnTo>
                  <a:lnTo>
                    <a:pt x="55" y="22"/>
                  </a:lnTo>
                  <a:lnTo>
                    <a:pt x="59" y="17"/>
                  </a:lnTo>
                  <a:lnTo>
                    <a:pt x="61" y="11"/>
                  </a:lnTo>
                  <a:lnTo>
                    <a:pt x="63" y="5"/>
                  </a:lnTo>
                  <a:lnTo>
                    <a:pt x="65" y="0"/>
                  </a:lnTo>
                  <a:lnTo>
                    <a:pt x="0" y="0"/>
                  </a:lnTo>
                  <a:lnTo>
                    <a:pt x="0" y="5"/>
                  </a:lnTo>
                  <a:lnTo>
                    <a:pt x="1" y="11"/>
                  </a:lnTo>
                  <a:lnTo>
                    <a:pt x="5" y="17"/>
                  </a:lnTo>
                  <a:lnTo>
                    <a:pt x="9" y="22"/>
                  </a:lnTo>
                  <a:lnTo>
                    <a:pt x="13" y="26"/>
                  </a:lnTo>
                  <a:lnTo>
                    <a:pt x="19" y="28"/>
                  </a:lnTo>
                  <a:lnTo>
                    <a:pt x="24" y="30"/>
                  </a:lnTo>
                  <a:lnTo>
                    <a:pt x="32" y="30"/>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sp>
          <p:nvSpPr>
            <p:cNvPr id="78" name="Freeform 31"/>
            <p:cNvSpPr>
              <a:spLocks/>
            </p:cNvSpPr>
            <p:nvPr/>
          </p:nvSpPr>
          <p:spPr bwMode="auto">
            <a:xfrm>
              <a:off x="4471" y="2820"/>
              <a:ext cx="64" cy="67"/>
            </a:xfrm>
            <a:custGeom>
              <a:avLst/>
              <a:gdLst/>
              <a:ahLst/>
              <a:cxnLst>
                <a:cxn ang="0">
                  <a:pos x="32" y="66"/>
                </a:cxn>
                <a:cxn ang="0">
                  <a:pos x="38" y="66"/>
                </a:cxn>
                <a:cxn ang="0">
                  <a:pos x="44" y="64"/>
                </a:cxn>
                <a:cxn ang="0">
                  <a:pos x="49" y="60"/>
                </a:cxn>
                <a:cxn ang="0">
                  <a:pos x="53" y="56"/>
                </a:cxn>
                <a:cxn ang="0">
                  <a:pos x="59" y="50"/>
                </a:cxn>
                <a:cxn ang="0">
                  <a:pos x="61" y="46"/>
                </a:cxn>
                <a:cxn ang="0">
                  <a:pos x="63" y="39"/>
                </a:cxn>
                <a:cxn ang="0">
                  <a:pos x="63" y="33"/>
                </a:cxn>
                <a:cxn ang="0">
                  <a:pos x="63" y="27"/>
                </a:cxn>
                <a:cxn ang="0">
                  <a:pos x="61" y="20"/>
                </a:cxn>
                <a:cxn ang="0">
                  <a:pos x="59" y="16"/>
                </a:cxn>
                <a:cxn ang="0">
                  <a:pos x="53" y="10"/>
                </a:cxn>
                <a:cxn ang="0">
                  <a:pos x="49" y="6"/>
                </a:cxn>
                <a:cxn ang="0">
                  <a:pos x="44" y="2"/>
                </a:cxn>
                <a:cxn ang="0">
                  <a:pos x="38" y="0"/>
                </a:cxn>
                <a:cxn ang="0">
                  <a:pos x="32" y="0"/>
                </a:cxn>
                <a:cxn ang="0">
                  <a:pos x="25" y="0"/>
                </a:cxn>
                <a:cxn ang="0">
                  <a:pos x="19" y="2"/>
                </a:cxn>
                <a:cxn ang="0">
                  <a:pos x="13" y="6"/>
                </a:cxn>
                <a:cxn ang="0">
                  <a:pos x="9" y="10"/>
                </a:cxn>
                <a:cxn ang="0">
                  <a:pos x="5" y="16"/>
                </a:cxn>
                <a:cxn ang="0">
                  <a:pos x="2" y="20"/>
                </a:cxn>
                <a:cxn ang="0">
                  <a:pos x="0" y="27"/>
                </a:cxn>
                <a:cxn ang="0">
                  <a:pos x="0" y="33"/>
                </a:cxn>
                <a:cxn ang="0">
                  <a:pos x="0" y="39"/>
                </a:cxn>
                <a:cxn ang="0">
                  <a:pos x="2" y="46"/>
                </a:cxn>
                <a:cxn ang="0">
                  <a:pos x="5" y="50"/>
                </a:cxn>
                <a:cxn ang="0">
                  <a:pos x="9" y="56"/>
                </a:cxn>
                <a:cxn ang="0">
                  <a:pos x="13" y="60"/>
                </a:cxn>
                <a:cxn ang="0">
                  <a:pos x="19" y="64"/>
                </a:cxn>
                <a:cxn ang="0">
                  <a:pos x="25" y="66"/>
                </a:cxn>
                <a:cxn ang="0">
                  <a:pos x="32" y="66"/>
                </a:cxn>
              </a:cxnLst>
              <a:rect l="0" t="0" r="r" b="b"/>
              <a:pathLst>
                <a:path w="64" h="67">
                  <a:moveTo>
                    <a:pt x="32" y="66"/>
                  </a:moveTo>
                  <a:lnTo>
                    <a:pt x="38" y="66"/>
                  </a:lnTo>
                  <a:lnTo>
                    <a:pt x="44" y="64"/>
                  </a:lnTo>
                  <a:lnTo>
                    <a:pt x="49" y="60"/>
                  </a:lnTo>
                  <a:lnTo>
                    <a:pt x="53" y="56"/>
                  </a:lnTo>
                  <a:lnTo>
                    <a:pt x="59" y="50"/>
                  </a:lnTo>
                  <a:lnTo>
                    <a:pt x="61" y="46"/>
                  </a:lnTo>
                  <a:lnTo>
                    <a:pt x="63" y="39"/>
                  </a:lnTo>
                  <a:lnTo>
                    <a:pt x="63" y="33"/>
                  </a:lnTo>
                  <a:lnTo>
                    <a:pt x="63" y="27"/>
                  </a:lnTo>
                  <a:lnTo>
                    <a:pt x="61" y="20"/>
                  </a:lnTo>
                  <a:lnTo>
                    <a:pt x="59" y="16"/>
                  </a:lnTo>
                  <a:lnTo>
                    <a:pt x="53" y="10"/>
                  </a:lnTo>
                  <a:lnTo>
                    <a:pt x="49" y="6"/>
                  </a:lnTo>
                  <a:lnTo>
                    <a:pt x="44" y="2"/>
                  </a:lnTo>
                  <a:lnTo>
                    <a:pt x="38" y="0"/>
                  </a:lnTo>
                  <a:lnTo>
                    <a:pt x="32" y="0"/>
                  </a:lnTo>
                  <a:lnTo>
                    <a:pt x="25" y="0"/>
                  </a:lnTo>
                  <a:lnTo>
                    <a:pt x="19" y="2"/>
                  </a:lnTo>
                  <a:lnTo>
                    <a:pt x="13" y="6"/>
                  </a:lnTo>
                  <a:lnTo>
                    <a:pt x="9" y="10"/>
                  </a:lnTo>
                  <a:lnTo>
                    <a:pt x="5" y="16"/>
                  </a:lnTo>
                  <a:lnTo>
                    <a:pt x="2" y="20"/>
                  </a:lnTo>
                  <a:lnTo>
                    <a:pt x="0" y="27"/>
                  </a:lnTo>
                  <a:lnTo>
                    <a:pt x="0" y="33"/>
                  </a:lnTo>
                  <a:lnTo>
                    <a:pt x="0" y="39"/>
                  </a:lnTo>
                  <a:lnTo>
                    <a:pt x="2" y="46"/>
                  </a:lnTo>
                  <a:lnTo>
                    <a:pt x="5" y="50"/>
                  </a:lnTo>
                  <a:lnTo>
                    <a:pt x="9" y="56"/>
                  </a:lnTo>
                  <a:lnTo>
                    <a:pt x="13" y="60"/>
                  </a:lnTo>
                  <a:lnTo>
                    <a:pt x="19" y="64"/>
                  </a:lnTo>
                  <a:lnTo>
                    <a:pt x="25" y="66"/>
                  </a:lnTo>
                  <a:lnTo>
                    <a:pt x="32" y="66"/>
                  </a:lnTo>
                </a:path>
              </a:pathLst>
            </a:custGeom>
            <a:solidFill>
              <a:schemeClr val="accent1"/>
            </a:solidFill>
            <a:ln w="9525" cap="rnd">
              <a:noFill/>
              <a:round/>
              <a:headEnd/>
              <a:tailEnd/>
            </a:ln>
            <a:effectLst/>
          </p:spPr>
          <p:txBody>
            <a:bodyPr/>
            <a:lstStyle/>
            <a:p>
              <a:endParaRPr lang="en-US"/>
            </a:p>
          </p:txBody>
        </p:sp>
        <p:sp>
          <p:nvSpPr>
            <p:cNvPr id="79" name="Freeform 32"/>
            <p:cNvSpPr>
              <a:spLocks/>
            </p:cNvSpPr>
            <p:nvPr/>
          </p:nvSpPr>
          <p:spPr bwMode="auto">
            <a:xfrm>
              <a:off x="4471" y="2820"/>
              <a:ext cx="64" cy="67"/>
            </a:xfrm>
            <a:custGeom>
              <a:avLst/>
              <a:gdLst/>
              <a:ahLst/>
              <a:cxnLst>
                <a:cxn ang="0">
                  <a:pos x="32" y="66"/>
                </a:cxn>
                <a:cxn ang="0">
                  <a:pos x="38" y="66"/>
                </a:cxn>
                <a:cxn ang="0">
                  <a:pos x="44" y="64"/>
                </a:cxn>
                <a:cxn ang="0">
                  <a:pos x="49" y="60"/>
                </a:cxn>
                <a:cxn ang="0">
                  <a:pos x="53" y="56"/>
                </a:cxn>
                <a:cxn ang="0">
                  <a:pos x="59" y="50"/>
                </a:cxn>
                <a:cxn ang="0">
                  <a:pos x="61" y="46"/>
                </a:cxn>
                <a:cxn ang="0">
                  <a:pos x="63" y="39"/>
                </a:cxn>
                <a:cxn ang="0">
                  <a:pos x="63" y="33"/>
                </a:cxn>
                <a:cxn ang="0">
                  <a:pos x="63" y="27"/>
                </a:cxn>
                <a:cxn ang="0">
                  <a:pos x="61" y="20"/>
                </a:cxn>
                <a:cxn ang="0">
                  <a:pos x="59" y="16"/>
                </a:cxn>
                <a:cxn ang="0">
                  <a:pos x="53" y="10"/>
                </a:cxn>
                <a:cxn ang="0">
                  <a:pos x="49" y="6"/>
                </a:cxn>
                <a:cxn ang="0">
                  <a:pos x="44" y="2"/>
                </a:cxn>
                <a:cxn ang="0">
                  <a:pos x="38" y="0"/>
                </a:cxn>
                <a:cxn ang="0">
                  <a:pos x="32" y="0"/>
                </a:cxn>
                <a:cxn ang="0">
                  <a:pos x="25" y="0"/>
                </a:cxn>
                <a:cxn ang="0">
                  <a:pos x="19" y="2"/>
                </a:cxn>
                <a:cxn ang="0">
                  <a:pos x="13" y="6"/>
                </a:cxn>
                <a:cxn ang="0">
                  <a:pos x="9" y="10"/>
                </a:cxn>
                <a:cxn ang="0">
                  <a:pos x="5" y="16"/>
                </a:cxn>
                <a:cxn ang="0">
                  <a:pos x="2" y="20"/>
                </a:cxn>
                <a:cxn ang="0">
                  <a:pos x="0" y="27"/>
                </a:cxn>
                <a:cxn ang="0">
                  <a:pos x="0" y="33"/>
                </a:cxn>
                <a:cxn ang="0">
                  <a:pos x="0" y="39"/>
                </a:cxn>
                <a:cxn ang="0">
                  <a:pos x="2" y="46"/>
                </a:cxn>
                <a:cxn ang="0">
                  <a:pos x="5" y="50"/>
                </a:cxn>
                <a:cxn ang="0">
                  <a:pos x="9" y="56"/>
                </a:cxn>
                <a:cxn ang="0">
                  <a:pos x="13" y="60"/>
                </a:cxn>
                <a:cxn ang="0">
                  <a:pos x="19" y="64"/>
                </a:cxn>
                <a:cxn ang="0">
                  <a:pos x="25" y="66"/>
                </a:cxn>
                <a:cxn ang="0">
                  <a:pos x="32" y="66"/>
                </a:cxn>
              </a:cxnLst>
              <a:rect l="0" t="0" r="r" b="b"/>
              <a:pathLst>
                <a:path w="64" h="67">
                  <a:moveTo>
                    <a:pt x="32" y="66"/>
                  </a:moveTo>
                  <a:lnTo>
                    <a:pt x="38" y="66"/>
                  </a:lnTo>
                  <a:lnTo>
                    <a:pt x="44" y="64"/>
                  </a:lnTo>
                  <a:lnTo>
                    <a:pt x="49" y="60"/>
                  </a:lnTo>
                  <a:lnTo>
                    <a:pt x="53" y="56"/>
                  </a:lnTo>
                  <a:lnTo>
                    <a:pt x="59" y="50"/>
                  </a:lnTo>
                  <a:lnTo>
                    <a:pt x="61" y="46"/>
                  </a:lnTo>
                  <a:lnTo>
                    <a:pt x="63" y="39"/>
                  </a:lnTo>
                  <a:lnTo>
                    <a:pt x="63" y="33"/>
                  </a:lnTo>
                  <a:lnTo>
                    <a:pt x="63" y="27"/>
                  </a:lnTo>
                  <a:lnTo>
                    <a:pt x="61" y="20"/>
                  </a:lnTo>
                  <a:lnTo>
                    <a:pt x="59" y="16"/>
                  </a:lnTo>
                  <a:lnTo>
                    <a:pt x="53" y="10"/>
                  </a:lnTo>
                  <a:lnTo>
                    <a:pt x="49" y="6"/>
                  </a:lnTo>
                  <a:lnTo>
                    <a:pt x="44" y="2"/>
                  </a:lnTo>
                  <a:lnTo>
                    <a:pt x="38" y="0"/>
                  </a:lnTo>
                  <a:lnTo>
                    <a:pt x="32" y="0"/>
                  </a:lnTo>
                  <a:lnTo>
                    <a:pt x="25" y="0"/>
                  </a:lnTo>
                  <a:lnTo>
                    <a:pt x="19" y="2"/>
                  </a:lnTo>
                  <a:lnTo>
                    <a:pt x="13" y="6"/>
                  </a:lnTo>
                  <a:lnTo>
                    <a:pt x="9" y="10"/>
                  </a:lnTo>
                  <a:lnTo>
                    <a:pt x="5" y="16"/>
                  </a:lnTo>
                  <a:lnTo>
                    <a:pt x="2" y="20"/>
                  </a:lnTo>
                  <a:lnTo>
                    <a:pt x="0" y="27"/>
                  </a:lnTo>
                  <a:lnTo>
                    <a:pt x="0" y="33"/>
                  </a:lnTo>
                  <a:lnTo>
                    <a:pt x="0" y="39"/>
                  </a:lnTo>
                  <a:lnTo>
                    <a:pt x="2" y="46"/>
                  </a:lnTo>
                  <a:lnTo>
                    <a:pt x="5" y="50"/>
                  </a:lnTo>
                  <a:lnTo>
                    <a:pt x="9" y="56"/>
                  </a:lnTo>
                  <a:lnTo>
                    <a:pt x="13" y="60"/>
                  </a:lnTo>
                  <a:lnTo>
                    <a:pt x="19" y="64"/>
                  </a:lnTo>
                  <a:lnTo>
                    <a:pt x="25" y="66"/>
                  </a:lnTo>
                  <a:lnTo>
                    <a:pt x="32" y="66"/>
                  </a:lnTo>
                </a:path>
              </a:pathLst>
            </a:custGeom>
            <a:solidFill>
              <a:schemeClr val="accent1"/>
            </a:solidFill>
            <a:ln w="12700" cap="rnd" cmpd="sng">
              <a:solidFill>
                <a:srgbClr val="000000"/>
              </a:solidFill>
              <a:prstDash val="solid"/>
              <a:round/>
              <a:headEnd type="none" w="sm" len="sm"/>
              <a:tailEnd type="none" w="sm" len="sm"/>
            </a:ln>
            <a:effectLst/>
          </p:spPr>
          <p:txBody>
            <a:bodyPr/>
            <a:lstStyle/>
            <a:p>
              <a:endParaRPr lang="en-US"/>
            </a:p>
          </p:txBody>
        </p:sp>
      </p:grpSp>
      <p:sp>
        <p:nvSpPr>
          <p:cNvPr id="80" name="Rectangle 34"/>
          <p:cNvSpPr>
            <a:spLocks noChangeArrowheads="1"/>
          </p:cNvSpPr>
          <p:nvPr/>
        </p:nvSpPr>
        <p:spPr bwMode="auto">
          <a:xfrm>
            <a:off x="533400" y="4192588"/>
            <a:ext cx="311150" cy="366712"/>
          </a:xfrm>
          <a:prstGeom prst="rect">
            <a:avLst/>
          </a:prstGeom>
          <a:noFill/>
          <a:ln w="9525">
            <a:noFill/>
            <a:miter lim="800000"/>
            <a:headEnd/>
            <a:tailEnd/>
          </a:ln>
          <a:effectLst/>
        </p:spPr>
        <p:txBody>
          <a:bodyPr wrap="none" lIns="92075" tIns="46038" rIns="92075" bIns="46038">
            <a:spAutoFit/>
          </a:bodyPr>
          <a:lstStyle/>
          <a:p>
            <a:pPr defTabSz="762000"/>
            <a:r>
              <a:rPr lang="en-GB"/>
              <a:t>1</a:t>
            </a:r>
          </a:p>
        </p:txBody>
      </p:sp>
      <p:sp>
        <p:nvSpPr>
          <p:cNvPr id="81" name="Rectangle 35"/>
          <p:cNvSpPr>
            <a:spLocks noChangeArrowheads="1"/>
          </p:cNvSpPr>
          <p:nvPr/>
        </p:nvSpPr>
        <p:spPr bwMode="auto">
          <a:xfrm>
            <a:off x="4014788" y="4192588"/>
            <a:ext cx="311150" cy="366712"/>
          </a:xfrm>
          <a:prstGeom prst="rect">
            <a:avLst/>
          </a:prstGeom>
          <a:noFill/>
          <a:ln w="9525">
            <a:noFill/>
            <a:miter lim="800000"/>
            <a:headEnd/>
            <a:tailEnd/>
          </a:ln>
          <a:effectLst/>
        </p:spPr>
        <p:txBody>
          <a:bodyPr wrap="none" lIns="92075" tIns="46038" rIns="92075" bIns="46038">
            <a:spAutoFit/>
          </a:bodyPr>
          <a:lstStyle/>
          <a:p>
            <a:pPr defTabSz="762000"/>
            <a:r>
              <a:rPr lang="en-GB"/>
              <a:t>2</a:t>
            </a:r>
          </a:p>
        </p:txBody>
      </p:sp>
      <p:sp>
        <p:nvSpPr>
          <p:cNvPr id="82" name="Rectangle 36"/>
          <p:cNvSpPr>
            <a:spLocks noChangeArrowheads="1"/>
          </p:cNvSpPr>
          <p:nvPr/>
        </p:nvSpPr>
        <p:spPr bwMode="auto">
          <a:xfrm>
            <a:off x="2574925" y="1382713"/>
            <a:ext cx="438150" cy="366712"/>
          </a:xfrm>
          <a:prstGeom prst="rect">
            <a:avLst/>
          </a:prstGeom>
          <a:noFill/>
          <a:ln w="9525">
            <a:noFill/>
            <a:miter lim="800000"/>
            <a:headEnd/>
            <a:tailEnd/>
          </a:ln>
          <a:effectLst/>
        </p:spPr>
        <p:txBody>
          <a:bodyPr wrap="none" lIns="92075" tIns="46038" rIns="92075" bIns="46038">
            <a:spAutoFit/>
          </a:bodyPr>
          <a:lstStyle/>
          <a:p>
            <a:pPr defTabSz="762000"/>
            <a:r>
              <a:rPr lang="en-GB"/>
              <a:t>12</a:t>
            </a:r>
          </a:p>
        </p:txBody>
      </p:sp>
      <p:sp>
        <p:nvSpPr>
          <p:cNvPr id="83" name="AutoShape 37"/>
          <p:cNvSpPr>
            <a:spLocks noChangeArrowheads="1"/>
          </p:cNvSpPr>
          <p:nvPr/>
        </p:nvSpPr>
        <p:spPr bwMode="auto">
          <a:xfrm>
            <a:off x="1068388" y="3711575"/>
            <a:ext cx="222250" cy="222250"/>
          </a:xfrm>
          <a:prstGeom prst="rightArrow">
            <a:avLst>
              <a:gd name="adj1" fmla="val 50000"/>
              <a:gd name="adj2" fmla="val 50005"/>
            </a:avLst>
          </a:prstGeom>
          <a:solidFill>
            <a:schemeClr val="bg1"/>
          </a:solidFill>
          <a:ln w="12700">
            <a:solidFill>
              <a:srgbClr val="000000"/>
            </a:solidFill>
            <a:miter lim="800000"/>
            <a:headEnd/>
            <a:tailEnd/>
          </a:ln>
          <a:effectLst/>
        </p:spPr>
        <p:txBody>
          <a:bodyPr wrap="none" anchor="ctr"/>
          <a:lstStyle/>
          <a:p>
            <a:endParaRPr lang="en-US"/>
          </a:p>
        </p:txBody>
      </p:sp>
      <p:sp>
        <p:nvSpPr>
          <p:cNvPr id="84" name="AutoShape 38"/>
          <p:cNvSpPr>
            <a:spLocks noChangeArrowheads="1"/>
          </p:cNvSpPr>
          <p:nvPr/>
        </p:nvSpPr>
        <p:spPr bwMode="auto">
          <a:xfrm>
            <a:off x="3514725" y="3711575"/>
            <a:ext cx="222250" cy="222250"/>
          </a:xfrm>
          <a:prstGeom prst="rightArrow">
            <a:avLst>
              <a:gd name="adj1" fmla="val 50000"/>
              <a:gd name="adj2" fmla="val 50005"/>
            </a:avLst>
          </a:prstGeom>
          <a:solidFill>
            <a:schemeClr val="bg1"/>
          </a:solidFill>
          <a:ln w="12700">
            <a:solidFill>
              <a:srgbClr val="000000"/>
            </a:solidFill>
            <a:miter lim="800000"/>
            <a:headEnd/>
            <a:tailEnd/>
          </a:ln>
          <a:effectLst/>
        </p:spPr>
        <p:txBody>
          <a:bodyPr wrap="none" anchor="ctr"/>
          <a:lstStyle/>
          <a:p>
            <a:endParaRPr lang="en-US"/>
          </a:p>
        </p:txBody>
      </p:sp>
      <p:sp>
        <p:nvSpPr>
          <p:cNvPr id="85" name="AutoShape 39"/>
          <p:cNvSpPr>
            <a:spLocks noChangeArrowheads="1"/>
          </p:cNvSpPr>
          <p:nvPr/>
        </p:nvSpPr>
        <p:spPr bwMode="auto">
          <a:xfrm>
            <a:off x="2325688" y="1944688"/>
            <a:ext cx="222250" cy="222250"/>
          </a:xfrm>
          <a:prstGeom prst="downArrow">
            <a:avLst>
              <a:gd name="adj1" fmla="val 50000"/>
              <a:gd name="adj2" fmla="val 50005"/>
            </a:avLst>
          </a:prstGeom>
          <a:solidFill>
            <a:schemeClr val="bg1"/>
          </a:solidFill>
          <a:ln w="12700">
            <a:solidFill>
              <a:srgbClr val="000000"/>
            </a:solidFill>
            <a:miter lim="800000"/>
            <a:headEnd/>
            <a:tailEnd/>
          </a:ln>
          <a:effectLst/>
        </p:spPr>
        <p:txBody>
          <a:bodyPr wrap="none" anchor="ctr"/>
          <a:lstStyle/>
          <a:p>
            <a:endParaRPr lang="en-US"/>
          </a:p>
        </p:txBody>
      </p:sp>
      <p:grpSp>
        <p:nvGrpSpPr>
          <p:cNvPr id="86" name="Group 61"/>
          <p:cNvGrpSpPr>
            <a:grpSpLocks/>
          </p:cNvGrpSpPr>
          <p:nvPr/>
        </p:nvGrpSpPr>
        <p:grpSpPr bwMode="auto">
          <a:xfrm>
            <a:off x="1790700" y="2327275"/>
            <a:ext cx="1285875" cy="2438400"/>
            <a:chOff x="3880" y="1466"/>
            <a:chExt cx="810" cy="1536"/>
          </a:xfrm>
        </p:grpSpPr>
        <p:sp>
          <p:nvSpPr>
            <p:cNvPr id="87" name="Freeform 40"/>
            <p:cNvSpPr>
              <a:spLocks/>
            </p:cNvSpPr>
            <p:nvPr/>
          </p:nvSpPr>
          <p:spPr bwMode="auto">
            <a:xfrm>
              <a:off x="3880" y="1507"/>
              <a:ext cx="107" cy="101"/>
            </a:xfrm>
            <a:custGeom>
              <a:avLst/>
              <a:gdLst/>
              <a:ahLst/>
              <a:cxnLst>
                <a:cxn ang="0">
                  <a:pos x="6" y="100"/>
                </a:cxn>
                <a:cxn ang="0">
                  <a:pos x="0" y="4"/>
                </a:cxn>
                <a:cxn ang="0">
                  <a:pos x="25" y="27"/>
                </a:cxn>
                <a:cxn ang="0">
                  <a:pos x="33" y="58"/>
                </a:cxn>
                <a:cxn ang="0">
                  <a:pos x="60" y="58"/>
                </a:cxn>
                <a:cxn ang="0">
                  <a:pos x="62" y="0"/>
                </a:cxn>
                <a:cxn ang="0">
                  <a:pos x="106" y="0"/>
                </a:cxn>
                <a:cxn ang="0">
                  <a:pos x="106" y="100"/>
                </a:cxn>
                <a:cxn ang="0">
                  <a:pos x="102" y="100"/>
                </a:cxn>
                <a:cxn ang="0">
                  <a:pos x="90" y="100"/>
                </a:cxn>
                <a:cxn ang="0">
                  <a:pos x="73" y="100"/>
                </a:cxn>
                <a:cxn ang="0">
                  <a:pos x="56" y="100"/>
                </a:cxn>
                <a:cxn ang="0">
                  <a:pos x="37" y="100"/>
                </a:cxn>
                <a:cxn ang="0">
                  <a:pos x="22" y="100"/>
                </a:cxn>
                <a:cxn ang="0">
                  <a:pos x="10" y="100"/>
                </a:cxn>
                <a:cxn ang="0">
                  <a:pos x="6" y="100"/>
                </a:cxn>
              </a:cxnLst>
              <a:rect l="0" t="0" r="r" b="b"/>
              <a:pathLst>
                <a:path w="107" h="101">
                  <a:moveTo>
                    <a:pt x="6" y="100"/>
                  </a:moveTo>
                  <a:lnTo>
                    <a:pt x="0" y="4"/>
                  </a:lnTo>
                  <a:lnTo>
                    <a:pt x="25" y="27"/>
                  </a:lnTo>
                  <a:lnTo>
                    <a:pt x="33" y="58"/>
                  </a:lnTo>
                  <a:lnTo>
                    <a:pt x="60" y="58"/>
                  </a:lnTo>
                  <a:lnTo>
                    <a:pt x="62" y="0"/>
                  </a:lnTo>
                  <a:lnTo>
                    <a:pt x="106" y="0"/>
                  </a:lnTo>
                  <a:lnTo>
                    <a:pt x="106" y="100"/>
                  </a:lnTo>
                  <a:lnTo>
                    <a:pt x="102" y="100"/>
                  </a:lnTo>
                  <a:lnTo>
                    <a:pt x="90" y="100"/>
                  </a:lnTo>
                  <a:lnTo>
                    <a:pt x="73" y="100"/>
                  </a:lnTo>
                  <a:lnTo>
                    <a:pt x="56" y="100"/>
                  </a:lnTo>
                  <a:lnTo>
                    <a:pt x="37" y="100"/>
                  </a:lnTo>
                  <a:lnTo>
                    <a:pt x="22" y="100"/>
                  </a:lnTo>
                  <a:lnTo>
                    <a:pt x="10" y="100"/>
                  </a:lnTo>
                  <a:lnTo>
                    <a:pt x="6" y="100"/>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sp>
          <p:nvSpPr>
            <p:cNvPr id="88" name="Freeform 41"/>
            <p:cNvSpPr>
              <a:spLocks/>
            </p:cNvSpPr>
            <p:nvPr/>
          </p:nvSpPr>
          <p:spPr bwMode="auto">
            <a:xfrm>
              <a:off x="4584" y="1507"/>
              <a:ext cx="106" cy="101"/>
            </a:xfrm>
            <a:custGeom>
              <a:avLst/>
              <a:gdLst/>
              <a:ahLst/>
              <a:cxnLst>
                <a:cxn ang="0">
                  <a:pos x="100" y="100"/>
                </a:cxn>
                <a:cxn ang="0">
                  <a:pos x="105" y="4"/>
                </a:cxn>
                <a:cxn ang="0">
                  <a:pos x="81" y="27"/>
                </a:cxn>
                <a:cxn ang="0">
                  <a:pos x="73" y="58"/>
                </a:cxn>
                <a:cxn ang="0">
                  <a:pos x="46" y="58"/>
                </a:cxn>
                <a:cxn ang="0">
                  <a:pos x="44" y="0"/>
                </a:cxn>
                <a:cxn ang="0">
                  <a:pos x="0" y="0"/>
                </a:cxn>
                <a:cxn ang="0">
                  <a:pos x="0" y="100"/>
                </a:cxn>
                <a:cxn ang="0">
                  <a:pos x="4" y="100"/>
                </a:cxn>
                <a:cxn ang="0">
                  <a:pos x="16" y="100"/>
                </a:cxn>
                <a:cxn ang="0">
                  <a:pos x="33" y="100"/>
                </a:cxn>
                <a:cxn ang="0">
                  <a:pos x="50" y="100"/>
                </a:cxn>
                <a:cxn ang="0">
                  <a:pos x="69" y="100"/>
                </a:cxn>
                <a:cxn ang="0">
                  <a:pos x="84" y="100"/>
                </a:cxn>
                <a:cxn ang="0">
                  <a:pos x="96" y="100"/>
                </a:cxn>
                <a:cxn ang="0">
                  <a:pos x="100" y="100"/>
                </a:cxn>
              </a:cxnLst>
              <a:rect l="0" t="0" r="r" b="b"/>
              <a:pathLst>
                <a:path w="106" h="101">
                  <a:moveTo>
                    <a:pt x="100" y="100"/>
                  </a:moveTo>
                  <a:lnTo>
                    <a:pt x="105" y="4"/>
                  </a:lnTo>
                  <a:lnTo>
                    <a:pt x="81" y="27"/>
                  </a:lnTo>
                  <a:lnTo>
                    <a:pt x="73" y="58"/>
                  </a:lnTo>
                  <a:lnTo>
                    <a:pt x="46" y="58"/>
                  </a:lnTo>
                  <a:lnTo>
                    <a:pt x="44" y="0"/>
                  </a:lnTo>
                  <a:lnTo>
                    <a:pt x="0" y="0"/>
                  </a:lnTo>
                  <a:lnTo>
                    <a:pt x="0" y="100"/>
                  </a:lnTo>
                  <a:lnTo>
                    <a:pt x="4" y="100"/>
                  </a:lnTo>
                  <a:lnTo>
                    <a:pt x="16" y="100"/>
                  </a:lnTo>
                  <a:lnTo>
                    <a:pt x="33" y="100"/>
                  </a:lnTo>
                  <a:lnTo>
                    <a:pt x="50" y="100"/>
                  </a:lnTo>
                  <a:lnTo>
                    <a:pt x="69" y="100"/>
                  </a:lnTo>
                  <a:lnTo>
                    <a:pt x="84" y="100"/>
                  </a:lnTo>
                  <a:lnTo>
                    <a:pt x="96" y="100"/>
                  </a:lnTo>
                  <a:lnTo>
                    <a:pt x="100" y="100"/>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sp>
          <p:nvSpPr>
            <p:cNvPr id="89" name="Freeform 42"/>
            <p:cNvSpPr>
              <a:spLocks/>
            </p:cNvSpPr>
            <p:nvPr/>
          </p:nvSpPr>
          <p:spPr bwMode="auto">
            <a:xfrm>
              <a:off x="4470" y="2034"/>
              <a:ext cx="106" cy="100"/>
            </a:xfrm>
            <a:custGeom>
              <a:avLst/>
              <a:gdLst/>
              <a:ahLst/>
              <a:cxnLst>
                <a:cxn ang="0">
                  <a:pos x="99" y="0"/>
                </a:cxn>
                <a:cxn ang="0">
                  <a:pos x="105" y="96"/>
                </a:cxn>
                <a:cxn ang="0">
                  <a:pos x="82" y="73"/>
                </a:cxn>
                <a:cxn ang="0">
                  <a:pos x="72" y="42"/>
                </a:cxn>
                <a:cxn ang="0">
                  <a:pos x="45" y="42"/>
                </a:cxn>
                <a:cxn ang="0">
                  <a:pos x="43" y="99"/>
                </a:cxn>
                <a:cxn ang="0">
                  <a:pos x="0" y="99"/>
                </a:cxn>
                <a:cxn ang="0">
                  <a:pos x="0" y="0"/>
                </a:cxn>
                <a:cxn ang="0">
                  <a:pos x="5" y="0"/>
                </a:cxn>
                <a:cxn ang="0">
                  <a:pos x="17" y="0"/>
                </a:cxn>
                <a:cxn ang="0">
                  <a:pos x="32" y="0"/>
                </a:cxn>
                <a:cxn ang="0">
                  <a:pos x="51" y="0"/>
                </a:cxn>
                <a:cxn ang="0">
                  <a:pos x="70" y="0"/>
                </a:cxn>
                <a:cxn ang="0">
                  <a:pos x="86" y="0"/>
                </a:cxn>
                <a:cxn ang="0">
                  <a:pos x="95" y="0"/>
                </a:cxn>
                <a:cxn ang="0">
                  <a:pos x="99" y="0"/>
                </a:cxn>
              </a:cxnLst>
              <a:rect l="0" t="0" r="r" b="b"/>
              <a:pathLst>
                <a:path w="106" h="100">
                  <a:moveTo>
                    <a:pt x="99" y="0"/>
                  </a:moveTo>
                  <a:lnTo>
                    <a:pt x="105" y="96"/>
                  </a:lnTo>
                  <a:lnTo>
                    <a:pt x="82" y="73"/>
                  </a:lnTo>
                  <a:lnTo>
                    <a:pt x="72" y="42"/>
                  </a:lnTo>
                  <a:lnTo>
                    <a:pt x="45" y="42"/>
                  </a:lnTo>
                  <a:lnTo>
                    <a:pt x="43" y="99"/>
                  </a:lnTo>
                  <a:lnTo>
                    <a:pt x="0" y="99"/>
                  </a:lnTo>
                  <a:lnTo>
                    <a:pt x="0" y="0"/>
                  </a:lnTo>
                  <a:lnTo>
                    <a:pt x="5" y="0"/>
                  </a:lnTo>
                  <a:lnTo>
                    <a:pt x="17" y="0"/>
                  </a:lnTo>
                  <a:lnTo>
                    <a:pt x="32" y="0"/>
                  </a:lnTo>
                  <a:lnTo>
                    <a:pt x="51" y="0"/>
                  </a:lnTo>
                  <a:lnTo>
                    <a:pt x="70" y="0"/>
                  </a:lnTo>
                  <a:lnTo>
                    <a:pt x="86" y="0"/>
                  </a:lnTo>
                  <a:lnTo>
                    <a:pt x="95" y="0"/>
                  </a:lnTo>
                  <a:lnTo>
                    <a:pt x="99" y="0"/>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sp>
          <p:nvSpPr>
            <p:cNvPr id="90" name="Freeform 43"/>
            <p:cNvSpPr>
              <a:spLocks/>
            </p:cNvSpPr>
            <p:nvPr/>
          </p:nvSpPr>
          <p:spPr bwMode="auto">
            <a:xfrm>
              <a:off x="3995" y="2034"/>
              <a:ext cx="106" cy="100"/>
            </a:xfrm>
            <a:custGeom>
              <a:avLst/>
              <a:gdLst/>
              <a:ahLst/>
              <a:cxnLst>
                <a:cxn ang="0">
                  <a:pos x="6" y="0"/>
                </a:cxn>
                <a:cxn ang="0">
                  <a:pos x="0" y="96"/>
                </a:cxn>
                <a:cxn ang="0">
                  <a:pos x="23" y="73"/>
                </a:cxn>
                <a:cxn ang="0">
                  <a:pos x="33" y="42"/>
                </a:cxn>
                <a:cxn ang="0">
                  <a:pos x="60" y="42"/>
                </a:cxn>
                <a:cxn ang="0">
                  <a:pos x="61" y="99"/>
                </a:cxn>
                <a:cxn ang="0">
                  <a:pos x="105" y="99"/>
                </a:cxn>
                <a:cxn ang="0">
                  <a:pos x="105" y="0"/>
                </a:cxn>
                <a:cxn ang="0">
                  <a:pos x="100" y="0"/>
                </a:cxn>
                <a:cxn ang="0">
                  <a:pos x="88" y="0"/>
                </a:cxn>
                <a:cxn ang="0">
                  <a:pos x="73" y="0"/>
                </a:cxn>
                <a:cxn ang="0">
                  <a:pos x="54" y="0"/>
                </a:cxn>
                <a:cxn ang="0">
                  <a:pos x="37" y="0"/>
                </a:cxn>
                <a:cxn ang="0">
                  <a:pos x="19" y="0"/>
                </a:cxn>
                <a:cxn ang="0">
                  <a:pos x="10" y="0"/>
                </a:cxn>
                <a:cxn ang="0">
                  <a:pos x="6" y="0"/>
                </a:cxn>
              </a:cxnLst>
              <a:rect l="0" t="0" r="r" b="b"/>
              <a:pathLst>
                <a:path w="106" h="100">
                  <a:moveTo>
                    <a:pt x="6" y="0"/>
                  </a:moveTo>
                  <a:lnTo>
                    <a:pt x="0" y="96"/>
                  </a:lnTo>
                  <a:lnTo>
                    <a:pt x="23" y="73"/>
                  </a:lnTo>
                  <a:lnTo>
                    <a:pt x="33" y="42"/>
                  </a:lnTo>
                  <a:lnTo>
                    <a:pt x="60" y="42"/>
                  </a:lnTo>
                  <a:lnTo>
                    <a:pt x="61" y="99"/>
                  </a:lnTo>
                  <a:lnTo>
                    <a:pt x="105" y="99"/>
                  </a:lnTo>
                  <a:lnTo>
                    <a:pt x="105" y="0"/>
                  </a:lnTo>
                  <a:lnTo>
                    <a:pt x="100" y="0"/>
                  </a:lnTo>
                  <a:lnTo>
                    <a:pt x="88" y="0"/>
                  </a:lnTo>
                  <a:lnTo>
                    <a:pt x="73" y="0"/>
                  </a:lnTo>
                  <a:lnTo>
                    <a:pt x="54" y="0"/>
                  </a:lnTo>
                  <a:lnTo>
                    <a:pt x="37" y="0"/>
                  </a:lnTo>
                  <a:lnTo>
                    <a:pt x="19" y="0"/>
                  </a:lnTo>
                  <a:lnTo>
                    <a:pt x="10" y="0"/>
                  </a:lnTo>
                  <a:lnTo>
                    <a:pt x="6" y="0"/>
                  </a:lnTo>
                </a:path>
              </a:pathLst>
            </a:custGeom>
            <a:solidFill>
              <a:schemeClr val="tx2"/>
            </a:solidFill>
            <a:ln w="12700" cap="rnd" cmpd="sng">
              <a:solidFill>
                <a:srgbClr val="000000"/>
              </a:solidFill>
              <a:prstDash val="solid"/>
              <a:round/>
              <a:headEnd type="none" w="sm" len="sm"/>
              <a:tailEnd type="none" w="sm" len="sm"/>
            </a:ln>
            <a:effectLst/>
          </p:spPr>
          <p:txBody>
            <a:bodyPr/>
            <a:lstStyle/>
            <a:p>
              <a:endParaRPr lang="en-US"/>
            </a:p>
          </p:txBody>
        </p:sp>
        <p:sp>
          <p:nvSpPr>
            <p:cNvPr id="91" name="Rectangle 44"/>
            <p:cNvSpPr>
              <a:spLocks noChangeArrowheads="1"/>
            </p:cNvSpPr>
            <p:nvPr/>
          </p:nvSpPr>
          <p:spPr bwMode="auto">
            <a:xfrm>
              <a:off x="4060" y="2138"/>
              <a:ext cx="451" cy="16"/>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92" name="Rectangle 45"/>
            <p:cNvSpPr>
              <a:spLocks noChangeArrowheads="1"/>
            </p:cNvSpPr>
            <p:nvPr/>
          </p:nvSpPr>
          <p:spPr bwMode="auto">
            <a:xfrm>
              <a:off x="4057" y="2675"/>
              <a:ext cx="451" cy="25"/>
            </a:xfrm>
            <a:prstGeom prst="rect">
              <a:avLst/>
            </a:prstGeom>
            <a:gradFill rotWithShape="0">
              <a:gsLst>
                <a:gs pos="0">
                  <a:schemeClr val="bg1">
                    <a:gamma/>
                    <a:shade val="89804"/>
                    <a:invGamma/>
                  </a:schemeClr>
                </a:gs>
                <a:gs pos="50000">
                  <a:schemeClr val="bg1"/>
                </a:gs>
                <a:gs pos="100000">
                  <a:schemeClr val="bg1">
                    <a:gamma/>
                    <a:shade val="89804"/>
                    <a:invGamma/>
                  </a:schemeClr>
                </a:gs>
              </a:gsLst>
              <a:lin ang="0" scaled="1"/>
            </a:gradFill>
            <a:ln w="12700">
              <a:solidFill>
                <a:srgbClr val="000000"/>
              </a:solidFill>
              <a:miter lim="800000"/>
              <a:headEnd/>
              <a:tailEnd/>
            </a:ln>
            <a:effectLst/>
          </p:spPr>
          <p:txBody>
            <a:bodyPr wrap="none" anchor="ctr"/>
            <a:lstStyle/>
            <a:p>
              <a:endParaRPr lang="en-US"/>
            </a:p>
          </p:txBody>
        </p:sp>
        <p:sp>
          <p:nvSpPr>
            <p:cNvPr id="93" name="Freeform 46"/>
            <p:cNvSpPr>
              <a:spLocks/>
            </p:cNvSpPr>
            <p:nvPr/>
          </p:nvSpPr>
          <p:spPr bwMode="auto">
            <a:xfrm>
              <a:off x="4159" y="2981"/>
              <a:ext cx="239" cy="21"/>
            </a:xfrm>
            <a:custGeom>
              <a:avLst/>
              <a:gdLst/>
              <a:ahLst/>
              <a:cxnLst>
                <a:cxn ang="0">
                  <a:pos x="0" y="20"/>
                </a:cxn>
                <a:cxn ang="0">
                  <a:pos x="0" y="0"/>
                </a:cxn>
                <a:cxn ang="0">
                  <a:pos x="238" y="0"/>
                </a:cxn>
                <a:cxn ang="0">
                  <a:pos x="238" y="20"/>
                </a:cxn>
                <a:cxn ang="0">
                  <a:pos x="0" y="20"/>
                </a:cxn>
              </a:cxnLst>
              <a:rect l="0" t="0" r="r" b="b"/>
              <a:pathLst>
                <a:path w="239" h="21">
                  <a:moveTo>
                    <a:pt x="0" y="20"/>
                  </a:moveTo>
                  <a:lnTo>
                    <a:pt x="0" y="0"/>
                  </a:lnTo>
                  <a:lnTo>
                    <a:pt x="238" y="0"/>
                  </a:lnTo>
                  <a:lnTo>
                    <a:pt x="238" y="20"/>
                  </a:lnTo>
                  <a:lnTo>
                    <a:pt x="0" y="20"/>
                  </a:lnTo>
                </a:path>
              </a:pathLst>
            </a:custGeom>
            <a:solidFill>
              <a:srgbClr val="7F7F7F"/>
            </a:solidFill>
            <a:ln w="12700" cap="rnd" cmpd="sng">
              <a:solidFill>
                <a:schemeClr val="tx1"/>
              </a:solidFill>
              <a:prstDash val="solid"/>
              <a:round/>
              <a:headEnd/>
              <a:tailEnd/>
            </a:ln>
            <a:effectLst/>
          </p:spPr>
          <p:txBody>
            <a:bodyPr/>
            <a:lstStyle/>
            <a:p>
              <a:endParaRPr lang="en-US"/>
            </a:p>
          </p:txBody>
        </p:sp>
        <p:sp>
          <p:nvSpPr>
            <p:cNvPr id="94" name="Freeform 47"/>
            <p:cNvSpPr>
              <a:spLocks/>
            </p:cNvSpPr>
            <p:nvPr/>
          </p:nvSpPr>
          <p:spPr bwMode="auto">
            <a:xfrm>
              <a:off x="4360" y="2809"/>
              <a:ext cx="78" cy="193"/>
            </a:xfrm>
            <a:custGeom>
              <a:avLst/>
              <a:gdLst/>
              <a:ahLst/>
              <a:cxnLst>
                <a:cxn ang="0">
                  <a:pos x="0" y="0"/>
                </a:cxn>
                <a:cxn ang="0">
                  <a:pos x="0" y="172"/>
                </a:cxn>
                <a:cxn ang="0">
                  <a:pos x="0" y="172"/>
                </a:cxn>
                <a:cxn ang="0">
                  <a:pos x="0" y="172"/>
                </a:cxn>
                <a:cxn ang="0">
                  <a:pos x="0" y="172"/>
                </a:cxn>
                <a:cxn ang="0">
                  <a:pos x="0" y="172"/>
                </a:cxn>
                <a:cxn ang="0">
                  <a:pos x="0" y="172"/>
                </a:cxn>
                <a:cxn ang="0">
                  <a:pos x="0" y="172"/>
                </a:cxn>
                <a:cxn ang="0">
                  <a:pos x="0" y="172"/>
                </a:cxn>
                <a:cxn ang="0">
                  <a:pos x="0" y="174"/>
                </a:cxn>
                <a:cxn ang="0">
                  <a:pos x="0" y="174"/>
                </a:cxn>
                <a:cxn ang="0">
                  <a:pos x="0" y="174"/>
                </a:cxn>
                <a:cxn ang="0">
                  <a:pos x="0" y="174"/>
                </a:cxn>
                <a:cxn ang="0">
                  <a:pos x="4" y="178"/>
                </a:cxn>
                <a:cxn ang="0">
                  <a:pos x="7" y="181"/>
                </a:cxn>
                <a:cxn ang="0">
                  <a:pos x="13" y="185"/>
                </a:cxn>
                <a:cxn ang="0">
                  <a:pos x="16" y="187"/>
                </a:cxn>
                <a:cxn ang="0">
                  <a:pos x="22" y="188"/>
                </a:cxn>
                <a:cxn ang="0">
                  <a:pos x="27" y="190"/>
                </a:cxn>
                <a:cxn ang="0">
                  <a:pos x="33" y="192"/>
                </a:cxn>
                <a:cxn ang="0">
                  <a:pos x="38" y="192"/>
                </a:cxn>
                <a:cxn ang="0">
                  <a:pos x="44" y="192"/>
                </a:cxn>
                <a:cxn ang="0">
                  <a:pos x="48" y="190"/>
                </a:cxn>
                <a:cxn ang="0">
                  <a:pos x="53" y="190"/>
                </a:cxn>
                <a:cxn ang="0">
                  <a:pos x="59" y="187"/>
                </a:cxn>
                <a:cxn ang="0">
                  <a:pos x="64" y="185"/>
                </a:cxn>
                <a:cxn ang="0">
                  <a:pos x="68" y="181"/>
                </a:cxn>
                <a:cxn ang="0">
                  <a:pos x="71" y="178"/>
                </a:cxn>
                <a:cxn ang="0">
                  <a:pos x="75" y="174"/>
                </a:cxn>
                <a:cxn ang="0">
                  <a:pos x="77" y="174"/>
                </a:cxn>
                <a:cxn ang="0">
                  <a:pos x="77" y="172"/>
                </a:cxn>
                <a:cxn ang="0">
                  <a:pos x="77" y="172"/>
                </a:cxn>
                <a:cxn ang="0">
                  <a:pos x="77" y="172"/>
                </a:cxn>
                <a:cxn ang="0">
                  <a:pos x="77" y="172"/>
                </a:cxn>
                <a:cxn ang="0">
                  <a:pos x="77" y="172"/>
                </a:cxn>
                <a:cxn ang="0">
                  <a:pos x="77" y="172"/>
                </a:cxn>
                <a:cxn ang="0">
                  <a:pos x="77" y="172"/>
                </a:cxn>
                <a:cxn ang="0">
                  <a:pos x="77" y="172"/>
                </a:cxn>
                <a:cxn ang="0">
                  <a:pos x="77" y="172"/>
                </a:cxn>
                <a:cxn ang="0">
                  <a:pos x="77" y="172"/>
                </a:cxn>
                <a:cxn ang="0">
                  <a:pos x="77" y="0"/>
                </a:cxn>
                <a:cxn ang="0">
                  <a:pos x="0" y="0"/>
                </a:cxn>
              </a:cxnLst>
              <a:rect l="0" t="0" r="r" b="b"/>
              <a:pathLst>
                <a:path w="78" h="193">
                  <a:moveTo>
                    <a:pt x="0" y="0"/>
                  </a:moveTo>
                  <a:lnTo>
                    <a:pt x="0" y="172"/>
                  </a:lnTo>
                  <a:lnTo>
                    <a:pt x="0" y="172"/>
                  </a:lnTo>
                  <a:lnTo>
                    <a:pt x="0" y="172"/>
                  </a:lnTo>
                  <a:lnTo>
                    <a:pt x="0" y="172"/>
                  </a:lnTo>
                  <a:lnTo>
                    <a:pt x="0" y="172"/>
                  </a:lnTo>
                  <a:lnTo>
                    <a:pt x="0" y="172"/>
                  </a:lnTo>
                  <a:lnTo>
                    <a:pt x="0" y="172"/>
                  </a:lnTo>
                  <a:lnTo>
                    <a:pt x="0" y="172"/>
                  </a:lnTo>
                  <a:lnTo>
                    <a:pt x="0" y="174"/>
                  </a:lnTo>
                  <a:lnTo>
                    <a:pt x="0" y="174"/>
                  </a:lnTo>
                  <a:lnTo>
                    <a:pt x="0" y="174"/>
                  </a:lnTo>
                  <a:lnTo>
                    <a:pt x="0" y="174"/>
                  </a:lnTo>
                  <a:lnTo>
                    <a:pt x="4" y="178"/>
                  </a:lnTo>
                  <a:lnTo>
                    <a:pt x="7" y="181"/>
                  </a:lnTo>
                  <a:lnTo>
                    <a:pt x="13" y="185"/>
                  </a:lnTo>
                  <a:lnTo>
                    <a:pt x="16" y="187"/>
                  </a:lnTo>
                  <a:lnTo>
                    <a:pt x="22" y="188"/>
                  </a:lnTo>
                  <a:lnTo>
                    <a:pt x="27" y="190"/>
                  </a:lnTo>
                  <a:lnTo>
                    <a:pt x="33" y="192"/>
                  </a:lnTo>
                  <a:lnTo>
                    <a:pt x="38" y="192"/>
                  </a:lnTo>
                  <a:lnTo>
                    <a:pt x="44" y="192"/>
                  </a:lnTo>
                  <a:lnTo>
                    <a:pt x="48" y="190"/>
                  </a:lnTo>
                  <a:lnTo>
                    <a:pt x="53" y="190"/>
                  </a:lnTo>
                  <a:lnTo>
                    <a:pt x="59" y="187"/>
                  </a:lnTo>
                  <a:lnTo>
                    <a:pt x="64" y="185"/>
                  </a:lnTo>
                  <a:lnTo>
                    <a:pt x="68" y="181"/>
                  </a:lnTo>
                  <a:lnTo>
                    <a:pt x="71" y="178"/>
                  </a:lnTo>
                  <a:lnTo>
                    <a:pt x="75" y="174"/>
                  </a:lnTo>
                  <a:lnTo>
                    <a:pt x="77" y="174"/>
                  </a:lnTo>
                  <a:lnTo>
                    <a:pt x="77" y="172"/>
                  </a:lnTo>
                  <a:lnTo>
                    <a:pt x="77" y="172"/>
                  </a:lnTo>
                  <a:lnTo>
                    <a:pt x="77" y="172"/>
                  </a:lnTo>
                  <a:lnTo>
                    <a:pt x="77" y="172"/>
                  </a:lnTo>
                  <a:lnTo>
                    <a:pt x="77" y="172"/>
                  </a:lnTo>
                  <a:lnTo>
                    <a:pt x="77" y="172"/>
                  </a:lnTo>
                  <a:lnTo>
                    <a:pt x="77" y="172"/>
                  </a:lnTo>
                  <a:lnTo>
                    <a:pt x="77" y="172"/>
                  </a:lnTo>
                  <a:lnTo>
                    <a:pt x="77" y="172"/>
                  </a:lnTo>
                  <a:lnTo>
                    <a:pt x="77" y="172"/>
                  </a:lnTo>
                  <a:lnTo>
                    <a:pt x="77" y="0"/>
                  </a:lnTo>
                  <a:lnTo>
                    <a:pt x="0" y="0"/>
                  </a:lnTo>
                </a:path>
              </a:pathLst>
            </a:custGeom>
            <a:solidFill>
              <a:srgbClr val="B2B2B2"/>
            </a:solidFill>
            <a:ln w="12700" cap="rnd" cmpd="sng">
              <a:solidFill>
                <a:schemeClr val="tx1"/>
              </a:solidFill>
              <a:prstDash val="solid"/>
              <a:round/>
              <a:headEnd/>
              <a:tailEnd/>
            </a:ln>
            <a:effectLst/>
          </p:spPr>
          <p:txBody>
            <a:bodyPr/>
            <a:lstStyle/>
            <a:p>
              <a:endParaRPr lang="en-US"/>
            </a:p>
          </p:txBody>
        </p:sp>
        <p:sp>
          <p:nvSpPr>
            <p:cNvPr id="95" name="Rectangle 48"/>
            <p:cNvSpPr>
              <a:spLocks noChangeArrowheads="1"/>
            </p:cNvSpPr>
            <p:nvPr/>
          </p:nvSpPr>
          <p:spPr bwMode="auto">
            <a:xfrm>
              <a:off x="3910" y="1466"/>
              <a:ext cx="742" cy="34"/>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96" name="Rectangle 49"/>
            <p:cNvSpPr>
              <a:spLocks noChangeArrowheads="1"/>
            </p:cNvSpPr>
            <p:nvPr/>
          </p:nvSpPr>
          <p:spPr bwMode="auto">
            <a:xfrm>
              <a:off x="3904" y="1610"/>
              <a:ext cx="760" cy="52"/>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97" name="Rectangle 50"/>
            <p:cNvSpPr>
              <a:spLocks noChangeArrowheads="1"/>
            </p:cNvSpPr>
            <p:nvPr/>
          </p:nvSpPr>
          <p:spPr bwMode="auto">
            <a:xfrm>
              <a:off x="3991" y="1505"/>
              <a:ext cx="589" cy="97"/>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98" name="Freeform 51"/>
            <p:cNvSpPr>
              <a:spLocks/>
            </p:cNvSpPr>
            <p:nvPr/>
          </p:nvSpPr>
          <p:spPr bwMode="auto">
            <a:xfrm>
              <a:off x="3981" y="1663"/>
              <a:ext cx="601" cy="37"/>
            </a:xfrm>
            <a:custGeom>
              <a:avLst/>
              <a:gdLst/>
              <a:ahLst/>
              <a:cxnLst>
                <a:cxn ang="0">
                  <a:pos x="0" y="0"/>
                </a:cxn>
                <a:cxn ang="0">
                  <a:pos x="36" y="36"/>
                </a:cxn>
                <a:cxn ang="0">
                  <a:pos x="567" y="36"/>
                </a:cxn>
                <a:cxn ang="0">
                  <a:pos x="600" y="3"/>
                </a:cxn>
                <a:cxn ang="0">
                  <a:pos x="0" y="3"/>
                </a:cxn>
              </a:cxnLst>
              <a:rect l="0" t="0" r="r" b="b"/>
              <a:pathLst>
                <a:path w="601" h="37">
                  <a:moveTo>
                    <a:pt x="0" y="0"/>
                  </a:moveTo>
                  <a:lnTo>
                    <a:pt x="36" y="36"/>
                  </a:lnTo>
                  <a:lnTo>
                    <a:pt x="567" y="36"/>
                  </a:lnTo>
                  <a:lnTo>
                    <a:pt x="600" y="3"/>
                  </a:lnTo>
                  <a:lnTo>
                    <a:pt x="0" y="3"/>
                  </a:lnTo>
                </a:path>
              </a:pathLst>
            </a:custGeom>
            <a:gradFill rotWithShape="0">
              <a:gsLst>
                <a:gs pos="0">
                  <a:schemeClr val="bg1">
                    <a:gamma/>
                    <a:shade val="89804"/>
                    <a:invGamma/>
                  </a:schemeClr>
                </a:gs>
                <a:gs pos="5000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endParaRPr lang="en-US"/>
            </a:p>
          </p:txBody>
        </p:sp>
        <p:sp>
          <p:nvSpPr>
            <p:cNvPr id="99" name="Rectangle 52"/>
            <p:cNvSpPr>
              <a:spLocks noChangeArrowheads="1"/>
            </p:cNvSpPr>
            <p:nvPr/>
          </p:nvSpPr>
          <p:spPr bwMode="auto">
            <a:xfrm>
              <a:off x="4018" y="1703"/>
              <a:ext cx="526" cy="322"/>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100" name="Rectangle 53"/>
            <p:cNvSpPr>
              <a:spLocks noChangeArrowheads="1"/>
            </p:cNvSpPr>
            <p:nvPr/>
          </p:nvSpPr>
          <p:spPr bwMode="auto">
            <a:xfrm>
              <a:off x="4108" y="2033"/>
              <a:ext cx="358" cy="100"/>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101" name="Freeform 54"/>
            <p:cNvSpPr>
              <a:spLocks/>
            </p:cNvSpPr>
            <p:nvPr/>
          </p:nvSpPr>
          <p:spPr bwMode="auto">
            <a:xfrm>
              <a:off x="4056" y="2155"/>
              <a:ext cx="460" cy="73"/>
            </a:xfrm>
            <a:custGeom>
              <a:avLst/>
              <a:gdLst/>
              <a:ahLst/>
              <a:cxnLst>
                <a:cxn ang="0">
                  <a:pos x="0" y="0"/>
                </a:cxn>
                <a:cxn ang="0">
                  <a:pos x="132" y="72"/>
                </a:cxn>
                <a:cxn ang="0">
                  <a:pos x="327" y="72"/>
                </a:cxn>
                <a:cxn ang="0">
                  <a:pos x="459" y="0"/>
                </a:cxn>
                <a:cxn ang="0">
                  <a:pos x="0" y="0"/>
                </a:cxn>
              </a:cxnLst>
              <a:rect l="0" t="0" r="r" b="b"/>
              <a:pathLst>
                <a:path w="460" h="73">
                  <a:moveTo>
                    <a:pt x="0" y="0"/>
                  </a:moveTo>
                  <a:lnTo>
                    <a:pt x="132" y="72"/>
                  </a:lnTo>
                  <a:lnTo>
                    <a:pt x="327" y="72"/>
                  </a:lnTo>
                  <a:lnTo>
                    <a:pt x="459" y="0"/>
                  </a:lnTo>
                  <a:lnTo>
                    <a:pt x="0" y="0"/>
                  </a:lnTo>
                </a:path>
              </a:pathLst>
            </a:custGeom>
            <a:gradFill rotWithShape="0">
              <a:gsLst>
                <a:gs pos="0">
                  <a:srgbClr val="FFFFFF">
                    <a:gamma/>
                    <a:shade val="89804"/>
                    <a:invGamma/>
                  </a:srgbClr>
                </a:gs>
                <a:gs pos="50000">
                  <a:srgbClr val="FFFFFF"/>
                </a:gs>
                <a:gs pos="100000">
                  <a:srgbClr val="FFFFFF">
                    <a:gamma/>
                    <a:shade val="89804"/>
                    <a:invGamma/>
                  </a:srgbClr>
                </a:gs>
              </a:gsLst>
              <a:lin ang="0" scaled="1"/>
            </a:gradFill>
            <a:ln w="12700" cap="rnd" cmpd="sng">
              <a:solidFill>
                <a:srgbClr val="000000"/>
              </a:solidFill>
              <a:prstDash val="solid"/>
              <a:round/>
              <a:headEnd/>
              <a:tailEnd/>
            </a:ln>
            <a:effectLst/>
          </p:spPr>
          <p:txBody>
            <a:bodyPr/>
            <a:lstStyle/>
            <a:p>
              <a:endParaRPr lang="en-US"/>
            </a:p>
          </p:txBody>
        </p:sp>
        <p:sp>
          <p:nvSpPr>
            <p:cNvPr id="102" name="Rectangle 55"/>
            <p:cNvSpPr>
              <a:spLocks noChangeArrowheads="1"/>
            </p:cNvSpPr>
            <p:nvPr/>
          </p:nvSpPr>
          <p:spPr bwMode="auto">
            <a:xfrm>
              <a:off x="4189" y="2231"/>
              <a:ext cx="190" cy="373"/>
            </a:xfrm>
            <a:prstGeom prst="rect">
              <a:avLst/>
            </a:prstGeom>
            <a:gradFill rotWithShape="0">
              <a:gsLst>
                <a:gs pos="0">
                  <a:srgbClr val="FFFFFF">
                    <a:gamma/>
                    <a:shade val="89804"/>
                    <a:invGamma/>
                  </a:srgbClr>
                </a:gs>
                <a:gs pos="50000">
                  <a:srgbClr val="FFFFFF"/>
                </a:gs>
                <a:gs pos="100000">
                  <a:srgbClr val="FFFFFF">
                    <a:gamma/>
                    <a:shade val="89804"/>
                    <a:invGamma/>
                  </a:srgbClr>
                </a:gs>
              </a:gsLst>
              <a:lin ang="0" scaled="1"/>
            </a:gradFill>
            <a:ln w="12700">
              <a:solidFill>
                <a:srgbClr val="000000"/>
              </a:solidFill>
              <a:miter lim="800000"/>
              <a:headEnd/>
              <a:tailEnd/>
            </a:ln>
            <a:effectLst/>
          </p:spPr>
          <p:txBody>
            <a:bodyPr wrap="none" anchor="ctr"/>
            <a:lstStyle/>
            <a:p>
              <a:endParaRPr lang="en-US"/>
            </a:p>
          </p:txBody>
        </p:sp>
        <p:sp>
          <p:nvSpPr>
            <p:cNvPr id="103" name="Freeform 56"/>
            <p:cNvSpPr>
              <a:spLocks/>
            </p:cNvSpPr>
            <p:nvPr/>
          </p:nvSpPr>
          <p:spPr bwMode="auto">
            <a:xfrm>
              <a:off x="4053" y="2605"/>
              <a:ext cx="457" cy="67"/>
            </a:xfrm>
            <a:custGeom>
              <a:avLst/>
              <a:gdLst/>
              <a:ahLst/>
              <a:cxnLst>
                <a:cxn ang="0">
                  <a:pos x="0" y="63"/>
                </a:cxn>
                <a:cxn ang="0">
                  <a:pos x="132" y="0"/>
                </a:cxn>
                <a:cxn ang="0">
                  <a:pos x="330" y="0"/>
                </a:cxn>
                <a:cxn ang="0">
                  <a:pos x="456" y="66"/>
                </a:cxn>
                <a:cxn ang="0">
                  <a:pos x="0" y="66"/>
                </a:cxn>
              </a:cxnLst>
              <a:rect l="0" t="0" r="r" b="b"/>
              <a:pathLst>
                <a:path w="457" h="67">
                  <a:moveTo>
                    <a:pt x="0" y="63"/>
                  </a:moveTo>
                  <a:lnTo>
                    <a:pt x="132" y="0"/>
                  </a:lnTo>
                  <a:lnTo>
                    <a:pt x="330" y="0"/>
                  </a:lnTo>
                  <a:lnTo>
                    <a:pt x="456" y="66"/>
                  </a:lnTo>
                  <a:lnTo>
                    <a:pt x="0" y="66"/>
                  </a:lnTo>
                </a:path>
              </a:pathLst>
            </a:custGeom>
            <a:gradFill rotWithShape="0">
              <a:gsLst>
                <a:gs pos="0">
                  <a:schemeClr val="bg1">
                    <a:gamma/>
                    <a:shade val="89804"/>
                    <a:invGamma/>
                  </a:schemeClr>
                </a:gs>
                <a:gs pos="50000">
                  <a:schemeClr val="bg1"/>
                </a:gs>
                <a:gs pos="100000">
                  <a:schemeClr val="bg1">
                    <a:gamma/>
                    <a:shade val="89804"/>
                    <a:invGamma/>
                  </a:schemeClr>
                </a:gs>
              </a:gsLst>
              <a:lin ang="0" scaled="1"/>
            </a:gradFill>
            <a:ln w="12700" cap="rnd" cmpd="sng">
              <a:solidFill>
                <a:srgbClr val="000000"/>
              </a:solidFill>
              <a:prstDash val="solid"/>
              <a:round/>
              <a:headEnd type="none" w="sm" len="sm"/>
              <a:tailEnd type="none" w="sm" len="sm"/>
            </a:ln>
            <a:effectLst/>
          </p:spPr>
          <p:txBody>
            <a:bodyPr/>
            <a:lstStyle/>
            <a:p>
              <a:endParaRPr lang="en-US"/>
            </a:p>
          </p:txBody>
        </p:sp>
        <p:sp>
          <p:nvSpPr>
            <p:cNvPr id="104" name="Rectangle 57"/>
            <p:cNvSpPr>
              <a:spLocks noChangeArrowheads="1"/>
            </p:cNvSpPr>
            <p:nvPr/>
          </p:nvSpPr>
          <p:spPr bwMode="auto">
            <a:xfrm>
              <a:off x="3964" y="2699"/>
              <a:ext cx="640" cy="19"/>
            </a:xfrm>
            <a:prstGeom prst="rect">
              <a:avLst/>
            </a:prstGeom>
            <a:gradFill rotWithShape="0">
              <a:gsLst>
                <a:gs pos="0">
                  <a:schemeClr val="tx2">
                    <a:gamma/>
                    <a:shade val="80000"/>
                    <a:invGamma/>
                  </a:schemeClr>
                </a:gs>
                <a:gs pos="50000">
                  <a:schemeClr val="tx2"/>
                </a:gs>
                <a:gs pos="100000">
                  <a:schemeClr val="tx2">
                    <a:gamma/>
                    <a:shade val="80000"/>
                    <a:invGamma/>
                  </a:schemeClr>
                </a:gs>
              </a:gsLst>
              <a:lin ang="0" scaled="1"/>
            </a:gradFill>
            <a:ln w="12700">
              <a:solidFill>
                <a:srgbClr val="000000"/>
              </a:solidFill>
              <a:miter lim="800000"/>
              <a:headEnd/>
              <a:tailEnd/>
            </a:ln>
            <a:effectLst/>
          </p:spPr>
          <p:txBody>
            <a:bodyPr wrap="none" anchor="ctr"/>
            <a:lstStyle/>
            <a:p>
              <a:endParaRPr lang="en-US"/>
            </a:p>
          </p:txBody>
        </p:sp>
        <p:sp>
          <p:nvSpPr>
            <p:cNvPr id="105" name="Freeform 58"/>
            <p:cNvSpPr>
              <a:spLocks/>
            </p:cNvSpPr>
            <p:nvPr/>
          </p:nvSpPr>
          <p:spPr bwMode="auto">
            <a:xfrm>
              <a:off x="3946" y="2716"/>
              <a:ext cx="676" cy="90"/>
            </a:xfrm>
            <a:custGeom>
              <a:avLst/>
              <a:gdLst/>
              <a:ahLst/>
              <a:cxnLst>
                <a:cxn ang="0">
                  <a:pos x="0" y="0"/>
                </a:cxn>
                <a:cxn ang="0">
                  <a:pos x="675" y="0"/>
                </a:cxn>
                <a:cxn ang="0">
                  <a:pos x="675" y="89"/>
                </a:cxn>
                <a:cxn ang="0">
                  <a:pos x="0" y="89"/>
                </a:cxn>
                <a:cxn ang="0">
                  <a:pos x="0" y="0"/>
                </a:cxn>
              </a:cxnLst>
              <a:rect l="0" t="0" r="r" b="b"/>
              <a:pathLst>
                <a:path w="676" h="90">
                  <a:moveTo>
                    <a:pt x="0" y="0"/>
                  </a:moveTo>
                  <a:lnTo>
                    <a:pt x="675" y="0"/>
                  </a:lnTo>
                  <a:lnTo>
                    <a:pt x="675" y="89"/>
                  </a:lnTo>
                  <a:lnTo>
                    <a:pt x="0" y="89"/>
                  </a:lnTo>
                  <a:lnTo>
                    <a:pt x="0" y="0"/>
                  </a:lnTo>
                </a:path>
              </a:pathLst>
            </a:custGeom>
            <a:gradFill rotWithShape="0">
              <a:gsLst>
                <a:gs pos="0">
                  <a:srgbClr val="FFFFFF">
                    <a:gamma/>
                    <a:shade val="89804"/>
                    <a:invGamma/>
                  </a:srgbClr>
                </a:gs>
                <a:gs pos="50000">
                  <a:srgbClr val="FFFFFF"/>
                </a:gs>
                <a:gs pos="100000">
                  <a:srgbClr val="FFFFFF">
                    <a:gamma/>
                    <a:shade val="89804"/>
                    <a:invGamma/>
                  </a:srgbClr>
                </a:gs>
              </a:gsLst>
              <a:lin ang="0" scaled="1"/>
            </a:gradFill>
            <a:ln w="12700" cap="rnd" cmpd="sng">
              <a:solidFill>
                <a:srgbClr val="000000"/>
              </a:solidFill>
              <a:prstDash val="solid"/>
              <a:round/>
              <a:headEnd/>
              <a:tailEnd/>
            </a:ln>
            <a:effectLst/>
          </p:spPr>
          <p:txBody>
            <a:bodyPr/>
            <a:lstStyle/>
            <a:p>
              <a:endParaRPr lang="en-US"/>
            </a:p>
          </p:txBody>
        </p:sp>
        <p:sp>
          <p:nvSpPr>
            <p:cNvPr id="106" name="Freeform 59"/>
            <p:cNvSpPr>
              <a:spLocks/>
            </p:cNvSpPr>
            <p:nvPr/>
          </p:nvSpPr>
          <p:spPr bwMode="auto">
            <a:xfrm>
              <a:off x="4120" y="2809"/>
              <a:ext cx="80" cy="193"/>
            </a:xfrm>
            <a:custGeom>
              <a:avLst/>
              <a:gdLst/>
              <a:ahLst/>
              <a:cxnLst>
                <a:cxn ang="0">
                  <a:pos x="0" y="0"/>
                </a:cxn>
                <a:cxn ang="0">
                  <a:pos x="0" y="172"/>
                </a:cxn>
                <a:cxn ang="0">
                  <a:pos x="0" y="172"/>
                </a:cxn>
                <a:cxn ang="0">
                  <a:pos x="0" y="172"/>
                </a:cxn>
                <a:cxn ang="0">
                  <a:pos x="0" y="172"/>
                </a:cxn>
                <a:cxn ang="0">
                  <a:pos x="0" y="172"/>
                </a:cxn>
                <a:cxn ang="0">
                  <a:pos x="0" y="172"/>
                </a:cxn>
                <a:cxn ang="0">
                  <a:pos x="0" y="172"/>
                </a:cxn>
                <a:cxn ang="0">
                  <a:pos x="0" y="172"/>
                </a:cxn>
                <a:cxn ang="0">
                  <a:pos x="0" y="174"/>
                </a:cxn>
                <a:cxn ang="0">
                  <a:pos x="0" y="174"/>
                </a:cxn>
                <a:cxn ang="0">
                  <a:pos x="0" y="174"/>
                </a:cxn>
                <a:cxn ang="0">
                  <a:pos x="0" y="174"/>
                </a:cxn>
                <a:cxn ang="0">
                  <a:pos x="4" y="178"/>
                </a:cxn>
                <a:cxn ang="0">
                  <a:pos x="9" y="181"/>
                </a:cxn>
                <a:cxn ang="0">
                  <a:pos x="13" y="185"/>
                </a:cxn>
                <a:cxn ang="0">
                  <a:pos x="18" y="187"/>
                </a:cxn>
                <a:cxn ang="0">
                  <a:pos x="24" y="188"/>
                </a:cxn>
                <a:cxn ang="0">
                  <a:pos x="28" y="190"/>
                </a:cxn>
                <a:cxn ang="0">
                  <a:pos x="33" y="192"/>
                </a:cxn>
                <a:cxn ang="0">
                  <a:pos x="39" y="192"/>
                </a:cxn>
                <a:cxn ang="0">
                  <a:pos x="44" y="192"/>
                </a:cxn>
                <a:cxn ang="0">
                  <a:pos x="50" y="190"/>
                </a:cxn>
                <a:cxn ang="0">
                  <a:pos x="55" y="190"/>
                </a:cxn>
                <a:cxn ang="0">
                  <a:pos x="61" y="187"/>
                </a:cxn>
                <a:cxn ang="0">
                  <a:pos x="66" y="185"/>
                </a:cxn>
                <a:cxn ang="0">
                  <a:pos x="70" y="181"/>
                </a:cxn>
                <a:cxn ang="0">
                  <a:pos x="73" y="178"/>
                </a:cxn>
                <a:cxn ang="0">
                  <a:pos x="79" y="174"/>
                </a:cxn>
                <a:cxn ang="0">
                  <a:pos x="79" y="174"/>
                </a:cxn>
                <a:cxn ang="0">
                  <a:pos x="79" y="172"/>
                </a:cxn>
                <a:cxn ang="0">
                  <a:pos x="79" y="172"/>
                </a:cxn>
                <a:cxn ang="0">
                  <a:pos x="79" y="172"/>
                </a:cxn>
                <a:cxn ang="0">
                  <a:pos x="79" y="172"/>
                </a:cxn>
                <a:cxn ang="0">
                  <a:pos x="79" y="172"/>
                </a:cxn>
                <a:cxn ang="0">
                  <a:pos x="79" y="172"/>
                </a:cxn>
                <a:cxn ang="0">
                  <a:pos x="79" y="172"/>
                </a:cxn>
                <a:cxn ang="0">
                  <a:pos x="79" y="172"/>
                </a:cxn>
                <a:cxn ang="0">
                  <a:pos x="79" y="172"/>
                </a:cxn>
                <a:cxn ang="0">
                  <a:pos x="79" y="172"/>
                </a:cxn>
                <a:cxn ang="0">
                  <a:pos x="79" y="0"/>
                </a:cxn>
                <a:cxn ang="0">
                  <a:pos x="0" y="0"/>
                </a:cxn>
              </a:cxnLst>
              <a:rect l="0" t="0" r="r" b="b"/>
              <a:pathLst>
                <a:path w="80" h="193">
                  <a:moveTo>
                    <a:pt x="0" y="0"/>
                  </a:moveTo>
                  <a:lnTo>
                    <a:pt x="0" y="172"/>
                  </a:lnTo>
                  <a:lnTo>
                    <a:pt x="0" y="172"/>
                  </a:lnTo>
                  <a:lnTo>
                    <a:pt x="0" y="172"/>
                  </a:lnTo>
                  <a:lnTo>
                    <a:pt x="0" y="172"/>
                  </a:lnTo>
                  <a:lnTo>
                    <a:pt x="0" y="172"/>
                  </a:lnTo>
                  <a:lnTo>
                    <a:pt x="0" y="172"/>
                  </a:lnTo>
                  <a:lnTo>
                    <a:pt x="0" y="172"/>
                  </a:lnTo>
                  <a:lnTo>
                    <a:pt x="0" y="172"/>
                  </a:lnTo>
                  <a:lnTo>
                    <a:pt x="0" y="174"/>
                  </a:lnTo>
                  <a:lnTo>
                    <a:pt x="0" y="174"/>
                  </a:lnTo>
                  <a:lnTo>
                    <a:pt x="0" y="174"/>
                  </a:lnTo>
                  <a:lnTo>
                    <a:pt x="0" y="174"/>
                  </a:lnTo>
                  <a:lnTo>
                    <a:pt x="4" y="178"/>
                  </a:lnTo>
                  <a:lnTo>
                    <a:pt x="9" y="181"/>
                  </a:lnTo>
                  <a:lnTo>
                    <a:pt x="13" y="185"/>
                  </a:lnTo>
                  <a:lnTo>
                    <a:pt x="18" y="187"/>
                  </a:lnTo>
                  <a:lnTo>
                    <a:pt x="24" y="188"/>
                  </a:lnTo>
                  <a:lnTo>
                    <a:pt x="28" y="190"/>
                  </a:lnTo>
                  <a:lnTo>
                    <a:pt x="33" y="192"/>
                  </a:lnTo>
                  <a:lnTo>
                    <a:pt x="39" y="192"/>
                  </a:lnTo>
                  <a:lnTo>
                    <a:pt x="44" y="192"/>
                  </a:lnTo>
                  <a:lnTo>
                    <a:pt x="50" y="190"/>
                  </a:lnTo>
                  <a:lnTo>
                    <a:pt x="55" y="190"/>
                  </a:lnTo>
                  <a:lnTo>
                    <a:pt x="61" y="187"/>
                  </a:lnTo>
                  <a:lnTo>
                    <a:pt x="66" y="185"/>
                  </a:lnTo>
                  <a:lnTo>
                    <a:pt x="70" y="181"/>
                  </a:lnTo>
                  <a:lnTo>
                    <a:pt x="73" y="178"/>
                  </a:lnTo>
                  <a:lnTo>
                    <a:pt x="79" y="174"/>
                  </a:lnTo>
                  <a:lnTo>
                    <a:pt x="79" y="174"/>
                  </a:lnTo>
                  <a:lnTo>
                    <a:pt x="79" y="172"/>
                  </a:lnTo>
                  <a:lnTo>
                    <a:pt x="79" y="172"/>
                  </a:lnTo>
                  <a:lnTo>
                    <a:pt x="79" y="172"/>
                  </a:lnTo>
                  <a:lnTo>
                    <a:pt x="79" y="172"/>
                  </a:lnTo>
                  <a:lnTo>
                    <a:pt x="79" y="172"/>
                  </a:lnTo>
                  <a:lnTo>
                    <a:pt x="79" y="172"/>
                  </a:lnTo>
                  <a:lnTo>
                    <a:pt x="79" y="172"/>
                  </a:lnTo>
                  <a:lnTo>
                    <a:pt x="79" y="172"/>
                  </a:lnTo>
                  <a:lnTo>
                    <a:pt x="79" y="172"/>
                  </a:lnTo>
                  <a:lnTo>
                    <a:pt x="79" y="172"/>
                  </a:lnTo>
                  <a:lnTo>
                    <a:pt x="79" y="0"/>
                  </a:lnTo>
                  <a:lnTo>
                    <a:pt x="0" y="0"/>
                  </a:lnTo>
                </a:path>
              </a:pathLst>
            </a:custGeom>
            <a:solidFill>
              <a:srgbClr val="969696"/>
            </a:solidFill>
            <a:ln w="12700" cap="rnd" cmpd="sng">
              <a:solidFill>
                <a:schemeClr val="tx1"/>
              </a:solidFill>
              <a:prstDash val="solid"/>
              <a:round/>
              <a:headEnd/>
              <a:tailEnd/>
            </a:ln>
            <a:effectLst/>
          </p:spPr>
          <p:txBody>
            <a:bodyPr/>
            <a:lstStyle/>
            <a:p>
              <a:endParaRPr lang="en-US"/>
            </a:p>
          </p:txBody>
        </p:sp>
        <p:sp>
          <p:nvSpPr>
            <p:cNvPr id="107" name="Freeform 60"/>
            <p:cNvSpPr>
              <a:spLocks/>
            </p:cNvSpPr>
            <p:nvPr/>
          </p:nvSpPr>
          <p:spPr bwMode="auto">
            <a:xfrm>
              <a:off x="4197" y="2809"/>
              <a:ext cx="164" cy="193"/>
            </a:xfrm>
            <a:custGeom>
              <a:avLst/>
              <a:gdLst/>
              <a:ahLst/>
              <a:cxnLst>
                <a:cxn ang="0">
                  <a:pos x="2" y="0"/>
                </a:cxn>
                <a:cxn ang="0">
                  <a:pos x="2" y="172"/>
                </a:cxn>
                <a:cxn ang="0">
                  <a:pos x="0" y="172"/>
                </a:cxn>
                <a:cxn ang="0">
                  <a:pos x="0" y="172"/>
                </a:cxn>
                <a:cxn ang="0">
                  <a:pos x="0" y="172"/>
                </a:cxn>
                <a:cxn ang="0">
                  <a:pos x="0" y="172"/>
                </a:cxn>
                <a:cxn ang="0">
                  <a:pos x="0" y="172"/>
                </a:cxn>
                <a:cxn ang="0">
                  <a:pos x="0" y="172"/>
                </a:cxn>
                <a:cxn ang="0">
                  <a:pos x="0" y="172"/>
                </a:cxn>
                <a:cxn ang="0">
                  <a:pos x="2" y="174"/>
                </a:cxn>
                <a:cxn ang="0">
                  <a:pos x="2" y="174"/>
                </a:cxn>
                <a:cxn ang="0">
                  <a:pos x="2" y="174"/>
                </a:cxn>
                <a:cxn ang="0">
                  <a:pos x="2" y="174"/>
                </a:cxn>
                <a:cxn ang="0">
                  <a:pos x="9" y="178"/>
                </a:cxn>
                <a:cxn ang="0">
                  <a:pos x="18" y="181"/>
                </a:cxn>
                <a:cxn ang="0">
                  <a:pos x="27" y="185"/>
                </a:cxn>
                <a:cxn ang="0">
                  <a:pos x="37" y="187"/>
                </a:cxn>
                <a:cxn ang="0">
                  <a:pos x="48" y="188"/>
                </a:cxn>
                <a:cxn ang="0">
                  <a:pos x="59" y="190"/>
                </a:cxn>
                <a:cxn ang="0">
                  <a:pos x="70" y="192"/>
                </a:cxn>
                <a:cxn ang="0">
                  <a:pos x="81" y="192"/>
                </a:cxn>
                <a:cxn ang="0">
                  <a:pos x="93" y="192"/>
                </a:cxn>
                <a:cxn ang="0">
                  <a:pos x="104" y="190"/>
                </a:cxn>
                <a:cxn ang="0">
                  <a:pos x="115" y="190"/>
                </a:cxn>
                <a:cxn ang="0">
                  <a:pos x="125" y="187"/>
                </a:cxn>
                <a:cxn ang="0">
                  <a:pos x="136" y="185"/>
                </a:cxn>
                <a:cxn ang="0">
                  <a:pos x="145" y="181"/>
                </a:cxn>
                <a:cxn ang="0">
                  <a:pos x="154" y="178"/>
                </a:cxn>
                <a:cxn ang="0">
                  <a:pos x="161" y="174"/>
                </a:cxn>
                <a:cxn ang="0">
                  <a:pos x="163" y="174"/>
                </a:cxn>
                <a:cxn ang="0">
                  <a:pos x="163" y="172"/>
                </a:cxn>
                <a:cxn ang="0">
                  <a:pos x="163" y="172"/>
                </a:cxn>
                <a:cxn ang="0">
                  <a:pos x="163" y="172"/>
                </a:cxn>
                <a:cxn ang="0">
                  <a:pos x="163" y="172"/>
                </a:cxn>
                <a:cxn ang="0">
                  <a:pos x="163" y="172"/>
                </a:cxn>
                <a:cxn ang="0">
                  <a:pos x="163" y="172"/>
                </a:cxn>
                <a:cxn ang="0">
                  <a:pos x="163" y="172"/>
                </a:cxn>
                <a:cxn ang="0">
                  <a:pos x="163" y="172"/>
                </a:cxn>
                <a:cxn ang="0">
                  <a:pos x="163" y="172"/>
                </a:cxn>
                <a:cxn ang="0">
                  <a:pos x="163" y="172"/>
                </a:cxn>
                <a:cxn ang="0">
                  <a:pos x="163" y="0"/>
                </a:cxn>
                <a:cxn ang="0">
                  <a:pos x="2" y="0"/>
                </a:cxn>
              </a:cxnLst>
              <a:rect l="0" t="0" r="r" b="b"/>
              <a:pathLst>
                <a:path w="164" h="193">
                  <a:moveTo>
                    <a:pt x="2" y="0"/>
                  </a:moveTo>
                  <a:lnTo>
                    <a:pt x="2" y="172"/>
                  </a:lnTo>
                  <a:lnTo>
                    <a:pt x="0" y="172"/>
                  </a:lnTo>
                  <a:lnTo>
                    <a:pt x="0" y="172"/>
                  </a:lnTo>
                  <a:lnTo>
                    <a:pt x="0" y="172"/>
                  </a:lnTo>
                  <a:lnTo>
                    <a:pt x="0" y="172"/>
                  </a:lnTo>
                  <a:lnTo>
                    <a:pt x="0" y="172"/>
                  </a:lnTo>
                  <a:lnTo>
                    <a:pt x="0" y="172"/>
                  </a:lnTo>
                  <a:lnTo>
                    <a:pt x="0" y="172"/>
                  </a:lnTo>
                  <a:lnTo>
                    <a:pt x="2" y="174"/>
                  </a:lnTo>
                  <a:lnTo>
                    <a:pt x="2" y="174"/>
                  </a:lnTo>
                  <a:lnTo>
                    <a:pt x="2" y="174"/>
                  </a:lnTo>
                  <a:lnTo>
                    <a:pt x="2" y="174"/>
                  </a:lnTo>
                  <a:lnTo>
                    <a:pt x="9" y="178"/>
                  </a:lnTo>
                  <a:lnTo>
                    <a:pt x="18" y="181"/>
                  </a:lnTo>
                  <a:lnTo>
                    <a:pt x="27" y="185"/>
                  </a:lnTo>
                  <a:lnTo>
                    <a:pt x="37" y="187"/>
                  </a:lnTo>
                  <a:lnTo>
                    <a:pt x="48" y="188"/>
                  </a:lnTo>
                  <a:lnTo>
                    <a:pt x="59" y="190"/>
                  </a:lnTo>
                  <a:lnTo>
                    <a:pt x="70" y="192"/>
                  </a:lnTo>
                  <a:lnTo>
                    <a:pt x="81" y="192"/>
                  </a:lnTo>
                  <a:lnTo>
                    <a:pt x="93" y="192"/>
                  </a:lnTo>
                  <a:lnTo>
                    <a:pt x="104" y="190"/>
                  </a:lnTo>
                  <a:lnTo>
                    <a:pt x="115" y="190"/>
                  </a:lnTo>
                  <a:lnTo>
                    <a:pt x="125" y="187"/>
                  </a:lnTo>
                  <a:lnTo>
                    <a:pt x="136" y="185"/>
                  </a:lnTo>
                  <a:lnTo>
                    <a:pt x="145" y="181"/>
                  </a:lnTo>
                  <a:lnTo>
                    <a:pt x="154" y="178"/>
                  </a:lnTo>
                  <a:lnTo>
                    <a:pt x="161" y="174"/>
                  </a:lnTo>
                  <a:lnTo>
                    <a:pt x="163" y="174"/>
                  </a:lnTo>
                  <a:lnTo>
                    <a:pt x="163" y="172"/>
                  </a:lnTo>
                  <a:lnTo>
                    <a:pt x="163" y="172"/>
                  </a:lnTo>
                  <a:lnTo>
                    <a:pt x="163" y="172"/>
                  </a:lnTo>
                  <a:lnTo>
                    <a:pt x="163" y="172"/>
                  </a:lnTo>
                  <a:lnTo>
                    <a:pt x="163" y="172"/>
                  </a:lnTo>
                  <a:lnTo>
                    <a:pt x="163" y="172"/>
                  </a:lnTo>
                  <a:lnTo>
                    <a:pt x="163" y="172"/>
                  </a:lnTo>
                  <a:lnTo>
                    <a:pt x="163" y="172"/>
                  </a:lnTo>
                  <a:lnTo>
                    <a:pt x="163" y="172"/>
                  </a:lnTo>
                  <a:lnTo>
                    <a:pt x="163" y="172"/>
                  </a:lnTo>
                  <a:lnTo>
                    <a:pt x="163" y="0"/>
                  </a:lnTo>
                  <a:lnTo>
                    <a:pt x="2" y="0"/>
                  </a:lnTo>
                </a:path>
              </a:pathLst>
            </a:custGeom>
            <a:solidFill>
              <a:srgbClr val="DDDDDD"/>
            </a:solidFill>
            <a:ln w="12700" cap="rnd" cmpd="sng">
              <a:solidFill>
                <a:schemeClr val="tx1"/>
              </a:solidFill>
              <a:prstDash val="solid"/>
              <a:round/>
              <a:headEnd/>
              <a:tailEnd/>
            </a:ln>
            <a:effectLst/>
          </p:spPr>
          <p:txBody>
            <a:bodyPr/>
            <a:lstStyle/>
            <a:p>
              <a:endParaRPr lang="en-US"/>
            </a:p>
          </p:txBody>
        </p:sp>
      </p:grpSp>
      <p:sp>
        <p:nvSpPr>
          <p:cNvPr id="108" name="TextBox 107"/>
          <p:cNvSpPr txBox="1"/>
          <p:nvPr/>
        </p:nvSpPr>
        <p:spPr>
          <a:xfrm>
            <a:off x="1295400" y="381000"/>
            <a:ext cx="7467600" cy="523220"/>
          </a:xfrm>
          <a:prstGeom prst="rect">
            <a:avLst/>
          </a:prstGeom>
          <a:noFill/>
        </p:spPr>
        <p:txBody>
          <a:bodyPr wrap="square" rtlCol="0">
            <a:spAutoFit/>
          </a:bodyPr>
          <a:lstStyle/>
          <a:p>
            <a:r>
              <a:rPr lang="en-US" sz="2800" b="1" dirty="0" smtClean="0">
                <a:solidFill>
                  <a:srgbClr val="FF0000"/>
                </a:solidFill>
              </a:rPr>
              <a:t>2/2 POPPET VALVE</a:t>
            </a:r>
            <a:endParaRPr lang="en-US" sz="2800" b="1" dirty="0">
              <a:solidFill>
                <a:srgbClr val="FF0000"/>
              </a:solidFill>
            </a:endParaRPr>
          </a:p>
        </p:txBody>
      </p:sp>
      <p:sp>
        <p:nvSpPr>
          <p:cNvPr id="109" name="TextBox 108"/>
          <p:cNvSpPr txBox="1"/>
          <p:nvPr/>
        </p:nvSpPr>
        <p:spPr>
          <a:xfrm>
            <a:off x="762000" y="5562600"/>
            <a:ext cx="3429000" cy="369332"/>
          </a:xfrm>
          <a:prstGeom prst="rect">
            <a:avLst/>
          </a:prstGeom>
          <a:noFill/>
        </p:spPr>
        <p:txBody>
          <a:bodyPr wrap="square" rtlCol="0">
            <a:spAutoFit/>
          </a:bodyPr>
          <a:lstStyle/>
          <a:p>
            <a:r>
              <a:rPr lang="en-US" dirty="0" smtClean="0"/>
              <a:t>OPEN POSITION</a:t>
            </a:r>
            <a:endParaRPr lang="en-US" dirty="0"/>
          </a:p>
        </p:txBody>
      </p:sp>
      <p:sp>
        <p:nvSpPr>
          <p:cNvPr id="110" name="TextBox 109"/>
          <p:cNvSpPr txBox="1"/>
          <p:nvPr/>
        </p:nvSpPr>
        <p:spPr>
          <a:xfrm>
            <a:off x="5638800" y="5562600"/>
            <a:ext cx="2895600" cy="369332"/>
          </a:xfrm>
          <a:prstGeom prst="rect">
            <a:avLst/>
          </a:prstGeom>
          <a:noFill/>
        </p:spPr>
        <p:txBody>
          <a:bodyPr wrap="square" rtlCol="0">
            <a:spAutoFit/>
          </a:bodyPr>
          <a:lstStyle/>
          <a:p>
            <a:r>
              <a:rPr lang="en-US" dirty="0" smtClean="0"/>
              <a:t>CLOSED POSITION</a:t>
            </a:r>
            <a:endParaRPr lang="en-US" dirty="0"/>
          </a:p>
        </p:txBody>
      </p:sp>
      <p:sp>
        <p:nvSpPr>
          <p:cNvPr id="111" name="Footer Placeholder 110"/>
          <p:cNvSpPr>
            <a:spLocks noGrp="1"/>
          </p:cNvSpPr>
          <p:nvPr>
            <p:ph type="ftr" sz="quarter" idx="11"/>
          </p:nvPr>
        </p:nvSpPr>
        <p:spPr/>
        <p:txBody>
          <a:bodyPr/>
          <a:lstStyle/>
          <a:p>
            <a:r>
              <a:rPr lang="en-US" smtClean="0"/>
              <a:t>IFP/PNEUMATIC COMPONENTS </a:t>
            </a:r>
            <a:endParaRPr lang="en-US"/>
          </a:p>
        </p:txBody>
      </p:sp>
      <p:pic>
        <p:nvPicPr>
          <p:cNvPr id="112" name="Picture 111"/>
          <p:cNvPicPr/>
          <p:nvPr/>
        </p:nvPicPr>
        <p:blipFill>
          <a:blip r:embed="rId2"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TextBox 3"/>
          <p:cNvSpPr txBox="1"/>
          <p:nvPr/>
        </p:nvSpPr>
        <p:spPr>
          <a:xfrm>
            <a:off x="381000" y="228600"/>
            <a:ext cx="5181600" cy="954107"/>
          </a:xfrm>
          <a:prstGeom prst="rect">
            <a:avLst/>
          </a:prstGeom>
          <a:noFill/>
        </p:spPr>
        <p:txBody>
          <a:bodyPr wrap="square" rtlCol="0">
            <a:spAutoFit/>
          </a:bodyPr>
          <a:lstStyle/>
          <a:p>
            <a:r>
              <a:rPr lang="en-US" sz="2800" b="1" dirty="0" smtClean="0">
                <a:solidFill>
                  <a:srgbClr val="FF0000"/>
                </a:solidFill>
              </a:rPr>
              <a:t>DIRECTION CONTROL VALVES</a:t>
            </a:r>
          </a:p>
          <a:p>
            <a:r>
              <a:rPr lang="en-US" sz="2800" b="1" dirty="0" smtClean="0">
                <a:solidFill>
                  <a:srgbClr val="3366FF"/>
                </a:solidFill>
              </a:rPr>
              <a:t>3/2 DC VALVE</a:t>
            </a:r>
            <a:endParaRPr lang="en-US" sz="2800" b="1" dirty="0">
              <a:solidFill>
                <a:srgbClr val="3366FF"/>
              </a:solidFill>
            </a:endParaRPr>
          </a:p>
        </p:txBody>
      </p:sp>
      <p:sp>
        <p:nvSpPr>
          <p:cNvPr id="5" name="Rectangle 4"/>
          <p:cNvSpPr/>
          <p:nvPr/>
        </p:nvSpPr>
        <p:spPr>
          <a:xfrm>
            <a:off x="2514600" y="1752600"/>
            <a:ext cx="3886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81400" y="1752600"/>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0" y="1752600"/>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33800" y="2264226"/>
            <a:ext cx="4648200" cy="152400"/>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33600" y="1371600"/>
            <a:ext cx="46482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5800" y="2895600"/>
            <a:ext cx="152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62400" y="1371600"/>
            <a:ext cx="152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540000" y="1727200"/>
            <a:ext cx="972457" cy="1175657"/>
          </a:xfrm>
          <a:custGeom>
            <a:avLst/>
            <a:gdLst>
              <a:gd name="connsiteX0" fmla="*/ 0 w 972457"/>
              <a:gd name="connsiteY0" fmla="*/ 1175657 h 1175657"/>
              <a:gd name="connsiteX1" fmla="*/ 116114 w 972457"/>
              <a:gd name="connsiteY1" fmla="*/ 29029 h 1175657"/>
              <a:gd name="connsiteX2" fmla="*/ 217714 w 972457"/>
              <a:gd name="connsiteY2" fmla="*/ 1175657 h 1175657"/>
              <a:gd name="connsiteX3" fmla="*/ 362857 w 972457"/>
              <a:gd name="connsiteY3" fmla="*/ 29029 h 1175657"/>
              <a:gd name="connsiteX4" fmla="*/ 522514 w 972457"/>
              <a:gd name="connsiteY4" fmla="*/ 1161143 h 1175657"/>
              <a:gd name="connsiteX5" fmla="*/ 624114 w 972457"/>
              <a:gd name="connsiteY5" fmla="*/ 14514 h 1175657"/>
              <a:gd name="connsiteX6" fmla="*/ 754743 w 972457"/>
              <a:gd name="connsiteY6" fmla="*/ 1175657 h 1175657"/>
              <a:gd name="connsiteX7" fmla="*/ 870857 w 972457"/>
              <a:gd name="connsiteY7" fmla="*/ 0 h 1175657"/>
              <a:gd name="connsiteX8" fmla="*/ 972457 w 972457"/>
              <a:gd name="connsiteY8" fmla="*/ 11611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457" h="1175657">
                <a:moveTo>
                  <a:pt x="0" y="1175657"/>
                </a:moveTo>
                <a:lnTo>
                  <a:pt x="116114" y="29029"/>
                </a:lnTo>
                <a:lnTo>
                  <a:pt x="217714" y="1175657"/>
                </a:lnTo>
                <a:lnTo>
                  <a:pt x="362857" y="29029"/>
                </a:lnTo>
                <a:lnTo>
                  <a:pt x="522514" y="1161143"/>
                </a:lnTo>
                <a:lnTo>
                  <a:pt x="624114" y="14514"/>
                </a:lnTo>
                <a:lnTo>
                  <a:pt x="754743" y="1175657"/>
                </a:lnTo>
                <a:lnTo>
                  <a:pt x="870857" y="0"/>
                </a:lnTo>
                <a:lnTo>
                  <a:pt x="972457" y="1161143"/>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733800" y="990600"/>
            <a:ext cx="609600" cy="369332"/>
          </a:xfrm>
          <a:prstGeom prst="rect">
            <a:avLst/>
          </a:prstGeom>
          <a:noFill/>
        </p:spPr>
        <p:txBody>
          <a:bodyPr wrap="square" rtlCol="0">
            <a:spAutoFit/>
          </a:bodyPr>
          <a:lstStyle/>
          <a:p>
            <a:r>
              <a:rPr lang="en-US" dirty="0" smtClean="0"/>
              <a:t>A</a:t>
            </a:r>
            <a:endParaRPr lang="en-US" dirty="0"/>
          </a:p>
        </p:txBody>
      </p:sp>
      <p:sp>
        <p:nvSpPr>
          <p:cNvPr id="14" name="TextBox 13"/>
          <p:cNvSpPr txBox="1"/>
          <p:nvPr/>
        </p:nvSpPr>
        <p:spPr>
          <a:xfrm>
            <a:off x="4800600" y="3352800"/>
            <a:ext cx="685800" cy="369332"/>
          </a:xfrm>
          <a:prstGeom prst="rect">
            <a:avLst/>
          </a:prstGeom>
          <a:noFill/>
        </p:spPr>
        <p:txBody>
          <a:bodyPr wrap="square" rtlCol="0">
            <a:spAutoFit/>
          </a:bodyPr>
          <a:lstStyle/>
          <a:p>
            <a:r>
              <a:rPr lang="en-US" dirty="0" smtClean="0"/>
              <a:t>P</a:t>
            </a:r>
            <a:endParaRPr lang="en-US" dirty="0"/>
          </a:p>
        </p:txBody>
      </p:sp>
      <p:sp>
        <p:nvSpPr>
          <p:cNvPr id="15" name="Rectangle 14"/>
          <p:cNvSpPr/>
          <p:nvPr/>
        </p:nvSpPr>
        <p:spPr>
          <a:xfrm>
            <a:off x="3200400" y="4572000"/>
            <a:ext cx="3886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33800" y="4572000"/>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4572000"/>
            <a:ext cx="15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86200" y="5083626"/>
            <a:ext cx="4648200" cy="152400"/>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19400" y="4191000"/>
            <a:ext cx="46482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19800" y="5715000"/>
            <a:ext cx="152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29200" y="4191000"/>
            <a:ext cx="152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225801" y="4546600"/>
            <a:ext cx="508000" cy="1175657"/>
          </a:xfrm>
          <a:custGeom>
            <a:avLst/>
            <a:gdLst>
              <a:gd name="connsiteX0" fmla="*/ 0 w 972457"/>
              <a:gd name="connsiteY0" fmla="*/ 1175657 h 1175657"/>
              <a:gd name="connsiteX1" fmla="*/ 116114 w 972457"/>
              <a:gd name="connsiteY1" fmla="*/ 29029 h 1175657"/>
              <a:gd name="connsiteX2" fmla="*/ 217714 w 972457"/>
              <a:gd name="connsiteY2" fmla="*/ 1175657 h 1175657"/>
              <a:gd name="connsiteX3" fmla="*/ 362857 w 972457"/>
              <a:gd name="connsiteY3" fmla="*/ 29029 h 1175657"/>
              <a:gd name="connsiteX4" fmla="*/ 522514 w 972457"/>
              <a:gd name="connsiteY4" fmla="*/ 1161143 h 1175657"/>
              <a:gd name="connsiteX5" fmla="*/ 624114 w 972457"/>
              <a:gd name="connsiteY5" fmla="*/ 14514 h 1175657"/>
              <a:gd name="connsiteX6" fmla="*/ 754743 w 972457"/>
              <a:gd name="connsiteY6" fmla="*/ 1175657 h 1175657"/>
              <a:gd name="connsiteX7" fmla="*/ 870857 w 972457"/>
              <a:gd name="connsiteY7" fmla="*/ 0 h 1175657"/>
              <a:gd name="connsiteX8" fmla="*/ 972457 w 972457"/>
              <a:gd name="connsiteY8" fmla="*/ 11611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457" h="1175657">
                <a:moveTo>
                  <a:pt x="0" y="1175657"/>
                </a:moveTo>
                <a:lnTo>
                  <a:pt x="116114" y="29029"/>
                </a:lnTo>
                <a:lnTo>
                  <a:pt x="217714" y="1175657"/>
                </a:lnTo>
                <a:lnTo>
                  <a:pt x="362857" y="29029"/>
                </a:lnTo>
                <a:lnTo>
                  <a:pt x="522514" y="1161143"/>
                </a:lnTo>
                <a:lnTo>
                  <a:pt x="624114" y="14514"/>
                </a:lnTo>
                <a:lnTo>
                  <a:pt x="754743" y="1175657"/>
                </a:lnTo>
                <a:lnTo>
                  <a:pt x="870857" y="0"/>
                </a:lnTo>
                <a:lnTo>
                  <a:pt x="972457" y="1161143"/>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4724400" y="3810000"/>
            <a:ext cx="609600" cy="369332"/>
          </a:xfrm>
          <a:prstGeom prst="rect">
            <a:avLst/>
          </a:prstGeom>
          <a:noFill/>
        </p:spPr>
        <p:txBody>
          <a:bodyPr wrap="square" rtlCol="0">
            <a:spAutoFit/>
          </a:bodyPr>
          <a:lstStyle/>
          <a:p>
            <a:r>
              <a:rPr lang="en-US" dirty="0" smtClean="0"/>
              <a:t>A</a:t>
            </a:r>
            <a:endParaRPr lang="en-US" dirty="0"/>
          </a:p>
        </p:txBody>
      </p:sp>
      <p:sp>
        <p:nvSpPr>
          <p:cNvPr id="24" name="TextBox 23"/>
          <p:cNvSpPr txBox="1"/>
          <p:nvPr/>
        </p:nvSpPr>
        <p:spPr>
          <a:xfrm>
            <a:off x="5791200" y="6172200"/>
            <a:ext cx="685800" cy="369332"/>
          </a:xfrm>
          <a:prstGeom prst="rect">
            <a:avLst/>
          </a:prstGeom>
          <a:noFill/>
        </p:spPr>
        <p:txBody>
          <a:bodyPr wrap="square" rtlCol="0">
            <a:spAutoFit/>
          </a:bodyPr>
          <a:lstStyle/>
          <a:p>
            <a:r>
              <a:rPr lang="en-US" dirty="0" smtClean="0"/>
              <a:t>P</a:t>
            </a:r>
            <a:endParaRPr lang="en-US" dirty="0"/>
          </a:p>
        </p:txBody>
      </p:sp>
      <p:sp>
        <p:nvSpPr>
          <p:cNvPr id="26" name="TextBox 25"/>
          <p:cNvSpPr txBox="1"/>
          <p:nvPr/>
        </p:nvSpPr>
        <p:spPr>
          <a:xfrm>
            <a:off x="304800" y="1371600"/>
            <a:ext cx="1600200" cy="2246769"/>
          </a:xfrm>
          <a:prstGeom prst="rect">
            <a:avLst/>
          </a:prstGeom>
          <a:noFill/>
        </p:spPr>
        <p:txBody>
          <a:bodyPr wrap="square" rtlCol="0">
            <a:spAutoFit/>
          </a:bodyPr>
          <a:lstStyle/>
          <a:p>
            <a:r>
              <a:rPr lang="en-US" sz="2000" b="1" dirty="0" smtClean="0">
                <a:solidFill>
                  <a:srgbClr val="3366FF"/>
                </a:solidFill>
              </a:rPr>
              <a:t>POSITION 1 </a:t>
            </a:r>
            <a:r>
              <a:rPr lang="en-US" sz="2000" b="1" dirty="0" smtClean="0"/>
              <a:t>PORT P IS NOT CONNECTED WITH CYLINDER PORT A</a:t>
            </a:r>
            <a:endParaRPr lang="en-US" sz="2000" b="1" dirty="0"/>
          </a:p>
        </p:txBody>
      </p:sp>
      <p:sp>
        <p:nvSpPr>
          <p:cNvPr id="27" name="TextBox 26"/>
          <p:cNvSpPr txBox="1"/>
          <p:nvPr/>
        </p:nvSpPr>
        <p:spPr>
          <a:xfrm>
            <a:off x="457200" y="4419600"/>
            <a:ext cx="1600200" cy="1015663"/>
          </a:xfrm>
          <a:prstGeom prst="rect">
            <a:avLst/>
          </a:prstGeom>
          <a:noFill/>
        </p:spPr>
        <p:txBody>
          <a:bodyPr wrap="square" rtlCol="0">
            <a:spAutoFit/>
          </a:bodyPr>
          <a:lstStyle/>
          <a:p>
            <a:r>
              <a:rPr lang="en-US" sz="2000" b="1" dirty="0" smtClean="0">
                <a:solidFill>
                  <a:srgbClr val="3366FF"/>
                </a:solidFill>
              </a:rPr>
              <a:t>POSITION 1</a:t>
            </a:r>
          </a:p>
          <a:p>
            <a:r>
              <a:rPr lang="en-US" sz="2000" b="1" dirty="0" smtClean="0">
                <a:solidFill>
                  <a:srgbClr val="3366FF"/>
                </a:solidFill>
              </a:rPr>
              <a:t>P AND A ARE CONNECTED</a:t>
            </a:r>
            <a:endParaRPr lang="en-US" sz="2000" b="1" dirty="0"/>
          </a:p>
        </p:txBody>
      </p:sp>
      <p:sp>
        <p:nvSpPr>
          <p:cNvPr id="28" name="Rectangle 27"/>
          <p:cNvSpPr/>
          <p:nvPr/>
        </p:nvSpPr>
        <p:spPr>
          <a:xfrm>
            <a:off x="6477000" y="304800"/>
            <a:ext cx="1600200" cy="6096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257143" y="304800"/>
            <a:ext cx="0" cy="609600"/>
          </a:xfrm>
          <a:custGeom>
            <a:avLst/>
            <a:gdLst>
              <a:gd name="connsiteX0" fmla="*/ 0 w 0"/>
              <a:gd name="connsiteY0" fmla="*/ 609600 h 609600"/>
              <a:gd name="connsiteX1" fmla="*/ 0 w 0"/>
              <a:gd name="connsiteY1" fmla="*/ 0 h 609600"/>
            </a:gdLst>
            <a:ahLst/>
            <a:cxnLst>
              <a:cxn ang="0">
                <a:pos x="connsiteX0" y="connsiteY0"/>
              </a:cxn>
              <a:cxn ang="0">
                <a:pos x="connsiteX1" y="connsiteY1"/>
              </a:cxn>
            </a:cxnLst>
            <a:rect l="l" t="t" r="r" b="b"/>
            <a:pathLst>
              <a:path h="609600">
                <a:moveTo>
                  <a:pt x="0" y="609600"/>
                </a:moveTo>
                <a:lnTo>
                  <a:pt x="0"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8077200" y="591456"/>
            <a:ext cx="457200" cy="76200"/>
          </a:xfrm>
          <a:prstGeom prst="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534400" y="457200"/>
            <a:ext cx="76200" cy="304800"/>
          </a:xfrm>
          <a:prstGeom prst="ellipse">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979886" y="449943"/>
            <a:ext cx="493485" cy="319314"/>
          </a:xfrm>
          <a:custGeom>
            <a:avLst/>
            <a:gdLst>
              <a:gd name="connsiteX0" fmla="*/ 0 w 493485"/>
              <a:gd name="connsiteY0" fmla="*/ 304800 h 319314"/>
              <a:gd name="connsiteX1" fmla="*/ 58057 w 493485"/>
              <a:gd name="connsiteY1" fmla="*/ 0 h 319314"/>
              <a:gd name="connsiteX2" fmla="*/ 174171 w 493485"/>
              <a:gd name="connsiteY2" fmla="*/ 319314 h 319314"/>
              <a:gd name="connsiteX3" fmla="*/ 203200 w 493485"/>
              <a:gd name="connsiteY3" fmla="*/ 0 h 319314"/>
              <a:gd name="connsiteX4" fmla="*/ 304800 w 493485"/>
              <a:gd name="connsiteY4" fmla="*/ 304800 h 319314"/>
              <a:gd name="connsiteX5" fmla="*/ 391885 w 493485"/>
              <a:gd name="connsiteY5" fmla="*/ 14514 h 319314"/>
              <a:gd name="connsiteX6" fmla="*/ 420914 w 493485"/>
              <a:gd name="connsiteY6" fmla="*/ 304800 h 319314"/>
              <a:gd name="connsiteX7" fmla="*/ 493485 w 493485"/>
              <a:gd name="connsiteY7" fmla="*/ 101600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5" h="319314">
                <a:moveTo>
                  <a:pt x="0" y="304800"/>
                </a:moveTo>
                <a:lnTo>
                  <a:pt x="58057" y="0"/>
                </a:lnTo>
                <a:lnTo>
                  <a:pt x="174171" y="319314"/>
                </a:lnTo>
                <a:lnTo>
                  <a:pt x="203200" y="0"/>
                </a:lnTo>
                <a:lnTo>
                  <a:pt x="304800" y="304800"/>
                </a:lnTo>
                <a:lnTo>
                  <a:pt x="391885" y="14514"/>
                </a:lnTo>
                <a:lnTo>
                  <a:pt x="420914" y="304800"/>
                </a:lnTo>
                <a:lnTo>
                  <a:pt x="493485" y="10160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rot="5400000" flipH="1" flipV="1">
            <a:off x="6325394" y="609600"/>
            <a:ext cx="609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6858000" y="703943"/>
            <a:ext cx="232229" cy="0"/>
          </a:xfrm>
          <a:custGeom>
            <a:avLst/>
            <a:gdLst>
              <a:gd name="connsiteX0" fmla="*/ 0 w 232229"/>
              <a:gd name="connsiteY0" fmla="*/ 0 h 0"/>
              <a:gd name="connsiteX1" fmla="*/ 232229 w 232229"/>
              <a:gd name="connsiteY1" fmla="*/ 0 h 0"/>
            </a:gdLst>
            <a:ahLst/>
            <a:cxnLst>
              <a:cxn ang="0">
                <a:pos x="connsiteX0" y="connsiteY0"/>
              </a:cxn>
              <a:cxn ang="0">
                <a:pos x="connsiteX1" y="connsiteY1"/>
              </a:cxn>
            </a:cxnLst>
            <a:rect l="l" t="t" r="r" b="b"/>
            <a:pathLst>
              <a:path w="232229">
                <a:moveTo>
                  <a:pt x="0" y="0"/>
                </a:moveTo>
                <a:lnTo>
                  <a:pt x="232229"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981369" y="696686"/>
            <a:ext cx="0" cy="203200"/>
          </a:xfrm>
          <a:custGeom>
            <a:avLst/>
            <a:gdLst>
              <a:gd name="connsiteX0" fmla="*/ 0 w 0"/>
              <a:gd name="connsiteY0" fmla="*/ 0 h 203200"/>
              <a:gd name="connsiteX1" fmla="*/ 0 w 0"/>
              <a:gd name="connsiteY1" fmla="*/ 203200 h 203200"/>
            </a:gdLst>
            <a:ahLst/>
            <a:cxnLst>
              <a:cxn ang="0">
                <a:pos x="connsiteX0" y="connsiteY0"/>
              </a:cxn>
              <a:cxn ang="0">
                <a:pos x="connsiteX1" y="connsiteY1"/>
              </a:cxn>
            </a:cxnLst>
            <a:rect l="l" t="t" r="r" b="b"/>
            <a:pathLst>
              <a:path h="203200">
                <a:moveTo>
                  <a:pt x="0" y="0"/>
                </a:moveTo>
                <a:lnTo>
                  <a:pt x="0" y="20320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387771" y="707571"/>
            <a:ext cx="232229" cy="0"/>
          </a:xfrm>
          <a:custGeom>
            <a:avLst/>
            <a:gdLst>
              <a:gd name="connsiteX0" fmla="*/ 0 w 232229"/>
              <a:gd name="connsiteY0" fmla="*/ 0 h 0"/>
              <a:gd name="connsiteX1" fmla="*/ 232229 w 232229"/>
              <a:gd name="connsiteY1" fmla="*/ 0 h 0"/>
            </a:gdLst>
            <a:ahLst/>
            <a:cxnLst>
              <a:cxn ang="0">
                <a:pos x="connsiteX0" y="connsiteY0"/>
              </a:cxn>
              <a:cxn ang="0">
                <a:pos x="connsiteX1" y="connsiteY1"/>
              </a:cxn>
            </a:cxnLst>
            <a:rect l="l" t="t" r="r" b="b"/>
            <a:pathLst>
              <a:path w="232229">
                <a:moveTo>
                  <a:pt x="0" y="0"/>
                </a:moveTo>
                <a:lnTo>
                  <a:pt x="232229"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511140" y="700314"/>
            <a:ext cx="0" cy="203200"/>
          </a:xfrm>
          <a:custGeom>
            <a:avLst/>
            <a:gdLst>
              <a:gd name="connsiteX0" fmla="*/ 0 w 0"/>
              <a:gd name="connsiteY0" fmla="*/ 0 h 203200"/>
              <a:gd name="connsiteX1" fmla="*/ 0 w 0"/>
              <a:gd name="connsiteY1" fmla="*/ 203200 h 203200"/>
            </a:gdLst>
            <a:ahLst/>
            <a:cxnLst>
              <a:cxn ang="0">
                <a:pos x="connsiteX0" y="connsiteY0"/>
              </a:cxn>
              <a:cxn ang="0">
                <a:pos x="connsiteX1" y="connsiteY1"/>
              </a:cxn>
            </a:cxnLst>
            <a:rect l="l" t="t" r="r" b="b"/>
            <a:pathLst>
              <a:path h="203200">
                <a:moveTo>
                  <a:pt x="0" y="0"/>
                </a:moveTo>
                <a:lnTo>
                  <a:pt x="0" y="20320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Arrow Connector 40"/>
          <p:cNvCxnSpPr/>
          <p:nvPr/>
        </p:nvCxnSpPr>
        <p:spPr>
          <a:xfrm rot="16200000" flipH="1">
            <a:off x="7391400" y="381000"/>
            <a:ext cx="6096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200400" y="2895600"/>
            <a:ext cx="152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962401" y="1066800"/>
            <a:ext cx="609600" cy="2743200"/>
          </a:xfrm>
          <a:custGeom>
            <a:avLst/>
            <a:gdLst>
              <a:gd name="connsiteX0" fmla="*/ 1074057 w 1074057"/>
              <a:gd name="connsiteY0" fmla="*/ 2685143 h 2685143"/>
              <a:gd name="connsiteX1" fmla="*/ 1074057 w 1074057"/>
              <a:gd name="connsiteY1" fmla="*/ 1669143 h 2685143"/>
              <a:gd name="connsiteX2" fmla="*/ 740229 w 1074057"/>
              <a:gd name="connsiteY2" fmla="*/ 1465943 h 2685143"/>
              <a:gd name="connsiteX3" fmla="*/ 348343 w 1074057"/>
              <a:gd name="connsiteY3" fmla="*/ 1277257 h 2685143"/>
              <a:gd name="connsiteX4" fmla="*/ 72572 w 1074057"/>
              <a:gd name="connsiteY4" fmla="*/ 1088571 h 2685143"/>
              <a:gd name="connsiteX5" fmla="*/ 72572 w 1074057"/>
              <a:gd name="connsiteY5" fmla="*/ 0 h 2685143"/>
              <a:gd name="connsiteX6" fmla="*/ 0 w 1074057"/>
              <a:gd name="connsiteY6" fmla="*/ 203200 h 2685143"/>
              <a:gd name="connsiteX7" fmla="*/ 130629 w 1074057"/>
              <a:gd name="connsiteY7" fmla="*/ 174171 h 2685143"/>
              <a:gd name="connsiteX8" fmla="*/ 87086 w 1074057"/>
              <a:gd name="connsiteY8" fmla="*/ 29029 h 268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057" h="2685143">
                <a:moveTo>
                  <a:pt x="1074057" y="2685143"/>
                </a:moveTo>
                <a:lnTo>
                  <a:pt x="1074057" y="1669143"/>
                </a:lnTo>
                <a:lnTo>
                  <a:pt x="740229" y="1465943"/>
                </a:lnTo>
                <a:lnTo>
                  <a:pt x="348343" y="1277257"/>
                </a:lnTo>
                <a:lnTo>
                  <a:pt x="72572" y="1088571"/>
                </a:lnTo>
                <a:lnTo>
                  <a:pt x="72572" y="0"/>
                </a:lnTo>
                <a:lnTo>
                  <a:pt x="0" y="203200"/>
                </a:lnTo>
                <a:lnTo>
                  <a:pt x="130629" y="174171"/>
                </a:lnTo>
                <a:lnTo>
                  <a:pt x="87086" y="29029"/>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4114800" y="5715000"/>
            <a:ext cx="152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733800" y="6172200"/>
            <a:ext cx="457200" cy="369332"/>
          </a:xfrm>
          <a:prstGeom prst="rect">
            <a:avLst/>
          </a:prstGeom>
          <a:noFill/>
        </p:spPr>
        <p:txBody>
          <a:bodyPr wrap="square" rtlCol="0">
            <a:spAutoFit/>
          </a:bodyPr>
          <a:lstStyle/>
          <a:p>
            <a:r>
              <a:rPr lang="en-US" dirty="0" smtClean="0"/>
              <a:t>R</a:t>
            </a:r>
            <a:endParaRPr lang="en-US" dirty="0"/>
          </a:p>
        </p:txBody>
      </p:sp>
      <p:sp>
        <p:nvSpPr>
          <p:cNvPr id="49" name="TextBox 48"/>
          <p:cNvSpPr txBox="1"/>
          <p:nvPr/>
        </p:nvSpPr>
        <p:spPr>
          <a:xfrm>
            <a:off x="2743200" y="3352800"/>
            <a:ext cx="457200" cy="369332"/>
          </a:xfrm>
          <a:prstGeom prst="rect">
            <a:avLst/>
          </a:prstGeom>
          <a:noFill/>
        </p:spPr>
        <p:txBody>
          <a:bodyPr wrap="square" rtlCol="0">
            <a:spAutoFit/>
          </a:bodyPr>
          <a:lstStyle/>
          <a:p>
            <a:r>
              <a:rPr lang="en-US" dirty="0" smtClean="0"/>
              <a:t>R</a:t>
            </a:r>
            <a:endParaRPr lang="en-US" dirty="0"/>
          </a:p>
        </p:txBody>
      </p:sp>
      <p:sp>
        <p:nvSpPr>
          <p:cNvPr id="50" name="Freeform 49"/>
          <p:cNvSpPr/>
          <p:nvPr/>
        </p:nvSpPr>
        <p:spPr>
          <a:xfrm>
            <a:off x="4103914" y="4020457"/>
            <a:ext cx="1001486" cy="2554514"/>
          </a:xfrm>
          <a:custGeom>
            <a:avLst/>
            <a:gdLst>
              <a:gd name="connsiteX0" fmla="*/ 1001486 w 1001486"/>
              <a:gd name="connsiteY0" fmla="*/ 0 h 2554514"/>
              <a:gd name="connsiteX1" fmla="*/ 986972 w 1001486"/>
              <a:gd name="connsiteY1" fmla="*/ 914400 h 2554514"/>
              <a:gd name="connsiteX2" fmla="*/ 420915 w 1001486"/>
              <a:gd name="connsiteY2" fmla="*/ 1204686 h 2554514"/>
              <a:gd name="connsiteX3" fmla="*/ 87086 w 1001486"/>
              <a:gd name="connsiteY3" fmla="*/ 1494972 h 2554514"/>
              <a:gd name="connsiteX4" fmla="*/ 72572 w 1001486"/>
              <a:gd name="connsiteY4" fmla="*/ 2554514 h 2554514"/>
              <a:gd name="connsiteX5" fmla="*/ 0 w 1001486"/>
              <a:gd name="connsiteY5" fmla="*/ 2365829 h 2554514"/>
              <a:gd name="connsiteX6" fmla="*/ 159657 w 1001486"/>
              <a:gd name="connsiteY6" fmla="*/ 2365829 h 2554514"/>
              <a:gd name="connsiteX7" fmla="*/ 87086 w 1001486"/>
              <a:gd name="connsiteY7" fmla="*/ 2510972 h 255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486" h="2554514">
                <a:moveTo>
                  <a:pt x="1001486" y="0"/>
                </a:moveTo>
                <a:lnTo>
                  <a:pt x="986972" y="914400"/>
                </a:lnTo>
                <a:cubicBezTo>
                  <a:pt x="437638" y="1181643"/>
                  <a:pt x="590703" y="1034892"/>
                  <a:pt x="420915" y="1204686"/>
                </a:cubicBezTo>
                <a:lnTo>
                  <a:pt x="87086" y="1494972"/>
                </a:lnTo>
                <a:lnTo>
                  <a:pt x="72572" y="2554514"/>
                </a:lnTo>
                <a:lnTo>
                  <a:pt x="0" y="2365829"/>
                </a:lnTo>
                <a:lnTo>
                  <a:pt x="159657" y="2365829"/>
                </a:lnTo>
                <a:lnTo>
                  <a:pt x="87086" y="2510972"/>
                </a:lnTo>
              </a:path>
            </a:pathLst>
          </a:custGeom>
          <a:ln>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ooter Placeholder 43"/>
          <p:cNvSpPr>
            <a:spLocks noGrp="1"/>
          </p:cNvSpPr>
          <p:nvPr>
            <p:ph type="ftr" sz="quarter" idx="11"/>
          </p:nvPr>
        </p:nvSpPr>
        <p:spPr/>
        <p:txBody>
          <a:bodyPr/>
          <a:lstStyle/>
          <a:p>
            <a:r>
              <a:rPr lang="en-US" smtClean="0"/>
              <a:t>IFP/PNEUMATIC COMPONENTS </a:t>
            </a:r>
            <a:endParaRPr lang="en-US"/>
          </a:p>
        </p:txBody>
      </p:sp>
      <p:pic>
        <p:nvPicPr>
          <p:cNvPr id="51" name="Picture 50"/>
          <p:cNvPicPr/>
          <p:nvPr/>
        </p:nvPicPr>
        <p:blipFill>
          <a:blip r:embed="rId2" cstate="print"/>
          <a:srcRect/>
          <a:stretch>
            <a:fillRect/>
          </a:stretch>
        </p:blipFill>
        <p:spPr bwMode="auto">
          <a:xfrm>
            <a:off x="8001000" y="58674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pic>
        <p:nvPicPr>
          <p:cNvPr id="3" name="Picture 2"/>
          <p:cNvPicPr/>
          <p:nvPr/>
        </p:nvPicPr>
        <p:blipFill>
          <a:blip r:embed="rId2"/>
          <a:srcRect/>
          <a:stretch>
            <a:fillRect/>
          </a:stretch>
        </p:blipFill>
        <p:spPr bwMode="auto">
          <a:xfrm>
            <a:off x="609600" y="1447800"/>
            <a:ext cx="4495800" cy="3429000"/>
          </a:xfrm>
          <a:prstGeom prst="rect">
            <a:avLst/>
          </a:prstGeom>
          <a:noFill/>
          <a:ln w="9525">
            <a:noFill/>
            <a:miter lim="800000"/>
            <a:headEnd/>
            <a:tailEnd/>
          </a:ln>
        </p:spPr>
      </p:pic>
      <p:sp>
        <p:nvSpPr>
          <p:cNvPr id="4" name="TextBox 3"/>
          <p:cNvSpPr txBox="1"/>
          <p:nvPr/>
        </p:nvSpPr>
        <p:spPr>
          <a:xfrm>
            <a:off x="762000" y="381000"/>
            <a:ext cx="2590800" cy="584775"/>
          </a:xfrm>
          <a:prstGeom prst="rect">
            <a:avLst/>
          </a:prstGeom>
          <a:noFill/>
        </p:spPr>
        <p:txBody>
          <a:bodyPr wrap="square" rtlCol="0">
            <a:spAutoFit/>
          </a:bodyPr>
          <a:lstStyle/>
          <a:p>
            <a:r>
              <a:rPr lang="en-US" sz="3200" b="1" dirty="0" smtClean="0">
                <a:solidFill>
                  <a:srgbClr val="7030A0"/>
                </a:solidFill>
              </a:rPr>
              <a:t>3/2 DC valves </a:t>
            </a:r>
            <a:endParaRPr lang="en-US" sz="3200" b="1" dirty="0">
              <a:solidFill>
                <a:srgbClr val="7030A0"/>
              </a:solidFill>
            </a:endParaRPr>
          </a:p>
        </p:txBody>
      </p:sp>
      <p:pic>
        <p:nvPicPr>
          <p:cNvPr id="5" name="Picture 4"/>
          <p:cNvPicPr/>
          <p:nvPr/>
        </p:nvPicPr>
        <p:blipFill>
          <a:blip r:embed="rId3"/>
          <a:srcRect/>
          <a:stretch>
            <a:fillRect/>
          </a:stretch>
        </p:blipFill>
        <p:spPr bwMode="auto">
          <a:xfrm>
            <a:off x="5181600" y="1066800"/>
            <a:ext cx="3581400" cy="2819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IFP/PNEUMATIC COMPONENTS </a:t>
            </a:r>
            <a:endParaRPr lang="en-US"/>
          </a:p>
        </p:txBody>
      </p:sp>
      <p:pic>
        <p:nvPicPr>
          <p:cNvPr id="7" name="Picture 6"/>
          <p:cNvPicPr/>
          <p:nvPr/>
        </p:nvPicPr>
        <p:blipFill>
          <a:blip r:embed="rId4"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a:p>
        </p:txBody>
      </p:sp>
      <p:sp>
        <p:nvSpPr>
          <p:cNvPr id="3" name="Rectangle 2"/>
          <p:cNvSpPr/>
          <p:nvPr/>
        </p:nvSpPr>
        <p:spPr>
          <a:xfrm>
            <a:off x="1752601" y="1905000"/>
            <a:ext cx="152398" cy="2209800"/>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27905" y="3657600"/>
            <a:ext cx="457200" cy="45719"/>
          </a:xfrm>
          <a:prstGeom prst="rect">
            <a:avLst/>
          </a:prstGeom>
          <a:solidFill>
            <a:schemeClr val="accent1">
              <a:alpha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41755" y="4087100"/>
            <a:ext cx="457200" cy="45719"/>
          </a:xfrm>
          <a:prstGeom prst="rect">
            <a:avLst/>
          </a:prstGeom>
          <a:solidFill>
            <a:schemeClr val="accent1">
              <a:alpha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1905000"/>
            <a:ext cx="152400" cy="2209800"/>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81750" y="3657600"/>
            <a:ext cx="457200" cy="45719"/>
          </a:xfrm>
          <a:prstGeom prst="rect">
            <a:avLst/>
          </a:prstGeom>
          <a:solidFill>
            <a:schemeClr val="accent1">
              <a:alpha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4087100"/>
            <a:ext cx="457200" cy="45719"/>
          </a:xfrm>
          <a:prstGeom prst="rect">
            <a:avLst/>
          </a:prstGeom>
          <a:solidFill>
            <a:schemeClr val="accent1">
              <a:alpha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800" y="3048000"/>
            <a:ext cx="2895600" cy="3429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073727" y="3629891"/>
            <a:ext cx="1025237" cy="831273"/>
          </a:xfrm>
          <a:custGeom>
            <a:avLst/>
            <a:gdLst>
              <a:gd name="connsiteX0" fmla="*/ 0 w 1025237"/>
              <a:gd name="connsiteY0" fmla="*/ 221673 h 831273"/>
              <a:gd name="connsiteX1" fmla="*/ 540328 w 1025237"/>
              <a:gd name="connsiteY1" fmla="*/ 221673 h 831273"/>
              <a:gd name="connsiteX2" fmla="*/ 526473 w 1025237"/>
              <a:gd name="connsiteY2" fmla="*/ 0 h 831273"/>
              <a:gd name="connsiteX3" fmla="*/ 1025237 w 1025237"/>
              <a:gd name="connsiteY3" fmla="*/ 13854 h 831273"/>
              <a:gd name="connsiteX4" fmla="*/ 1025237 w 1025237"/>
              <a:gd name="connsiteY4" fmla="*/ 831273 h 831273"/>
              <a:gd name="connsiteX5" fmla="*/ 290946 w 1025237"/>
              <a:gd name="connsiteY5" fmla="*/ 831273 h 831273"/>
              <a:gd name="connsiteX6" fmla="*/ 277091 w 1025237"/>
              <a:gd name="connsiteY6" fmla="*/ 498764 h 831273"/>
              <a:gd name="connsiteX7" fmla="*/ 0 w 1025237"/>
              <a:gd name="connsiteY7" fmla="*/ 498764 h 8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237" h="831273">
                <a:moveTo>
                  <a:pt x="0" y="221673"/>
                </a:moveTo>
                <a:lnTo>
                  <a:pt x="540328" y="221673"/>
                </a:lnTo>
                <a:lnTo>
                  <a:pt x="526473" y="0"/>
                </a:lnTo>
                <a:lnTo>
                  <a:pt x="1025237" y="13854"/>
                </a:lnTo>
                <a:lnTo>
                  <a:pt x="1025237" y="831273"/>
                </a:lnTo>
                <a:lnTo>
                  <a:pt x="290946" y="831273"/>
                </a:lnTo>
                <a:lnTo>
                  <a:pt x="277091" y="498764"/>
                </a:lnTo>
                <a:lnTo>
                  <a:pt x="0" y="498764"/>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847109" y="3643745"/>
            <a:ext cx="1122218" cy="803564"/>
          </a:xfrm>
          <a:custGeom>
            <a:avLst/>
            <a:gdLst>
              <a:gd name="connsiteX0" fmla="*/ 1108364 w 1122218"/>
              <a:gd name="connsiteY0" fmla="*/ 166255 h 803564"/>
              <a:gd name="connsiteX1" fmla="*/ 498764 w 1122218"/>
              <a:gd name="connsiteY1" fmla="*/ 166255 h 803564"/>
              <a:gd name="connsiteX2" fmla="*/ 498764 w 1122218"/>
              <a:gd name="connsiteY2" fmla="*/ 0 h 803564"/>
              <a:gd name="connsiteX3" fmla="*/ 13855 w 1122218"/>
              <a:gd name="connsiteY3" fmla="*/ 13855 h 803564"/>
              <a:gd name="connsiteX4" fmla="*/ 0 w 1122218"/>
              <a:gd name="connsiteY4" fmla="*/ 803564 h 803564"/>
              <a:gd name="connsiteX5" fmla="*/ 831273 w 1122218"/>
              <a:gd name="connsiteY5" fmla="*/ 803564 h 803564"/>
              <a:gd name="connsiteX6" fmla="*/ 845127 w 1122218"/>
              <a:gd name="connsiteY6" fmla="*/ 415637 h 803564"/>
              <a:gd name="connsiteX7" fmla="*/ 1122218 w 1122218"/>
              <a:gd name="connsiteY7" fmla="*/ 415637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218" h="803564">
                <a:moveTo>
                  <a:pt x="1108364" y="166255"/>
                </a:moveTo>
                <a:lnTo>
                  <a:pt x="498764" y="166255"/>
                </a:lnTo>
                <a:lnTo>
                  <a:pt x="498764" y="0"/>
                </a:lnTo>
                <a:lnTo>
                  <a:pt x="13855" y="13855"/>
                </a:lnTo>
                <a:lnTo>
                  <a:pt x="0" y="803564"/>
                </a:lnTo>
                <a:lnTo>
                  <a:pt x="831273" y="803564"/>
                </a:lnTo>
                <a:lnTo>
                  <a:pt x="845127" y="415637"/>
                </a:lnTo>
                <a:lnTo>
                  <a:pt x="1122218" y="415637"/>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752600" y="484909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92585" y="4849085"/>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66800" y="4918364"/>
            <a:ext cx="1059873" cy="720436"/>
          </a:xfrm>
          <a:custGeom>
            <a:avLst/>
            <a:gdLst>
              <a:gd name="connsiteX0" fmla="*/ 0 w 1052946"/>
              <a:gd name="connsiteY0" fmla="*/ 415636 h 678872"/>
              <a:gd name="connsiteX1" fmla="*/ 568037 w 1052946"/>
              <a:gd name="connsiteY1" fmla="*/ 415636 h 678872"/>
              <a:gd name="connsiteX2" fmla="*/ 554182 w 1052946"/>
              <a:gd name="connsiteY2" fmla="*/ 0 h 678872"/>
              <a:gd name="connsiteX3" fmla="*/ 1052946 w 1052946"/>
              <a:gd name="connsiteY3" fmla="*/ 0 h 678872"/>
              <a:gd name="connsiteX4" fmla="*/ 1052946 w 1052946"/>
              <a:gd name="connsiteY4" fmla="*/ 678872 h 678872"/>
              <a:gd name="connsiteX5" fmla="*/ 360218 w 1052946"/>
              <a:gd name="connsiteY5" fmla="*/ 678872 h 678872"/>
              <a:gd name="connsiteX6" fmla="*/ 360218 w 1052946"/>
              <a:gd name="connsiteY6" fmla="*/ 609600 h 678872"/>
              <a:gd name="connsiteX7" fmla="*/ 0 w 1052946"/>
              <a:gd name="connsiteY7" fmla="*/ 595745 h 6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946" h="678872">
                <a:moveTo>
                  <a:pt x="0" y="415636"/>
                </a:moveTo>
                <a:lnTo>
                  <a:pt x="568037" y="415636"/>
                </a:lnTo>
                <a:lnTo>
                  <a:pt x="554182" y="0"/>
                </a:lnTo>
                <a:lnTo>
                  <a:pt x="1052946" y="0"/>
                </a:lnTo>
                <a:lnTo>
                  <a:pt x="1052946" y="678872"/>
                </a:lnTo>
                <a:lnTo>
                  <a:pt x="360218" y="678872"/>
                </a:lnTo>
                <a:lnTo>
                  <a:pt x="360218" y="609600"/>
                </a:lnTo>
                <a:lnTo>
                  <a:pt x="0" y="595745"/>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819400" y="4904509"/>
            <a:ext cx="1149927" cy="706582"/>
          </a:xfrm>
          <a:custGeom>
            <a:avLst/>
            <a:gdLst>
              <a:gd name="connsiteX0" fmla="*/ 1149927 w 1149927"/>
              <a:gd name="connsiteY0" fmla="*/ 387927 h 706582"/>
              <a:gd name="connsiteX1" fmla="*/ 512618 w 1149927"/>
              <a:gd name="connsiteY1" fmla="*/ 387927 h 706582"/>
              <a:gd name="connsiteX2" fmla="*/ 512618 w 1149927"/>
              <a:gd name="connsiteY2" fmla="*/ 0 h 706582"/>
              <a:gd name="connsiteX3" fmla="*/ 0 w 1149927"/>
              <a:gd name="connsiteY3" fmla="*/ 0 h 706582"/>
              <a:gd name="connsiteX4" fmla="*/ 13855 w 1149927"/>
              <a:gd name="connsiteY4" fmla="*/ 706582 h 706582"/>
              <a:gd name="connsiteX5" fmla="*/ 706582 w 1149927"/>
              <a:gd name="connsiteY5" fmla="*/ 706582 h 706582"/>
              <a:gd name="connsiteX6" fmla="*/ 706582 w 1149927"/>
              <a:gd name="connsiteY6" fmla="*/ 595746 h 706582"/>
              <a:gd name="connsiteX7" fmla="*/ 1149927 w 1149927"/>
              <a:gd name="connsiteY7" fmla="*/ 595746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27" h="706582">
                <a:moveTo>
                  <a:pt x="1149927" y="387927"/>
                </a:moveTo>
                <a:lnTo>
                  <a:pt x="512618" y="387927"/>
                </a:lnTo>
                <a:lnTo>
                  <a:pt x="512618" y="0"/>
                </a:lnTo>
                <a:lnTo>
                  <a:pt x="0" y="0"/>
                </a:lnTo>
                <a:lnTo>
                  <a:pt x="13855" y="706582"/>
                </a:lnTo>
                <a:lnTo>
                  <a:pt x="706582" y="706582"/>
                </a:lnTo>
                <a:lnTo>
                  <a:pt x="706582" y="595746"/>
                </a:lnTo>
                <a:lnTo>
                  <a:pt x="1149927" y="59574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586345" y="4447309"/>
            <a:ext cx="512618" cy="484909"/>
          </a:xfrm>
          <a:custGeom>
            <a:avLst/>
            <a:gdLst>
              <a:gd name="connsiteX0" fmla="*/ 0 w 512618"/>
              <a:gd name="connsiteY0" fmla="*/ 13855 h 484909"/>
              <a:gd name="connsiteX1" fmla="*/ 13854 w 512618"/>
              <a:gd name="connsiteY1" fmla="*/ 484909 h 484909"/>
              <a:gd name="connsiteX2" fmla="*/ 512618 w 512618"/>
              <a:gd name="connsiteY2" fmla="*/ 484909 h 484909"/>
              <a:gd name="connsiteX3" fmla="*/ 498763 w 512618"/>
              <a:gd name="connsiteY3" fmla="*/ 0 h 484909"/>
            </a:gdLst>
            <a:ahLst/>
            <a:cxnLst>
              <a:cxn ang="0">
                <a:pos x="connsiteX0" y="connsiteY0"/>
              </a:cxn>
              <a:cxn ang="0">
                <a:pos x="connsiteX1" y="connsiteY1"/>
              </a:cxn>
              <a:cxn ang="0">
                <a:pos x="connsiteX2" y="connsiteY2"/>
              </a:cxn>
              <a:cxn ang="0">
                <a:pos x="connsiteX3" y="connsiteY3"/>
              </a:cxn>
            </a:cxnLst>
            <a:rect l="l" t="t" r="r" b="b"/>
            <a:pathLst>
              <a:path w="512618" h="484909">
                <a:moveTo>
                  <a:pt x="0" y="13855"/>
                </a:moveTo>
                <a:lnTo>
                  <a:pt x="13854" y="484909"/>
                </a:lnTo>
                <a:lnTo>
                  <a:pt x="512618" y="484909"/>
                </a:lnTo>
                <a:lnTo>
                  <a:pt x="498763" y="0"/>
                </a:ln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847145" y="4447304"/>
            <a:ext cx="512618" cy="484909"/>
          </a:xfrm>
          <a:custGeom>
            <a:avLst/>
            <a:gdLst>
              <a:gd name="connsiteX0" fmla="*/ 0 w 512618"/>
              <a:gd name="connsiteY0" fmla="*/ 13855 h 484909"/>
              <a:gd name="connsiteX1" fmla="*/ 13854 w 512618"/>
              <a:gd name="connsiteY1" fmla="*/ 484909 h 484909"/>
              <a:gd name="connsiteX2" fmla="*/ 512618 w 512618"/>
              <a:gd name="connsiteY2" fmla="*/ 484909 h 484909"/>
              <a:gd name="connsiteX3" fmla="*/ 498763 w 512618"/>
              <a:gd name="connsiteY3" fmla="*/ 0 h 484909"/>
            </a:gdLst>
            <a:ahLst/>
            <a:cxnLst>
              <a:cxn ang="0">
                <a:pos x="connsiteX0" y="connsiteY0"/>
              </a:cxn>
              <a:cxn ang="0">
                <a:pos x="connsiteX1" y="connsiteY1"/>
              </a:cxn>
              <a:cxn ang="0">
                <a:pos x="connsiteX2" y="connsiteY2"/>
              </a:cxn>
              <a:cxn ang="0">
                <a:pos x="connsiteX3" y="connsiteY3"/>
              </a:cxn>
            </a:cxnLst>
            <a:rect l="l" t="t" r="r" b="b"/>
            <a:pathLst>
              <a:path w="512618" h="484909">
                <a:moveTo>
                  <a:pt x="0" y="13855"/>
                </a:moveTo>
                <a:lnTo>
                  <a:pt x="13854" y="484909"/>
                </a:lnTo>
                <a:lnTo>
                  <a:pt x="512618" y="484909"/>
                </a:lnTo>
                <a:lnTo>
                  <a:pt x="498763" y="0"/>
                </a:ln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1219200" y="1676400"/>
            <a:ext cx="2514600" cy="228600"/>
          </a:xfrm>
          <a:prstGeom prst="rect">
            <a:avLst/>
          </a:prstGeom>
          <a:noFill/>
          <a:l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09800" y="1447800"/>
            <a:ext cx="304800" cy="2286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126674" y="1440873"/>
            <a:ext cx="512618" cy="0"/>
          </a:xfrm>
          <a:custGeom>
            <a:avLst/>
            <a:gdLst>
              <a:gd name="connsiteX0" fmla="*/ 0 w 512618"/>
              <a:gd name="connsiteY0" fmla="*/ 0 h 0"/>
              <a:gd name="connsiteX1" fmla="*/ 512618 w 512618"/>
              <a:gd name="connsiteY1" fmla="*/ 0 h 0"/>
            </a:gdLst>
            <a:ahLst/>
            <a:cxnLst>
              <a:cxn ang="0">
                <a:pos x="connsiteX0" y="connsiteY0"/>
              </a:cxn>
              <a:cxn ang="0">
                <a:pos x="connsiteX1" y="connsiteY1"/>
              </a:cxn>
            </a:cxnLst>
            <a:rect l="l" t="t" r="r" b="b"/>
            <a:pathLst>
              <a:path w="512618">
                <a:moveTo>
                  <a:pt x="0" y="0"/>
                </a:moveTo>
                <a:lnTo>
                  <a:pt x="512618"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098963" y="1258455"/>
            <a:ext cx="526473" cy="196272"/>
          </a:xfrm>
          <a:custGeom>
            <a:avLst/>
            <a:gdLst>
              <a:gd name="connsiteX0" fmla="*/ 0 w 526473"/>
              <a:gd name="connsiteY0" fmla="*/ 196272 h 196272"/>
              <a:gd name="connsiteX1" fmla="*/ 277091 w 526473"/>
              <a:gd name="connsiteY1" fmla="*/ 2309 h 196272"/>
              <a:gd name="connsiteX2" fmla="*/ 526473 w 526473"/>
              <a:gd name="connsiteY2" fmla="*/ 182418 h 196272"/>
            </a:gdLst>
            <a:ahLst/>
            <a:cxnLst>
              <a:cxn ang="0">
                <a:pos x="connsiteX0" y="connsiteY0"/>
              </a:cxn>
              <a:cxn ang="0">
                <a:pos x="connsiteX1" y="connsiteY1"/>
              </a:cxn>
              <a:cxn ang="0">
                <a:pos x="connsiteX2" y="connsiteY2"/>
              </a:cxn>
            </a:cxnLst>
            <a:rect l="l" t="t" r="r" b="b"/>
            <a:pathLst>
              <a:path w="526473" h="196272">
                <a:moveTo>
                  <a:pt x="0" y="196272"/>
                </a:moveTo>
                <a:cubicBezTo>
                  <a:pt x="94673" y="100445"/>
                  <a:pt x="189346" y="4618"/>
                  <a:pt x="277091" y="2309"/>
                </a:cubicBezTo>
                <a:cubicBezTo>
                  <a:pt x="364836" y="0"/>
                  <a:pt x="489528" y="136236"/>
                  <a:pt x="526473" y="182418"/>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112818" y="4502727"/>
            <a:ext cx="748146" cy="775855"/>
          </a:xfrm>
          <a:custGeom>
            <a:avLst/>
            <a:gdLst>
              <a:gd name="connsiteX0" fmla="*/ 0 w 748146"/>
              <a:gd name="connsiteY0" fmla="*/ 775855 h 775855"/>
              <a:gd name="connsiteX1" fmla="*/ 748146 w 748146"/>
              <a:gd name="connsiteY1" fmla="*/ 0 h 775855"/>
            </a:gdLst>
            <a:ahLst/>
            <a:cxnLst>
              <a:cxn ang="0">
                <a:pos x="connsiteX0" y="connsiteY0"/>
              </a:cxn>
              <a:cxn ang="0">
                <a:pos x="connsiteX1" y="connsiteY1"/>
              </a:cxn>
            </a:cxnLst>
            <a:rect l="l" t="t" r="r" b="b"/>
            <a:pathLst>
              <a:path w="748146" h="775855">
                <a:moveTo>
                  <a:pt x="0" y="775855"/>
                </a:moveTo>
                <a:lnTo>
                  <a:pt x="748146" y="0"/>
                </a:ln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126668" y="4641272"/>
            <a:ext cx="748146" cy="775855"/>
          </a:xfrm>
          <a:custGeom>
            <a:avLst/>
            <a:gdLst>
              <a:gd name="connsiteX0" fmla="*/ 0 w 748146"/>
              <a:gd name="connsiteY0" fmla="*/ 775855 h 775855"/>
              <a:gd name="connsiteX1" fmla="*/ 748146 w 748146"/>
              <a:gd name="connsiteY1" fmla="*/ 0 h 775855"/>
            </a:gdLst>
            <a:ahLst/>
            <a:cxnLst>
              <a:cxn ang="0">
                <a:pos x="connsiteX0" y="connsiteY0"/>
              </a:cxn>
              <a:cxn ang="0">
                <a:pos x="connsiteX1" y="connsiteY1"/>
              </a:cxn>
            </a:cxnLst>
            <a:rect l="l" t="t" r="r" b="b"/>
            <a:pathLst>
              <a:path w="748146" h="775855">
                <a:moveTo>
                  <a:pt x="0" y="775855"/>
                </a:moveTo>
                <a:lnTo>
                  <a:pt x="748146" y="0"/>
                </a:ln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542309" y="4973782"/>
            <a:ext cx="277091" cy="332509"/>
          </a:xfrm>
          <a:custGeom>
            <a:avLst/>
            <a:gdLst>
              <a:gd name="connsiteX0" fmla="*/ 277091 w 277091"/>
              <a:gd name="connsiteY0" fmla="*/ 332509 h 332509"/>
              <a:gd name="connsiteX1" fmla="*/ 0 w 277091"/>
              <a:gd name="connsiteY1" fmla="*/ 0 h 332509"/>
            </a:gdLst>
            <a:ahLst/>
            <a:cxnLst>
              <a:cxn ang="0">
                <a:pos x="connsiteX0" y="connsiteY0"/>
              </a:cxn>
              <a:cxn ang="0">
                <a:pos x="connsiteX1" y="connsiteY1"/>
              </a:cxn>
            </a:cxnLst>
            <a:rect l="l" t="t" r="r" b="b"/>
            <a:pathLst>
              <a:path w="277091" h="332509">
                <a:moveTo>
                  <a:pt x="277091" y="332509"/>
                </a:moveTo>
                <a:lnTo>
                  <a:pt x="0" y="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098964" y="4419600"/>
            <a:ext cx="374072" cy="457200"/>
          </a:xfrm>
          <a:custGeom>
            <a:avLst/>
            <a:gdLst>
              <a:gd name="connsiteX0" fmla="*/ 374072 w 374072"/>
              <a:gd name="connsiteY0" fmla="*/ 457200 h 457200"/>
              <a:gd name="connsiteX1" fmla="*/ 0 w 374072"/>
              <a:gd name="connsiteY1" fmla="*/ 0 h 457200"/>
            </a:gdLst>
            <a:ahLst/>
            <a:cxnLst>
              <a:cxn ang="0">
                <a:pos x="connsiteX0" y="connsiteY0"/>
              </a:cxn>
              <a:cxn ang="0">
                <a:pos x="connsiteX1" y="connsiteY1"/>
              </a:cxn>
            </a:cxnLst>
            <a:rect l="l" t="t" r="r" b="b"/>
            <a:pathLst>
              <a:path w="374072" h="457200">
                <a:moveTo>
                  <a:pt x="374072" y="457200"/>
                </a:moveTo>
                <a:lnTo>
                  <a:pt x="0" y="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112820" y="4634346"/>
            <a:ext cx="277091" cy="332509"/>
          </a:xfrm>
          <a:custGeom>
            <a:avLst/>
            <a:gdLst>
              <a:gd name="connsiteX0" fmla="*/ 277091 w 277091"/>
              <a:gd name="connsiteY0" fmla="*/ 332509 h 332509"/>
              <a:gd name="connsiteX1" fmla="*/ 0 w 277091"/>
              <a:gd name="connsiteY1" fmla="*/ 0 h 332509"/>
            </a:gdLst>
            <a:ahLst/>
            <a:cxnLst>
              <a:cxn ang="0">
                <a:pos x="connsiteX0" y="connsiteY0"/>
              </a:cxn>
              <a:cxn ang="0">
                <a:pos x="connsiteX1" y="connsiteY1"/>
              </a:cxn>
            </a:cxnLst>
            <a:rect l="l" t="t" r="r" b="b"/>
            <a:pathLst>
              <a:path w="277091" h="332509">
                <a:moveTo>
                  <a:pt x="277091" y="332509"/>
                </a:moveTo>
                <a:lnTo>
                  <a:pt x="0" y="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452255" y="5056910"/>
            <a:ext cx="374072" cy="457200"/>
          </a:xfrm>
          <a:custGeom>
            <a:avLst/>
            <a:gdLst>
              <a:gd name="connsiteX0" fmla="*/ 374072 w 374072"/>
              <a:gd name="connsiteY0" fmla="*/ 457200 h 457200"/>
              <a:gd name="connsiteX1" fmla="*/ 0 w 374072"/>
              <a:gd name="connsiteY1" fmla="*/ 0 h 457200"/>
            </a:gdLst>
            <a:ahLst/>
            <a:cxnLst>
              <a:cxn ang="0">
                <a:pos x="connsiteX0" y="connsiteY0"/>
              </a:cxn>
              <a:cxn ang="0">
                <a:pos x="connsiteX1" y="connsiteY1"/>
              </a:cxn>
            </a:cxnLst>
            <a:rect l="l" t="t" r="r" b="b"/>
            <a:pathLst>
              <a:path w="374072" h="457200">
                <a:moveTo>
                  <a:pt x="374072" y="457200"/>
                </a:moveTo>
                <a:lnTo>
                  <a:pt x="0" y="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902535" y="4925285"/>
            <a:ext cx="353290" cy="685800"/>
          </a:xfrm>
          <a:custGeom>
            <a:avLst/>
            <a:gdLst>
              <a:gd name="connsiteX0" fmla="*/ 110837 w 484910"/>
              <a:gd name="connsiteY0" fmla="*/ 0 h 914400"/>
              <a:gd name="connsiteX1" fmla="*/ 471055 w 484910"/>
              <a:gd name="connsiteY1" fmla="*/ 124691 h 914400"/>
              <a:gd name="connsiteX2" fmla="*/ 13855 w 484910"/>
              <a:gd name="connsiteY2" fmla="*/ 193964 h 914400"/>
              <a:gd name="connsiteX3" fmla="*/ 471055 w 484910"/>
              <a:gd name="connsiteY3" fmla="*/ 277091 h 914400"/>
              <a:gd name="connsiteX4" fmla="*/ 0 w 484910"/>
              <a:gd name="connsiteY4" fmla="*/ 360218 h 914400"/>
              <a:gd name="connsiteX5" fmla="*/ 484910 w 484910"/>
              <a:gd name="connsiteY5" fmla="*/ 443345 h 914400"/>
              <a:gd name="connsiteX6" fmla="*/ 27710 w 484910"/>
              <a:gd name="connsiteY6" fmla="*/ 554182 h 914400"/>
              <a:gd name="connsiteX7" fmla="*/ 484910 w 484910"/>
              <a:gd name="connsiteY7" fmla="*/ 609600 h 914400"/>
              <a:gd name="connsiteX8" fmla="*/ 13855 w 484910"/>
              <a:gd name="connsiteY8" fmla="*/ 720436 h 914400"/>
              <a:gd name="connsiteX9" fmla="*/ 457200 w 484910"/>
              <a:gd name="connsiteY9" fmla="*/ 775855 h 914400"/>
              <a:gd name="connsiteX10" fmla="*/ 83128 w 484910"/>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910" h="914400">
                <a:moveTo>
                  <a:pt x="110837" y="0"/>
                </a:moveTo>
                <a:lnTo>
                  <a:pt x="471055" y="124691"/>
                </a:lnTo>
                <a:lnTo>
                  <a:pt x="13855" y="193964"/>
                </a:lnTo>
                <a:lnTo>
                  <a:pt x="471055" y="277091"/>
                </a:lnTo>
                <a:lnTo>
                  <a:pt x="0" y="360218"/>
                </a:lnTo>
                <a:lnTo>
                  <a:pt x="484910" y="443345"/>
                </a:lnTo>
                <a:lnTo>
                  <a:pt x="27710" y="554182"/>
                </a:lnTo>
                <a:lnTo>
                  <a:pt x="484910" y="609600"/>
                </a:lnTo>
                <a:lnTo>
                  <a:pt x="13855" y="720436"/>
                </a:lnTo>
                <a:lnTo>
                  <a:pt x="457200" y="775855"/>
                </a:lnTo>
                <a:lnTo>
                  <a:pt x="83128" y="914400"/>
                </a:lnTo>
              </a:path>
            </a:pathLst>
          </a:custGeom>
          <a:ln w="25400">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676400" y="4953000"/>
            <a:ext cx="353290" cy="685800"/>
          </a:xfrm>
          <a:custGeom>
            <a:avLst/>
            <a:gdLst>
              <a:gd name="connsiteX0" fmla="*/ 110837 w 484910"/>
              <a:gd name="connsiteY0" fmla="*/ 0 h 914400"/>
              <a:gd name="connsiteX1" fmla="*/ 471055 w 484910"/>
              <a:gd name="connsiteY1" fmla="*/ 124691 h 914400"/>
              <a:gd name="connsiteX2" fmla="*/ 13855 w 484910"/>
              <a:gd name="connsiteY2" fmla="*/ 193964 h 914400"/>
              <a:gd name="connsiteX3" fmla="*/ 471055 w 484910"/>
              <a:gd name="connsiteY3" fmla="*/ 277091 h 914400"/>
              <a:gd name="connsiteX4" fmla="*/ 0 w 484910"/>
              <a:gd name="connsiteY4" fmla="*/ 360218 h 914400"/>
              <a:gd name="connsiteX5" fmla="*/ 484910 w 484910"/>
              <a:gd name="connsiteY5" fmla="*/ 443345 h 914400"/>
              <a:gd name="connsiteX6" fmla="*/ 27710 w 484910"/>
              <a:gd name="connsiteY6" fmla="*/ 554182 h 914400"/>
              <a:gd name="connsiteX7" fmla="*/ 484910 w 484910"/>
              <a:gd name="connsiteY7" fmla="*/ 609600 h 914400"/>
              <a:gd name="connsiteX8" fmla="*/ 13855 w 484910"/>
              <a:gd name="connsiteY8" fmla="*/ 720436 h 914400"/>
              <a:gd name="connsiteX9" fmla="*/ 457200 w 484910"/>
              <a:gd name="connsiteY9" fmla="*/ 775855 h 914400"/>
              <a:gd name="connsiteX10" fmla="*/ 83128 w 484910"/>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910" h="914400">
                <a:moveTo>
                  <a:pt x="110837" y="0"/>
                </a:moveTo>
                <a:lnTo>
                  <a:pt x="471055" y="124691"/>
                </a:lnTo>
                <a:lnTo>
                  <a:pt x="13855" y="193964"/>
                </a:lnTo>
                <a:lnTo>
                  <a:pt x="471055" y="277091"/>
                </a:lnTo>
                <a:lnTo>
                  <a:pt x="0" y="360218"/>
                </a:lnTo>
                <a:lnTo>
                  <a:pt x="484910" y="443345"/>
                </a:lnTo>
                <a:lnTo>
                  <a:pt x="27710" y="554182"/>
                </a:lnTo>
                <a:lnTo>
                  <a:pt x="484910" y="609600"/>
                </a:lnTo>
                <a:lnTo>
                  <a:pt x="13855" y="720436"/>
                </a:lnTo>
                <a:lnTo>
                  <a:pt x="457200" y="775855"/>
                </a:lnTo>
                <a:lnTo>
                  <a:pt x="83128" y="914400"/>
                </a:lnTo>
              </a:path>
            </a:pathLst>
          </a:custGeom>
          <a:ln w="25400">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133600" y="1905000"/>
            <a:ext cx="533400" cy="1143000"/>
          </a:xfrm>
          <a:custGeom>
            <a:avLst/>
            <a:gdLst>
              <a:gd name="connsiteX0" fmla="*/ 110837 w 484910"/>
              <a:gd name="connsiteY0" fmla="*/ 0 h 914400"/>
              <a:gd name="connsiteX1" fmla="*/ 471055 w 484910"/>
              <a:gd name="connsiteY1" fmla="*/ 124691 h 914400"/>
              <a:gd name="connsiteX2" fmla="*/ 13855 w 484910"/>
              <a:gd name="connsiteY2" fmla="*/ 193964 h 914400"/>
              <a:gd name="connsiteX3" fmla="*/ 471055 w 484910"/>
              <a:gd name="connsiteY3" fmla="*/ 277091 h 914400"/>
              <a:gd name="connsiteX4" fmla="*/ 0 w 484910"/>
              <a:gd name="connsiteY4" fmla="*/ 360218 h 914400"/>
              <a:gd name="connsiteX5" fmla="*/ 484910 w 484910"/>
              <a:gd name="connsiteY5" fmla="*/ 443345 h 914400"/>
              <a:gd name="connsiteX6" fmla="*/ 27710 w 484910"/>
              <a:gd name="connsiteY6" fmla="*/ 554182 h 914400"/>
              <a:gd name="connsiteX7" fmla="*/ 484910 w 484910"/>
              <a:gd name="connsiteY7" fmla="*/ 609600 h 914400"/>
              <a:gd name="connsiteX8" fmla="*/ 13855 w 484910"/>
              <a:gd name="connsiteY8" fmla="*/ 720436 h 914400"/>
              <a:gd name="connsiteX9" fmla="*/ 457200 w 484910"/>
              <a:gd name="connsiteY9" fmla="*/ 775855 h 914400"/>
              <a:gd name="connsiteX10" fmla="*/ 83128 w 484910"/>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910" h="914400">
                <a:moveTo>
                  <a:pt x="110837" y="0"/>
                </a:moveTo>
                <a:lnTo>
                  <a:pt x="471055" y="124691"/>
                </a:lnTo>
                <a:lnTo>
                  <a:pt x="13855" y="193964"/>
                </a:lnTo>
                <a:lnTo>
                  <a:pt x="471055" y="277091"/>
                </a:lnTo>
                <a:lnTo>
                  <a:pt x="0" y="360218"/>
                </a:lnTo>
                <a:lnTo>
                  <a:pt x="484910" y="443345"/>
                </a:lnTo>
                <a:lnTo>
                  <a:pt x="27710" y="554182"/>
                </a:lnTo>
                <a:lnTo>
                  <a:pt x="484910" y="609600"/>
                </a:lnTo>
                <a:lnTo>
                  <a:pt x="13855" y="720436"/>
                </a:lnTo>
                <a:lnTo>
                  <a:pt x="457200" y="775855"/>
                </a:lnTo>
                <a:lnTo>
                  <a:pt x="83128" y="914400"/>
                </a:lnTo>
              </a:path>
            </a:pathLst>
          </a:custGeom>
          <a:ln w="25400">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685800" y="3620655"/>
            <a:ext cx="381000" cy="369332"/>
          </a:xfrm>
          <a:prstGeom prst="rect">
            <a:avLst/>
          </a:prstGeom>
          <a:noFill/>
        </p:spPr>
        <p:txBody>
          <a:bodyPr wrap="square" rtlCol="0">
            <a:spAutoFit/>
          </a:bodyPr>
          <a:lstStyle/>
          <a:p>
            <a:r>
              <a:rPr lang="en-US" dirty="0" smtClean="0"/>
              <a:t>A</a:t>
            </a:r>
            <a:endParaRPr lang="en-US" dirty="0"/>
          </a:p>
        </p:txBody>
      </p:sp>
      <p:sp>
        <p:nvSpPr>
          <p:cNvPr id="42" name="TextBox 41"/>
          <p:cNvSpPr txBox="1"/>
          <p:nvPr/>
        </p:nvSpPr>
        <p:spPr>
          <a:xfrm>
            <a:off x="609600" y="5144655"/>
            <a:ext cx="304800" cy="369332"/>
          </a:xfrm>
          <a:prstGeom prst="rect">
            <a:avLst/>
          </a:prstGeom>
          <a:noFill/>
        </p:spPr>
        <p:txBody>
          <a:bodyPr wrap="square" rtlCol="0">
            <a:spAutoFit/>
          </a:bodyPr>
          <a:lstStyle/>
          <a:p>
            <a:r>
              <a:rPr lang="en-US" dirty="0" smtClean="0"/>
              <a:t>P</a:t>
            </a:r>
            <a:endParaRPr lang="en-US" dirty="0"/>
          </a:p>
        </p:txBody>
      </p:sp>
      <p:sp>
        <p:nvSpPr>
          <p:cNvPr id="43" name="TextBox 42"/>
          <p:cNvSpPr txBox="1"/>
          <p:nvPr/>
        </p:nvSpPr>
        <p:spPr>
          <a:xfrm>
            <a:off x="4191000" y="3773055"/>
            <a:ext cx="685800" cy="369332"/>
          </a:xfrm>
          <a:prstGeom prst="rect">
            <a:avLst/>
          </a:prstGeom>
          <a:noFill/>
        </p:spPr>
        <p:txBody>
          <a:bodyPr wrap="square" rtlCol="0">
            <a:spAutoFit/>
          </a:bodyPr>
          <a:lstStyle/>
          <a:p>
            <a:r>
              <a:rPr lang="en-US" dirty="0" smtClean="0"/>
              <a:t>B</a:t>
            </a:r>
            <a:endParaRPr lang="en-US" dirty="0"/>
          </a:p>
        </p:txBody>
      </p:sp>
      <p:sp>
        <p:nvSpPr>
          <p:cNvPr id="44" name="TextBox 43"/>
          <p:cNvSpPr txBox="1"/>
          <p:nvPr/>
        </p:nvSpPr>
        <p:spPr>
          <a:xfrm>
            <a:off x="4038600" y="5601855"/>
            <a:ext cx="533400" cy="369332"/>
          </a:xfrm>
          <a:prstGeom prst="rect">
            <a:avLst/>
          </a:prstGeom>
          <a:noFill/>
        </p:spPr>
        <p:txBody>
          <a:bodyPr wrap="square" rtlCol="0">
            <a:spAutoFit/>
          </a:bodyPr>
          <a:lstStyle/>
          <a:p>
            <a:r>
              <a:rPr lang="en-US" dirty="0" smtClean="0"/>
              <a:t>R</a:t>
            </a:r>
            <a:endParaRPr lang="en-US" dirty="0"/>
          </a:p>
        </p:txBody>
      </p:sp>
      <p:cxnSp>
        <p:nvCxnSpPr>
          <p:cNvPr id="46" name="Straight Arrow Connector 45"/>
          <p:cNvCxnSpPr/>
          <p:nvPr/>
        </p:nvCxnSpPr>
        <p:spPr>
          <a:xfrm>
            <a:off x="838200" y="5449455"/>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1485900" y="4877955"/>
            <a:ext cx="685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533400" y="4001655"/>
            <a:ext cx="838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a:off x="3352800" y="3925455"/>
            <a:ext cx="762000" cy="1588"/>
          </a:xfrm>
          <a:prstGeom prst="straightConnector1">
            <a:avLst/>
          </a:prstGeom>
          <a:ln>
            <a:solidFill>
              <a:srgbClr val="7B07A9"/>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2667000" y="4763655"/>
            <a:ext cx="914400" cy="1588"/>
          </a:xfrm>
          <a:prstGeom prst="straightConnector1">
            <a:avLst/>
          </a:prstGeom>
          <a:ln>
            <a:solidFill>
              <a:srgbClr val="7B07A9"/>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276600" y="5373255"/>
            <a:ext cx="1219200" cy="1588"/>
          </a:xfrm>
          <a:prstGeom prst="straightConnector1">
            <a:avLst/>
          </a:prstGeom>
          <a:ln>
            <a:solidFill>
              <a:srgbClr val="7B07A9"/>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867401" y="2362200"/>
            <a:ext cx="152398" cy="2209800"/>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742705" y="4114800"/>
            <a:ext cx="457200" cy="45719"/>
          </a:xfrm>
          <a:prstGeom prst="rect">
            <a:avLst/>
          </a:prstGeom>
          <a:solidFill>
            <a:schemeClr val="accent1">
              <a:alpha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756555" y="4544300"/>
            <a:ext cx="457200" cy="45719"/>
          </a:xfrm>
          <a:prstGeom prst="rect">
            <a:avLst/>
          </a:prstGeom>
          <a:solidFill>
            <a:schemeClr val="accent1">
              <a:alpha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162800" y="2362200"/>
            <a:ext cx="152400" cy="2209800"/>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996550" y="4114800"/>
            <a:ext cx="457200" cy="45719"/>
          </a:xfrm>
          <a:prstGeom prst="rect">
            <a:avLst/>
          </a:prstGeom>
          <a:solidFill>
            <a:schemeClr val="accent1">
              <a:alpha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010400" y="4544300"/>
            <a:ext cx="457200" cy="45719"/>
          </a:xfrm>
          <a:prstGeom prst="rect">
            <a:avLst/>
          </a:prstGeom>
          <a:solidFill>
            <a:schemeClr val="accent1">
              <a:alpha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181600" y="2978720"/>
            <a:ext cx="2895600" cy="3429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188527" y="3560611"/>
            <a:ext cx="1025237" cy="831273"/>
          </a:xfrm>
          <a:custGeom>
            <a:avLst/>
            <a:gdLst>
              <a:gd name="connsiteX0" fmla="*/ 0 w 1025237"/>
              <a:gd name="connsiteY0" fmla="*/ 221673 h 831273"/>
              <a:gd name="connsiteX1" fmla="*/ 540328 w 1025237"/>
              <a:gd name="connsiteY1" fmla="*/ 221673 h 831273"/>
              <a:gd name="connsiteX2" fmla="*/ 526473 w 1025237"/>
              <a:gd name="connsiteY2" fmla="*/ 0 h 831273"/>
              <a:gd name="connsiteX3" fmla="*/ 1025237 w 1025237"/>
              <a:gd name="connsiteY3" fmla="*/ 13854 h 831273"/>
              <a:gd name="connsiteX4" fmla="*/ 1025237 w 1025237"/>
              <a:gd name="connsiteY4" fmla="*/ 831273 h 831273"/>
              <a:gd name="connsiteX5" fmla="*/ 290946 w 1025237"/>
              <a:gd name="connsiteY5" fmla="*/ 831273 h 831273"/>
              <a:gd name="connsiteX6" fmla="*/ 277091 w 1025237"/>
              <a:gd name="connsiteY6" fmla="*/ 498764 h 831273"/>
              <a:gd name="connsiteX7" fmla="*/ 0 w 1025237"/>
              <a:gd name="connsiteY7" fmla="*/ 498764 h 8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237" h="831273">
                <a:moveTo>
                  <a:pt x="0" y="221673"/>
                </a:moveTo>
                <a:lnTo>
                  <a:pt x="540328" y="221673"/>
                </a:lnTo>
                <a:lnTo>
                  <a:pt x="526473" y="0"/>
                </a:lnTo>
                <a:lnTo>
                  <a:pt x="1025237" y="13854"/>
                </a:lnTo>
                <a:lnTo>
                  <a:pt x="1025237" y="831273"/>
                </a:lnTo>
                <a:lnTo>
                  <a:pt x="290946" y="831273"/>
                </a:lnTo>
                <a:lnTo>
                  <a:pt x="277091" y="498764"/>
                </a:lnTo>
                <a:lnTo>
                  <a:pt x="0" y="498764"/>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961909" y="3574465"/>
            <a:ext cx="1122218" cy="803564"/>
          </a:xfrm>
          <a:custGeom>
            <a:avLst/>
            <a:gdLst>
              <a:gd name="connsiteX0" fmla="*/ 1108364 w 1122218"/>
              <a:gd name="connsiteY0" fmla="*/ 166255 h 803564"/>
              <a:gd name="connsiteX1" fmla="*/ 498764 w 1122218"/>
              <a:gd name="connsiteY1" fmla="*/ 166255 h 803564"/>
              <a:gd name="connsiteX2" fmla="*/ 498764 w 1122218"/>
              <a:gd name="connsiteY2" fmla="*/ 0 h 803564"/>
              <a:gd name="connsiteX3" fmla="*/ 13855 w 1122218"/>
              <a:gd name="connsiteY3" fmla="*/ 13855 h 803564"/>
              <a:gd name="connsiteX4" fmla="*/ 0 w 1122218"/>
              <a:gd name="connsiteY4" fmla="*/ 803564 h 803564"/>
              <a:gd name="connsiteX5" fmla="*/ 831273 w 1122218"/>
              <a:gd name="connsiteY5" fmla="*/ 803564 h 803564"/>
              <a:gd name="connsiteX6" fmla="*/ 845127 w 1122218"/>
              <a:gd name="connsiteY6" fmla="*/ 415637 h 803564"/>
              <a:gd name="connsiteX7" fmla="*/ 1122218 w 1122218"/>
              <a:gd name="connsiteY7" fmla="*/ 415637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218" h="803564">
                <a:moveTo>
                  <a:pt x="1108364" y="166255"/>
                </a:moveTo>
                <a:lnTo>
                  <a:pt x="498764" y="166255"/>
                </a:lnTo>
                <a:lnTo>
                  <a:pt x="498764" y="0"/>
                </a:lnTo>
                <a:lnTo>
                  <a:pt x="13855" y="13855"/>
                </a:lnTo>
                <a:lnTo>
                  <a:pt x="0" y="803564"/>
                </a:lnTo>
                <a:lnTo>
                  <a:pt x="831273" y="803564"/>
                </a:lnTo>
                <a:lnTo>
                  <a:pt x="845127" y="415637"/>
                </a:lnTo>
                <a:lnTo>
                  <a:pt x="1122218" y="415637"/>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p:cNvSpPr/>
          <p:nvPr/>
        </p:nvSpPr>
        <p:spPr>
          <a:xfrm>
            <a:off x="5867400" y="477981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107385" y="4779805"/>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5181600" y="4849084"/>
            <a:ext cx="1059873" cy="720436"/>
          </a:xfrm>
          <a:custGeom>
            <a:avLst/>
            <a:gdLst>
              <a:gd name="connsiteX0" fmla="*/ 0 w 1052946"/>
              <a:gd name="connsiteY0" fmla="*/ 415636 h 678872"/>
              <a:gd name="connsiteX1" fmla="*/ 568037 w 1052946"/>
              <a:gd name="connsiteY1" fmla="*/ 415636 h 678872"/>
              <a:gd name="connsiteX2" fmla="*/ 554182 w 1052946"/>
              <a:gd name="connsiteY2" fmla="*/ 0 h 678872"/>
              <a:gd name="connsiteX3" fmla="*/ 1052946 w 1052946"/>
              <a:gd name="connsiteY3" fmla="*/ 0 h 678872"/>
              <a:gd name="connsiteX4" fmla="*/ 1052946 w 1052946"/>
              <a:gd name="connsiteY4" fmla="*/ 678872 h 678872"/>
              <a:gd name="connsiteX5" fmla="*/ 360218 w 1052946"/>
              <a:gd name="connsiteY5" fmla="*/ 678872 h 678872"/>
              <a:gd name="connsiteX6" fmla="*/ 360218 w 1052946"/>
              <a:gd name="connsiteY6" fmla="*/ 609600 h 678872"/>
              <a:gd name="connsiteX7" fmla="*/ 0 w 1052946"/>
              <a:gd name="connsiteY7" fmla="*/ 595745 h 6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946" h="678872">
                <a:moveTo>
                  <a:pt x="0" y="415636"/>
                </a:moveTo>
                <a:lnTo>
                  <a:pt x="568037" y="415636"/>
                </a:lnTo>
                <a:lnTo>
                  <a:pt x="554182" y="0"/>
                </a:lnTo>
                <a:lnTo>
                  <a:pt x="1052946" y="0"/>
                </a:lnTo>
                <a:lnTo>
                  <a:pt x="1052946" y="678872"/>
                </a:lnTo>
                <a:lnTo>
                  <a:pt x="360218" y="678872"/>
                </a:lnTo>
                <a:lnTo>
                  <a:pt x="360218" y="609600"/>
                </a:lnTo>
                <a:lnTo>
                  <a:pt x="0" y="595745"/>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6934200" y="4835229"/>
            <a:ext cx="1149927" cy="706582"/>
          </a:xfrm>
          <a:custGeom>
            <a:avLst/>
            <a:gdLst>
              <a:gd name="connsiteX0" fmla="*/ 1149927 w 1149927"/>
              <a:gd name="connsiteY0" fmla="*/ 387927 h 706582"/>
              <a:gd name="connsiteX1" fmla="*/ 512618 w 1149927"/>
              <a:gd name="connsiteY1" fmla="*/ 387927 h 706582"/>
              <a:gd name="connsiteX2" fmla="*/ 512618 w 1149927"/>
              <a:gd name="connsiteY2" fmla="*/ 0 h 706582"/>
              <a:gd name="connsiteX3" fmla="*/ 0 w 1149927"/>
              <a:gd name="connsiteY3" fmla="*/ 0 h 706582"/>
              <a:gd name="connsiteX4" fmla="*/ 13855 w 1149927"/>
              <a:gd name="connsiteY4" fmla="*/ 706582 h 706582"/>
              <a:gd name="connsiteX5" fmla="*/ 706582 w 1149927"/>
              <a:gd name="connsiteY5" fmla="*/ 706582 h 706582"/>
              <a:gd name="connsiteX6" fmla="*/ 706582 w 1149927"/>
              <a:gd name="connsiteY6" fmla="*/ 595746 h 706582"/>
              <a:gd name="connsiteX7" fmla="*/ 1149927 w 1149927"/>
              <a:gd name="connsiteY7" fmla="*/ 595746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927" h="706582">
                <a:moveTo>
                  <a:pt x="1149927" y="387927"/>
                </a:moveTo>
                <a:lnTo>
                  <a:pt x="512618" y="387927"/>
                </a:lnTo>
                <a:lnTo>
                  <a:pt x="512618" y="0"/>
                </a:lnTo>
                <a:lnTo>
                  <a:pt x="0" y="0"/>
                </a:lnTo>
                <a:lnTo>
                  <a:pt x="13855" y="706582"/>
                </a:lnTo>
                <a:lnTo>
                  <a:pt x="706582" y="706582"/>
                </a:lnTo>
                <a:lnTo>
                  <a:pt x="706582" y="595746"/>
                </a:lnTo>
                <a:lnTo>
                  <a:pt x="1149927" y="595746"/>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701145" y="4378029"/>
            <a:ext cx="512618" cy="484909"/>
          </a:xfrm>
          <a:custGeom>
            <a:avLst/>
            <a:gdLst>
              <a:gd name="connsiteX0" fmla="*/ 0 w 512618"/>
              <a:gd name="connsiteY0" fmla="*/ 13855 h 484909"/>
              <a:gd name="connsiteX1" fmla="*/ 13854 w 512618"/>
              <a:gd name="connsiteY1" fmla="*/ 484909 h 484909"/>
              <a:gd name="connsiteX2" fmla="*/ 512618 w 512618"/>
              <a:gd name="connsiteY2" fmla="*/ 484909 h 484909"/>
              <a:gd name="connsiteX3" fmla="*/ 498763 w 512618"/>
              <a:gd name="connsiteY3" fmla="*/ 0 h 484909"/>
            </a:gdLst>
            <a:ahLst/>
            <a:cxnLst>
              <a:cxn ang="0">
                <a:pos x="connsiteX0" y="connsiteY0"/>
              </a:cxn>
              <a:cxn ang="0">
                <a:pos x="connsiteX1" y="connsiteY1"/>
              </a:cxn>
              <a:cxn ang="0">
                <a:pos x="connsiteX2" y="connsiteY2"/>
              </a:cxn>
              <a:cxn ang="0">
                <a:pos x="connsiteX3" y="connsiteY3"/>
              </a:cxn>
            </a:cxnLst>
            <a:rect l="l" t="t" r="r" b="b"/>
            <a:pathLst>
              <a:path w="512618" h="484909">
                <a:moveTo>
                  <a:pt x="0" y="13855"/>
                </a:moveTo>
                <a:lnTo>
                  <a:pt x="13854" y="484909"/>
                </a:lnTo>
                <a:lnTo>
                  <a:pt x="512618" y="484909"/>
                </a:lnTo>
                <a:lnTo>
                  <a:pt x="498763" y="0"/>
                </a:ln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6961945" y="4378024"/>
            <a:ext cx="512618" cy="484909"/>
          </a:xfrm>
          <a:custGeom>
            <a:avLst/>
            <a:gdLst>
              <a:gd name="connsiteX0" fmla="*/ 0 w 512618"/>
              <a:gd name="connsiteY0" fmla="*/ 13855 h 484909"/>
              <a:gd name="connsiteX1" fmla="*/ 13854 w 512618"/>
              <a:gd name="connsiteY1" fmla="*/ 484909 h 484909"/>
              <a:gd name="connsiteX2" fmla="*/ 512618 w 512618"/>
              <a:gd name="connsiteY2" fmla="*/ 484909 h 484909"/>
              <a:gd name="connsiteX3" fmla="*/ 498763 w 512618"/>
              <a:gd name="connsiteY3" fmla="*/ 0 h 484909"/>
            </a:gdLst>
            <a:ahLst/>
            <a:cxnLst>
              <a:cxn ang="0">
                <a:pos x="connsiteX0" y="connsiteY0"/>
              </a:cxn>
              <a:cxn ang="0">
                <a:pos x="connsiteX1" y="connsiteY1"/>
              </a:cxn>
              <a:cxn ang="0">
                <a:pos x="connsiteX2" y="connsiteY2"/>
              </a:cxn>
              <a:cxn ang="0">
                <a:pos x="connsiteX3" y="connsiteY3"/>
              </a:cxn>
            </a:cxnLst>
            <a:rect l="l" t="t" r="r" b="b"/>
            <a:pathLst>
              <a:path w="512618" h="484909">
                <a:moveTo>
                  <a:pt x="0" y="13855"/>
                </a:moveTo>
                <a:lnTo>
                  <a:pt x="13854" y="484909"/>
                </a:lnTo>
                <a:lnTo>
                  <a:pt x="512618" y="484909"/>
                </a:lnTo>
                <a:lnTo>
                  <a:pt x="498763" y="0"/>
                </a:ln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ectangle 76"/>
          <p:cNvSpPr/>
          <p:nvPr/>
        </p:nvSpPr>
        <p:spPr>
          <a:xfrm>
            <a:off x="5334000" y="2133600"/>
            <a:ext cx="2514600" cy="228600"/>
          </a:xfrm>
          <a:prstGeom prst="rect">
            <a:avLst/>
          </a:prstGeom>
          <a:noFill/>
          <a:l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324600" y="1905000"/>
            <a:ext cx="304800" cy="2286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213764" y="1881910"/>
            <a:ext cx="512618" cy="0"/>
          </a:xfrm>
          <a:custGeom>
            <a:avLst/>
            <a:gdLst>
              <a:gd name="connsiteX0" fmla="*/ 0 w 512618"/>
              <a:gd name="connsiteY0" fmla="*/ 0 h 0"/>
              <a:gd name="connsiteX1" fmla="*/ 512618 w 512618"/>
              <a:gd name="connsiteY1" fmla="*/ 0 h 0"/>
            </a:gdLst>
            <a:ahLst/>
            <a:cxnLst>
              <a:cxn ang="0">
                <a:pos x="connsiteX0" y="connsiteY0"/>
              </a:cxn>
              <a:cxn ang="0">
                <a:pos x="connsiteX1" y="connsiteY1"/>
              </a:cxn>
            </a:cxnLst>
            <a:rect l="l" t="t" r="r" b="b"/>
            <a:pathLst>
              <a:path w="512618">
                <a:moveTo>
                  <a:pt x="0" y="0"/>
                </a:moveTo>
                <a:lnTo>
                  <a:pt x="512618" y="0"/>
                </a:ln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6213763" y="1715655"/>
            <a:ext cx="526473" cy="196272"/>
          </a:xfrm>
          <a:custGeom>
            <a:avLst/>
            <a:gdLst>
              <a:gd name="connsiteX0" fmla="*/ 0 w 526473"/>
              <a:gd name="connsiteY0" fmla="*/ 196272 h 196272"/>
              <a:gd name="connsiteX1" fmla="*/ 277091 w 526473"/>
              <a:gd name="connsiteY1" fmla="*/ 2309 h 196272"/>
              <a:gd name="connsiteX2" fmla="*/ 526473 w 526473"/>
              <a:gd name="connsiteY2" fmla="*/ 182418 h 196272"/>
            </a:gdLst>
            <a:ahLst/>
            <a:cxnLst>
              <a:cxn ang="0">
                <a:pos x="connsiteX0" y="connsiteY0"/>
              </a:cxn>
              <a:cxn ang="0">
                <a:pos x="connsiteX1" y="connsiteY1"/>
              </a:cxn>
              <a:cxn ang="0">
                <a:pos x="connsiteX2" y="connsiteY2"/>
              </a:cxn>
            </a:cxnLst>
            <a:rect l="l" t="t" r="r" b="b"/>
            <a:pathLst>
              <a:path w="526473" h="196272">
                <a:moveTo>
                  <a:pt x="0" y="196272"/>
                </a:moveTo>
                <a:cubicBezTo>
                  <a:pt x="94673" y="100445"/>
                  <a:pt x="189346" y="4618"/>
                  <a:pt x="277091" y="2309"/>
                </a:cubicBezTo>
                <a:cubicBezTo>
                  <a:pt x="364836" y="0"/>
                  <a:pt x="489528" y="136236"/>
                  <a:pt x="526473" y="182418"/>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6227618" y="4433447"/>
            <a:ext cx="748146" cy="775855"/>
          </a:xfrm>
          <a:custGeom>
            <a:avLst/>
            <a:gdLst>
              <a:gd name="connsiteX0" fmla="*/ 0 w 748146"/>
              <a:gd name="connsiteY0" fmla="*/ 775855 h 775855"/>
              <a:gd name="connsiteX1" fmla="*/ 748146 w 748146"/>
              <a:gd name="connsiteY1" fmla="*/ 0 h 775855"/>
            </a:gdLst>
            <a:ahLst/>
            <a:cxnLst>
              <a:cxn ang="0">
                <a:pos x="connsiteX0" y="connsiteY0"/>
              </a:cxn>
              <a:cxn ang="0">
                <a:pos x="connsiteX1" y="connsiteY1"/>
              </a:cxn>
            </a:cxnLst>
            <a:rect l="l" t="t" r="r" b="b"/>
            <a:pathLst>
              <a:path w="748146" h="775855">
                <a:moveTo>
                  <a:pt x="0" y="775855"/>
                </a:moveTo>
                <a:lnTo>
                  <a:pt x="748146" y="0"/>
                </a:ln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6241468" y="4571992"/>
            <a:ext cx="748146" cy="775855"/>
          </a:xfrm>
          <a:custGeom>
            <a:avLst/>
            <a:gdLst>
              <a:gd name="connsiteX0" fmla="*/ 0 w 748146"/>
              <a:gd name="connsiteY0" fmla="*/ 775855 h 775855"/>
              <a:gd name="connsiteX1" fmla="*/ 748146 w 748146"/>
              <a:gd name="connsiteY1" fmla="*/ 0 h 775855"/>
            </a:gdLst>
            <a:ahLst/>
            <a:cxnLst>
              <a:cxn ang="0">
                <a:pos x="connsiteX0" y="connsiteY0"/>
              </a:cxn>
              <a:cxn ang="0">
                <a:pos x="connsiteX1" y="connsiteY1"/>
              </a:cxn>
            </a:cxnLst>
            <a:rect l="l" t="t" r="r" b="b"/>
            <a:pathLst>
              <a:path w="748146" h="775855">
                <a:moveTo>
                  <a:pt x="0" y="775855"/>
                </a:moveTo>
                <a:lnTo>
                  <a:pt x="748146" y="0"/>
                </a:lnTo>
              </a:path>
            </a:pathLst>
          </a:cu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6657109" y="4904502"/>
            <a:ext cx="277091" cy="332509"/>
          </a:xfrm>
          <a:custGeom>
            <a:avLst/>
            <a:gdLst>
              <a:gd name="connsiteX0" fmla="*/ 277091 w 277091"/>
              <a:gd name="connsiteY0" fmla="*/ 332509 h 332509"/>
              <a:gd name="connsiteX1" fmla="*/ 0 w 277091"/>
              <a:gd name="connsiteY1" fmla="*/ 0 h 332509"/>
            </a:gdLst>
            <a:ahLst/>
            <a:cxnLst>
              <a:cxn ang="0">
                <a:pos x="connsiteX0" y="connsiteY0"/>
              </a:cxn>
              <a:cxn ang="0">
                <a:pos x="connsiteX1" y="connsiteY1"/>
              </a:cxn>
            </a:cxnLst>
            <a:rect l="l" t="t" r="r" b="b"/>
            <a:pathLst>
              <a:path w="277091" h="332509">
                <a:moveTo>
                  <a:pt x="277091" y="332509"/>
                </a:moveTo>
                <a:lnTo>
                  <a:pt x="0" y="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213764" y="4350320"/>
            <a:ext cx="374072" cy="457200"/>
          </a:xfrm>
          <a:custGeom>
            <a:avLst/>
            <a:gdLst>
              <a:gd name="connsiteX0" fmla="*/ 374072 w 374072"/>
              <a:gd name="connsiteY0" fmla="*/ 457200 h 457200"/>
              <a:gd name="connsiteX1" fmla="*/ 0 w 374072"/>
              <a:gd name="connsiteY1" fmla="*/ 0 h 457200"/>
            </a:gdLst>
            <a:ahLst/>
            <a:cxnLst>
              <a:cxn ang="0">
                <a:pos x="connsiteX0" y="connsiteY0"/>
              </a:cxn>
              <a:cxn ang="0">
                <a:pos x="connsiteX1" y="connsiteY1"/>
              </a:cxn>
            </a:cxnLst>
            <a:rect l="l" t="t" r="r" b="b"/>
            <a:pathLst>
              <a:path w="374072" h="457200">
                <a:moveTo>
                  <a:pt x="374072" y="457200"/>
                </a:moveTo>
                <a:lnTo>
                  <a:pt x="0" y="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6227620" y="4565066"/>
            <a:ext cx="277091" cy="332509"/>
          </a:xfrm>
          <a:custGeom>
            <a:avLst/>
            <a:gdLst>
              <a:gd name="connsiteX0" fmla="*/ 277091 w 277091"/>
              <a:gd name="connsiteY0" fmla="*/ 332509 h 332509"/>
              <a:gd name="connsiteX1" fmla="*/ 0 w 277091"/>
              <a:gd name="connsiteY1" fmla="*/ 0 h 332509"/>
            </a:gdLst>
            <a:ahLst/>
            <a:cxnLst>
              <a:cxn ang="0">
                <a:pos x="connsiteX0" y="connsiteY0"/>
              </a:cxn>
              <a:cxn ang="0">
                <a:pos x="connsiteX1" y="connsiteY1"/>
              </a:cxn>
            </a:cxnLst>
            <a:rect l="l" t="t" r="r" b="b"/>
            <a:pathLst>
              <a:path w="277091" h="332509">
                <a:moveTo>
                  <a:pt x="277091" y="332509"/>
                </a:moveTo>
                <a:lnTo>
                  <a:pt x="0" y="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567055" y="4987630"/>
            <a:ext cx="374072" cy="457200"/>
          </a:xfrm>
          <a:custGeom>
            <a:avLst/>
            <a:gdLst>
              <a:gd name="connsiteX0" fmla="*/ 374072 w 374072"/>
              <a:gd name="connsiteY0" fmla="*/ 457200 h 457200"/>
              <a:gd name="connsiteX1" fmla="*/ 0 w 374072"/>
              <a:gd name="connsiteY1" fmla="*/ 0 h 457200"/>
            </a:gdLst>
            <a:ahLst/>
            <a:cxnLst>
              <a:cxn ang="0">
                <a:pos x="connsiteX0" y="connsiteY0"/>
              </a:cxn>
              <a:cxn ang="0">
                <a:pos x="connsiteX1" y="connsiteY1"/>
              </a:cxn>
            </a:cxnLst>
            <a:rect l="l" t="t" r="r" b="b"/>
            <a:pathLst>
              <a:path w="374072" h="457200">
                <a:moveTo>
                  <a:pt x="374072" y="457200"/>
                </a:moveTo>
                <a:lnTo>
                  <a:pt x="0" y="0"/>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7017335" y="4856005"/>
            <a:ext cx="353290" cy="685800"/>
          </a:xfrm>
          <a:custGeom>
            <a:avLst/>
            <a:gdLst>
              <a:gd name="connsiteX0" fmla="*/ 110837 w 484910"/>
              <a:gd name="connsiteY0" fmla="*/ 0 h 914400"/>
              <a:gd name="connsiteX1" fmla="*/ 471055 w 484910"/>
              <a:gd name="connsiteY1" fmla="*/ 124691 h 914400"/>
              <a:gd name="connsiteX2" fmla="*/ 13855 w 484910"/>
              <a:gd name="connsiteY2" fmla="*/ 193964 h 914400"/>
              <a:gd name="connsiteX3" fmla="*/ 471055 w 484910"/>
              <a:gd name="connsiteY3" fmla="*/ 277091 h 914400"/>
              <a:gd name="connsiteX4" fmla="*/ 0 w 484910"/>
              <a:gd name="connsiteY4" fmla="*/ 360218 h 914400"/>
              <a:gd name="connsiteX5" fmla="*/ 484910 w 484910"/>
              <a:gd name="connsiteY5" fmla="*/ 443345 h 914400"/>
              <a:gd name="connsiteX6" fmla="*/ 27710 w 484910"/>
              <a:gd name="connsiteY6" fmla="*/ 554182 h 914400"/>
              <a:gd name="connsiteX7" fmla="*/ 484910 w 484910"/>
              <a:gd name="connsiteY7" fmla="*/ 609600 h 914400"/>
              <a:gd name="connsiteX8" fmla="*/ 13855 w 484910"/>
              <a:gd name="connsiteY8" fmla="*/ 720436 h 914400"/>
              <a:gd name="connsiteX9" fmla="*/ 457200 w 484910"/>
              <a:gd name="connsiteY9" fmla="*/ 775855 h 914400"/>
              <a:gd name="connsiteX10" fmla="*/ 83128 w 484910"/>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910" h="914400">
                <a:moveTo>
                  <a:pt x="110837" y="0"/>
                </a:moveTo>
                <a:lnTo>
                  <a:pt x="471055" y="124691"/>
                </a:lnTo>
                <a:lnTo>
                  <a:pt x="13855" y="193964"/>
                </a:lnTo>
                <a:lnTo>
                  <a:pt x="471055" y="277091"/>
                </a:lnTo>
                <a:lnTo>
                  <a:pt x="0" y="360218"/>
                </a:lnTo>
                <a:lnTo>
                  <a:pt x="484910" y="443345"/>
                </a:lnTo>
                <a:lnTo>
                  <a:pt x="27710" y="554182"/>
                </a:lnTo>
                <a:lnTo>
                  <a:pt x="484910" y="609600"/>
                </a:lnTo>
                <a:lnTo>
                  <a:pt x="13855" y="720436"/>
                </a:lnTo>
                <a:lnTo>
                  <a:pt x="457200" y="775855"/>
                </a:lnTo>
                <a:lnTo>
                  <a:pt x="83128" y="914400"/>
                </a:lnTo>
              </a:path>
            </a:pathLst>
          </a:custGeom>
          <a:ln w="25400">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5791200" y="4883720"/>
            <a:ext cx="353290" cy="685800"/>
          </a:xfrm>
          <a:custGeom>
            <a:avLst/>
            <a:gdLst>
              <a:gd name="connsiteX0" fmla="*/ 110837 w 484910"/>
              <a:gd name="connsiteY0" fmla="*/ 0 h 914400"/>
              <a:gd name="connsiteX1" fmla="*/ 471055 w 484910"/>
              <a:gd name="connsiteY1" fmla="*/ 124691 h 914400"/>
              <a:gd name="connsiteX2" fmla="*/ 13855 w 484910"/>
              <a:gd name="connsiteY2" fmla="*/ 193964 h 914400"/>
              <a:gd name="connsiteX3" fmla="*/ 471055 w 484910"/>
              <a:gd name="connsiteY3" fmla="*/ 277091 h 914400"/>
              <a:gd name="connsiteX4" fmla="*/ 0 w 484910"/>
              <a:gd name="connsiteY4" fmla="*/ 360218 h 914400"/>
              <a:gd name="connsiteX5" fmla="*/ 484910 w 484910"/>
              <a:gd name="connsiteY5" fmla="*/ 443345 h 914400"/>
              <a:gd name="connsiteX6" fmla="*/ 27710 w 484910"/>
              <a:gd name="connsiteY6" fmla="*/ 554182 h 914400"/>
              <a:gd name="connsiteX7" fmla="*/ 484910 w 484910"/>
              <a:gd name="connsiteY7" fmla="*/ 609600 h 914400"/>
              <a:gd name="connsiteX8" fmla="*/ 13855 w 484910"/>
              <a:gd name="connsiteY8" fmla="*/ 720436 h 914400"/>
              <a:gd name="connsiteX9" fmla="*/ 457200 w 484910"/>
              <a:gd name="connsiteY9" fmla="*/ 775855 h 914400"/>
              <a:gd name="connsiteX10" fmla="*/ 83128 w 484910"/>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910" h="914400">
                <a:moveTo>
                  <a:pt x="110837" y="0"/>
                </a:moveTo>
                <a:lnTo>
                  <a:pt x="471055" y="124691"/>
                </a:lnTo>
                <a:lnTo>
                  <a:pt x="13855" y="193964"/>
                </a:lnTo>
                <a:lnTo>
                  <a:pt x="471055" y="277091"/>
                </a:lnTo>
                <a:lnTo>
                  <a:pt x="0" y="360218"/>
                </a:lnTo>
                <a:lnTo>
                  <a:pt x="484910" y="443345"/>
                </a:lnTo>
                <a:lnTo>
                  <a:pt x="27710" y="554182"/>
                </a:lnTo>
                <a:lnTo>
                  <a:pt x="484910" y="609600"/>
                </a:lnTo>
                <a:lnTo>
                  <a:pt x="13855" y="720436"/>
                </a:lnTo>
                <a:lnTo>
                  <a:pt x="457200" y="775855"/>
                </a:lnTo>
                <a:lnTo>
                  <a:pt x="83128" y="914400"/>
                </a:lnTo>
              </a:path>
            </a:pathLst>
          </a:custGeom>
          <a:ln w="25400">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6248400" y="2401454"/>
            <a:ext cx="533400" cy="577265"/>
          </a:xfrm>
          <a:custGeom>
            <a:avLst/>
            <a:gdLst>
              <a:gd name="connsiteX0" fmla="*/ 110837 w 484910"/>
              <a:gd name="connsiteY0" fmla="*/ 0 h 914400"/>
              <a:gd name="connsiteX1" fmla="*/ 471055 w 484910"/>
              <a:gd name="connsiteY1" fmla="*/ 124691 h 914400"/>
              <a:gd name="connsiteX2" fmla="*/ 13855 w 484910"/>
              <a:gd name="connsiteY2" fmla="*/ 193964 h 914400"/>
              <a:gd name="connsiteX3" fmla="*/ 471055 w 484910"/>
              <a:gd name="connsiteY3" fmla="*/ 277091 h 914400"/>
              <a:gd name="connsiteX4" fmla="*/ 0 w 484910"/>
              <a:gd name="connsiteY4" fmla="*/ 360218 h 914400"/>
              <a:gd name="connsiteX5" fmla="*/ 484910 w 484910"/>
              <a:gd name="connsiteY5" fmla="*/ 443345 h 914400"/>
              <a:gd name="connsiteX6" fmla="*/ 27710 w 484910"/>
              <a:gd name="connsiteY6" fmla="*/ 554182 h 914400"/>
              <a:gd name="connsiteX7" fmla="*/ 484910 w 484910"/>
              <a:gd name="connsiteY7" fmla="*/ 609600 h 914400"/>
              <a:gd name="connsiteX8" fmla="*/ 13855 w 484910"/>
              <a:gd name="connsiteY8" fmla="*/ 720436 h 914400"/>
              <a:gd name="connsiteX9" fmla="*/ 457200 w 484910"/>
              <a:gd name="connsiteY9" fmla="*/ 775855 h 914400"/>
              <a:gd name="connsiteX10" fmla="*/ 83128 w 484910"/>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910" h="914400">
                <a:moveTo>
                  <a:pt x="110837" y="0"/>
                </a:moveTo>
                <a:lnTo>
                  <a:pt x="471055" y="124691"/>
                </a:lnTo>
                <a:lnTo>
                  <a:pt x="13855" y="193964"/>
                </a:lnTo>
                <a:lnTo>
                  <a:pt x="471055" y="277091"/>
                </a:lnTo>
                <a:lnTo>
                  <a:pt x="0" y="360218"/>
                </a:lnTo>
                <a:lnTo>
                  <a:pt x="484910" y="443345"/>
                </a:lnTo>
                <a:lnTo>
                  <a:pt x="27710" y="554182"/>
                </a:lnTo>
                <a:lnTo>
                  <a:pt x="484910" y="609600"/>
                </a:lnTo>
                <a:lnTo>
                  <a:pt x="13855" y="720436"/>
                </a:lnTo>
                <a:lnTo>
                  <a:pt x="457200" y="775855"/>
                </a:lnTo>
                <a:lnTo>
                  <a:pt x="83128" y="914400"/>
                </a:lnTo>
              </a:path>
            </a:pathLst>
          </a:custGeom>
          <a:ln w="25400">
            <a:solidFill>
              <a:srgbClr val="66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p:cNvSpPr txBox="1"/>
          <p:nvPr/>
        </p:nvSpPr>
        <p:spPr>
          <a:xfrm>
            <a:off x="4800600" y="3551375"/>
            <a:ext cx="381000" cy="369332"/>
          </a:xfrm>
          <a:prstGeom prst="rect">
            <a:avLst/>
          </a:prstGeom>
          <a:noFill/>
        </p:spPr>
        <p:txBody>
          <a:bodyPr wrap="square" rtlCol="0">
            <a:spAutoFit/>
          </a:bodyPr>
          <a:lstStyle/>
          <a:p>
            <a:r>
              <a:rPr lang="en-US" dirty="0" smtClean="0"/>
              <a:t>A</a:t>
            </a:r>
            <a:endParaRPr lang="en-US" dirty="0"/>
          </a:p>
        </p:txBody>
      </p:sp>
      <p:sp>
        <p:nvSpPr>
          <p:cNvPr id="91" name="TextBox 90"/>
          <p:cNvSpPr txBox="1"/>
          <p:nvPr/>
        </p:nvSpPr>
        <p:spPr>
          <a:xfrm>
            <a:off x="4724400" y="5075375"/>
            <a:ext cx="304800" cy="369332"/>
          </a:xfrm>
          <a:prstGeom prst="rect">
            <a:avLst/>
          </a:prstGeom>
          <a:noFill/>
        </p:spPr>
        <p:txBody>
          <a:bodyPr wrap="square" rtlCol="0">
            <a:spAutoFit/>
          </a:bodyPr>
          <a:lstStyle/>
          <a:p>
            <a:r>
              <a:rPr lang="en-US" dirty="0" smtClean="0"/>
              <a:t>P</a:t>
            </a:r>
            <a:endParaRPr lang="en-US" dirty="0"/>
          </a:p>
        </p:txBody>
      </p:sp>
      <p:sp>
        <p:nvSpPr>
          <p:cNvPr id="92" name="TextBox 91"/>
          <p:cNvSpPr txBox="1"/>
          <p:nvPr/>
        </p:nvSpPr>
        <p:spPr>
          <a:xfrm>
            <a:off x="8153400" y="3429000"/>
            <a:ext cx="685800" cy="369332"/>
          </a:xfrm>
          <a:prstGeom prst="rect">
            <a:avLst/>
          </a:prstGeom>
          <a:noFill/>
        </p:spPr>
        <p:txBody>
          <a:bodyPr wrap="square" rtlCol="0">
            <a:spAutoFit/>
          </a:bodyPr>
          <a:lstStyle/>
          <a:p>
            <a:r>
              <a:rPr lang="en-US" dirty="0" smtClean="0"/>
              <a:t>B</a:t>
            </a:r>
            <a:endParaRPr lang="en-US" dirty="0"/>
          </a:p>
        </p:txBody>
      </p:sp>
      <p:sp>
        <p:nvSpPr>
          <p:cNvPr id="93" name="TextBox 92"/>
          <p:cNvSpPr txBox="1"/>
          <p:nvPr/>
        </p:nvSpPr>
        <p:spPr>
          <a:xfrm>
            <a:off x="8153400" y="5486400"/>
            <a:ext cx="533400" cy="369332"/>
          </a:xfrm>
          <a:prstGeom prst="rect">
            <a:avLst/>
          </a:prstGeom>
          <a:noFill/>
        </p:spPr>
        <p:txBody>
          <a:bodyPr wrap="square" rtlCol="0">
            <a:spAutoFit/>
          </a:bodyPr>
          <a:lstStyle/>
          <a:p>
            <a:r>
              <a:rPr lang="en-US" dirty="0" smtClean="0"/>
              <a:t>R</a:t>
            </a:r>
            <a:endParaRPr lang="en-US" dirty="0"/>
          </a:p>
        </p:txBody>
      </p:sp>
      <p:cxnSp>
        <p:nvCxnSpPr>
          <p:cNvPr id="94" name="Straight Arrow Connector 93"/>
          <p:cNvCxnSpPr/>
          <p:nvPr/>
        </p:nvCxnSpPr>
        <p:spPr>
          <a:xfrm>
            <a:off x="4953000" y="5380175"/>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7391400" y="5303975"/>
            <a:ext cx="1219200" cy="1588"/>
          </a:xfrm>
          <a:prstGeom prst="straightConnector1">
            <a:avLst/>
          </a:prstGeom>
          <a:ln>
            <a:solidFill>
              <a:srgbClr val="7B07A9"/>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flipV="1">
            <a:off x="6553200" y="4306455"/>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7467600" y="3849255"/>
            <a:ext cx="838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5105400" y="3925455"/>
            <a:ext cx="381000" cy="1588"/>
          </a:xfrm>
          <a:prstGeom prst="straightConnector1">
            <a:avLst/>
          </a:prstGeom>
          <a:ln>
            <a:solidFill>
              <a:srgbClr val="AE129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6200000" flipH="1">
            <a:off x="6515100" y="5182755"/>
            <a:ext cx="304800" cy="228600"/>
          </a:xfrm>
          <a:prstGeom prst="straightConnector1">
            <a:avLst/>
          </a:prstGeom>
          <a:ln>
            <a:solidFill>
              <a:srgbClr val="AE129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28600" y="152400"/>
            <a:ext cx="5562600" cy="461665"/>
          </a:xfrm>
          <a:prstGeom prst="rect">
            <a:avLst/>
          </a:prstGeom>
          <a:noFill/>
        </p:spPr>
        <p:txBody>
          <a:bodyPr wrap="square" rtlCol="0">
            <a:spAutoFit/>
          </a:bodyPr>
          <a:lstStyle/>
          <a:p>
            <a:r>
              <a:rPr lang="en-US" sz="2400" b="1" dirty="0" smtClean="0">
                <a:solidFill>
                  <a:srgbClr val="00B050"/>
                </a:solidFill>
              </a:rPr>
              <a:t>4/2 DC VALVE (SEAT AND POPPET TYPE)</a:t>
            </a:r>
            <a:endParaRPr lang="en-US" sz="2400" b="1" dirty="0">
              <a:solidFill>
                <a:srgbClr val="00B050"/>
              </a:solidFill>
            </a:endParaRPr>
          </a:p>
        </p:txBody>
      </p:sp>
      <p:sp>
        <p:nvSpPr>
          <p:cNvPr id="111" name="TextBox 110"/>
          <p:cNvSpPr txBox="1"/>
          <p:nvPr/>
        </p:nvSpPr>
        <p:spPr>
          <a:xfrm>
            <a:off x="6858000" y="1524000"/>
            <a:ext cx="2286000" cy="369332"/>
          </a:xfrm>
          <a:prstGeom prst="rect">
            <a:avLst/>
          </a:prstGeom>
          <a:noFill/>
        </p:spPr>
        <p:txBody>
          <a:bodyPr wrap="square" rtlCol="0">
            <a:spAutoFit/>
          </a:bodyPr>
          <a:lstStyle/>
          <a:p>
            <a:r>
              <a:rPr lang="en-US" dirty="0" smtClean="0"/>
              <a:t>ACTUATED POSITION</a:t>
            </a:r>
            <a:endParaRPr lang="en-US" dirty="0"/>
          </a:p>
        </p:txBody>
      </p:sp>
      <p:sp>
        <p:nvSpPr>
          <p:cNvPr id="112" name="TextBox 111"/>
          <p:cNvSpPr txBox="1"/>
          <p:nvPr/>
        </p:nvSpPr>
        <p:spPr>
          <a:xfrm>
            <a:off x="1447800" y="762000"/>
            <a:ext cx="2895600" cy="369332"/>
          </a:xfrm>
          <a:prstGeom prst="rect">
            <a:avLst/>
          </a:prstGeom>
          <a:noFill/>
        </p:spPr>
        <p:txBody>
          <a:bodyPr wrap="square" rtlCol="0">
            <a:spAutoFit/>
          </a:bodyPr>
          <a:lstStyle/>
          <a:p>
            <a:r>
              <a:rPr lang="en-US" dirty="0" smtClean="0"/>
              <a:t>BEFORE PRESSING BUTTON</a:t>
            </a:r>
            <a:endParaRPr lang="en-US" dirty="0"/>
          </a:p>
        </p:txBody>
      </p:sp>
      <p:grpSp>
        <p:nvGrpSpPr>
          <p:cNvPr id="130" name="Group 129"/>
          <p:cNvGrpSpPr/>
          <p:nvPr/>
        </p:nvGrpSpPr>
        <p:grpSpPr>
          <a:xfrm>
            <a:off x="6324600" y="152400"/>
            <a:ext cx="2098963" cy="1129135"/>
            <a:chOff x="6324600" y="152400"/>
            <a:chExt cx="2098963" cy="1129135"/>
          </a:xfrm>
        </p:grpSpPr>
        <p:sp>
          <p:nvSpPr>
            <p:cNvPr id="115" name="Rectangle 114"/>
            <p:cNvSpPr/>
            <p:nvPr/>
          </p:nvSpPr>
          <p:spPr>
            <a:xfrm>
              <a:off x="6813461" y="476237"/>
              <a:ext cx="1184031" cy="5595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a:stCxn id="115" idx="0"/>
              <a:endCxn id="115" idx="2"/>
            </p:cNvCxnSpPr>
            <p:nvPr/>
          </p:nvCxnSpPr>
          <p:spPr>
            <a:xfrm rot="16200000" flipH="1">
              <a:off x="7125709" y="756073"/>
              <a:ext cx="559535" cy="10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5400000" flipH="1" flipV="1">
              <a:off x="6681698" y="756073"/>
              <a:ext cx="559535" cy="10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6955695" y="756073"/>
              <a:ext cx="559535" cy="10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5400000" flipH="1" flipV="1">
              <a:off x="7397050" y="583333"/>
              <a:ext cx="559535" cy="3453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rot="16200000" flipH="1">
              <a:off x="7421717" y="608000"/>
              <a:ext cx="559535" cy="296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7997492" y="700051"/>
              <a:ext cx="345342" cy="111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324894" y="608491"/>
              <a:ext cx="98669" cy="279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6773100" y="1010335"/>
              <a:ext cx="197338" cy="271200"/>
            </a:xfrm>
            <a:prstGeom prst="rect">
              <a:avLst/>
            </a:prstGeom>
            <a:noFill/>
          </p:spPr>
          <p:txBody>
            <a:bodyPr wrap="square" rtlCol="0">
              <a:spAutoFit/>
            </a:bodyPr>
            <a:lstStyle/>
            <a:p>
              <a:r>
                <a:rPr lang="en-US" dirty="0" smtClean="0"/>
                <a:t>P</a:t>
              </a:r>
              <a:endParaRPr lang="en-US" dirty="0"/>
            </a:p>
          </p:txBody>
        </p:sp>
        <p:sp>
          <p:nvSpPr>
            <p:cNvPr id="124" name="TextBox 123"/>
            <p:cNvSpPr txBox="1"/>
            <p:nvPr/>
          </p:nvSpPr>
          <p:spPr>
            <a:xfrm>
              <a:off x="7226075" y="989988"/>
              <a:ext cx="148004" cy="271200"/>
            </a:xfrm>
            <a:prstGeom prst="rect">
              <a:avLst/>
            </a:prstGeom>
            <a:noFill/>
          </p:spPr>
          <p:txBody>
            <a:bodyPr wrap="square" rtlCol="0">
              <a:spAutoFit/>
            </a:bodyPr>
            <a:lstStyle/>
            <a:p>
              <a:r>
                <a:rPr lang="en-US" dirty="0" smtClean="0"/>
                <a:t>R</a:t>
              </a:r>
              <a:endParaRPr lang="en-US" dirty="0"/>
            </a:p>
          </p:txBody>
        </p:sp>
        <p:sp>
          <p:nvSpPr>
            <p:cNvPr id="125" name="TextBox 124"/>
            <p:cNvSpPr txBox="1"/>
            <p:nvPr/>
          </p:nvSpPr>
          <p:spPr>
            <a:xfrm>
              <a:off x="7010400" y="609600"/>
              <a:ext cx="148004" cy="271200"/>
            </a:xfrm>
            <a:prstGeom prst="rect">
              <a:avLst/>
            </a:prstGeom>
            <a:noFill/>
          </p:spPr>
          <p:txBody>
            <a:bodyPr wrap="square" rtlCol="0">
              <a:spAutoFit/>
            </a:bodyPr>
            <a:lstStyle/>
            <a:p>
              <a:r>
                <a:rPr lang="en-US" dirty="0" smtClean="0"/>
                <a:t>1</a:t>
              </a:r>
              <a:endParaRPr lang="en-US" dirty="0"/>
            </a:p>
          </p:txBody>
        </p:sp>
        <p:sp>
          <p:nvSpPr>
            <p:cNvPr id="126" name="TextBox 125"/>
            <p:cNvSpPr txBox="1"/>
            <p:nvPr/>
          </p:nvSpPr>
          <p:spPr>
            <a:xfrm>
              <a:off x="7391400" y="533400"/>
              <a:ext cx="296008" cy="279767"/>
            </a:xfrm>
            <a:prstGeom prst="rect">
              <a:avLst/>
            </a:prstGeom>
            <a:noFill/>
          </p:spPr>
          <p:txBody>
            <a:bodyPr wrap="square" rtlCol="0">
              <a:spAutoFit/>
            </a:bodyPr>
            <a:lstStyle/>
            <a:p>
              <a:r>
                <a:rPr lang="en-US" dirty="0" smtClean="0"/>
                <a:t>2</a:t>
              </a:r>
              <a:endParaRPr lang="en-US" dirty="0"/>
            </a:p>
          </p:txBody>
        </p:sp>
        <p:sp>
          <p:nvSpPr>
            <p:cNvPr id="127" name="Freeform 126"/>
            <p:cNvSpPr/>
            <p:nvPr/>
          </p:nvSpPr>
          <p:spPr>
            <a:xfrm>
              <a:off x="6324600" y="588142"/>
              <a:ext cx="484377" cy="295028"/>
            </a:xfrm>
            <a:custGeom>
              <a:avLst/>
              <a:gdLst>
                <a:gd name="connsiteX0" fmla="*/ 0 w 748146"/>
                <a:gd name="connsiteY0" fmla="*/ 374072 h 401782"/>
                <a:gd name="connsiteX1" fmla="*/ 110837 w 748146"/>
                <a:gd name="connsiteY1" fmla="*/ 0 h 401782"/>
                <a:gd name="connsiteX2" fmla="*/ 180109 w 748146"/>
                <a:gd name="connsiteY2" fmla="*/ 387927 h 401782"/>
                <a:gd name="connsiteX3" fmla="*/ 277091 w 748146"/>
                <a:gd name="connsiteY3" fmla="*/ 13854 h 401782"/>
                <a:gd name="connsiteX4" fmla="*/ 360218 w 748146"/>
                <a:gd name="connsiteY4" fmla="*/ 374072 h 401782"/>
                <a:gd name="connsiteX5" fmla="*/ 457200 w 748146"/>
                <a:gd name="connsiteY5" fmla="*/ 13854 h 401782"/>
                <a:gd name="connsiteX6" fmla="*/ 540328 w 748146"/>
                <a:gd name="connsiteY6" fmla="*/ 401782 h 401782"/>
                <a:gd name="connsiteX7" fmla="*/ 623455 w 748146"/>
                <a:gd name="connsiteY7" fmla="*/ 0 h 401782"/>
                <a:gd name="connsiteX8" fmla="*/ 734291 w 748146"/>
                <a:gd name="connsiteY8" fmla="*/ 387927 h 401782"/>
                <a:gd name="connsiteX9" fmla="*/ 748146 w 748146"/>
                <a:gd name="connsiteY9" fmla="*/ 166254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146" h="401782">
                  <a:moveTo>
                    <a:pt x="0" y="374072"/>
                  </a:moveTo>
                  <a:lnTo>
                    <a:pt x="110837" y="0"/>
                  </a:lnTo>
                  <a:lnTo>
                    <a:pt x="180109" y="387927"/>
                  </a:lnTo>
                  <a:lnTo>
                    <a:pt x="277091" y="13854"/>
                  </a:lnTo>
                  <a:lnTo>
                    <a:pt x="360218" y="374072"/>
                  </a:lnTo>
                  <a:lnTo>
                    <a:pt x="457200" y="13854"/>
                  </a:lnTo>
                  <a:lnTo>
                    <a:pt x="540328" y="401782"/>
                  </a:lnTo>
                  <a:lnTo>
                    <a:pt x="623455" y="0"/>
                  </a:lnTo>
                  <a:lnTo>
                    <a:pt x="734291" y="387927"/>
                  </a:lnTo>
                  <a:lnTo>
                    <a:pt x="748146" y="166254"/>
                  </a:ln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TextBox 127"/>
            <p:cNvSpPr txBox="1"/>
            <p:nvPr/>
          </p:nvSpPr>
          <p:spPr>
            <a:xfrm>
              <a:off x="6553200" y="152400"/>
              <a:ext cx="296008" cy="271200"/>
            </a:xfrm>
            <a:prstGeom prst="rect">
              <a:avLst/>
            </a:prstGeom>
            <a:noFill/>
          </p:spPr>
          <p:txBody>
            <a:bodyPr wrap="square" rtlCol="0">
              <a:spAutoFit/>
            </a:bodyPr>
            <a:lstStyle/>
            <a:p>
              <a:r>
                <a:rPr lang="en-US" dirty="0" smtClean="0"/>
                <a:t>A</a:t>
              </a:r>
              <a:endParaRPr lang="en-US" dirty="0"/>
            </a:p>
          </p:txBody>
        </p:sp>
        <p:sp>
          <p:nvSpPr>
            <p:cNvPr id="129" name="TextBox 128"/>
            <p:cNvSpPr txBox="1"/>
            <p:nvPr/>
          </p:nvSpPr>
          <p:spPr>
            <a:xfrm>
              <a:off x="7086600" y="152400"/>
              <a:ext cx="394677" cy="271200"/>
            </a:xfrm>
            <a:prstGeom prst="rect">
              <a:avLst/>
            </a:prstGeom>
            <a:noFill/>
          </p:spPr>
          <p:txBody>
            <a:bodyPr wrap="square" rtlCol="0">
              <a:spAutoFit/>
            </a:bodyPr>
            <a:lstStyle/>
            <a:p>
              <a:r>
                <a:rPr lang="en-US" dirty="0" smtClean="0"/>
                <a:t>B</a:t>
              </a:r>
              <a:endParaRPr lang="en-US" dirty="0"/>
            </a:p>
          </p:txBody>
        </p:sp>
      </p:grpSp>
      <p:sp>
        <p:nvSpPr>
          <p:cNvPr id="98" name="Freeform 97"/>
          <p:cNvSpPr/>
          <p:nvPr/>
        </p:nvSpPr>
        <p:spPr>
          <a:xfrm>
            <a:off x="1066800" y="3048000"/>
            <a:ext cx="415636" cy="318655"/>
          </a:xfrm>
          <a:custGeom>
            <a:avLst/>
            <a:gdLst>
              <a:gd name="connsiteX0" fmla="*/ 0 w 415636"/>
              <a:gd name="connsiteY0" fmla="*/ 318655 h 318655"/>
              <a:gd name="connsiteX1" fmla="*/ 415636 w 415636"/>
              <a:gd name="connsiteY1" fmla="*/ 0 h 318655"/>
            </a:gdLst>
            <a:ahLst/>
            <a:cxnLst>
              <a:cxn ang="0">
                <a:pos x="connsiteX0" y="connsiteY0"/>
              </a:cxn>
              <a:cxn ang="0">
                <a:pos x="connsiteX1" y="connsiteY1"/>
              </a:cxn>
            </a:cxnLst>
            <a:rect l="l" t="t" r="r" b="b"/>
            <a:pathLst>
              <a:path w="415636" h="318655">
                <a:moveTo>
                  <a:pt x="0" y="318655"/>
                </a:moveTo>
                <a:lnTo>
                  <a:pt x="415636"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1066800" y="3061855"/>
            <a:ext cx="706582" cy="554181"/>
          </a:xfrm>
          <a:custGeom>
            <a:avLst/>
            <a:gdLst>
              <a:gd name="connsiteX0" fmla="*/ 0 w 706582"/>
              <a:gd name="connsiteY0" fmla="*/ 554181 h 554181"/>
              <a:gd name="connsiteX1" fmla="*/ 706582 w 706582"/>
              <a:gd name="connsiteY1" fmla="*/ 0 h 554181"/>
            </a:gdLst>
            <a:ahLst/>
            <a:cxnLst>
              <a:cxn ang="0">
                <a:pos x="connsiteX0" y="connsiteY0"/>
              </a:cxn>
              <a:cxn ang="0">
                <a:pos x="connsiteX1" y="connsiteY1"/>
              </a:cxn>
            </a:cxnLst>
            <a:rect l="l" t="t" r="r" b="b"/>
            <a:pathLst>
              <a:path w="706582" h="554181">
                <a:moveTo>
                  <a:pt x="0" y="554181"/>
                </a:moveTo>
                <a:lnTo>
                  <a:pt x="70658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1094509" y="3366655"/>
            <a:ext cx="651164" cy="471054"/>
          </a:xfrm>
          <a:custGeom>
            <a:avLst/>
            <a:gdLst>
              <a:gd name="connsiteX0" fmla="*/ 0 w 651164"/>
              <a:gd name="connsiteY0" fmla="*/ 471054 h 471054"/>
              <a:gd name="connsiteX1" fmla="*/ 651164 w 651164"/>
              <a:gd name="connsiteY1" fmla="*/ 0 h 471054"/>
            </a:gdLst>
            <a:ahLst/>
            <a:cxnLst>
              <a:cxn ang="0">
                <a:pos x="connsiteX0" y="connsiteY0"/>
              </a:cxn>
              <a:cxn ang="0">
                <a:pos x="connsiteX1" y="connsiteY1"/>
              </a:cxn>
            </a:cxnLst>
            <a:rect l="l" t="t" r="r" b="b"/>
            <a:pathLst>
              <a:path w="651164" h="471054">
                <a:moveTo>
                  <a:pt x="0" y="471054"/>
                </a:moveTo>
                <a:lnTo>
                  <a:pt x="651164"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1911927" y="3048000"/>
            <a:ext cx="374073" cy="263236"/>
          </a:xfrm>
          <a:custGeom>
            <a:avLst/>
            <a:gdLst>
              <a:gd name="connsiteX0" fmla="*/ 0 w 374073"/>
              <a:gd name="connsiteY0" fmla="*/ 263236 h 263236"/>
              <a:gd name="connsiteX1" fmla="*/ 374073 w 374073"/>
              <a:gd name="connsiteY1" fmla="*/ 0 h 263236"/>
            </a:gdLst>
            <a:ahLst/>
            <a:cxnLst>
              <a:cxn ang="0">
                <a:pos x="connsiteX0" y="connsiteY0"/>
              </a:cxn>
              <a:cxn ang="0">
                <a:pos x="connsiteX1" y="connsiteY1"/>
              </a:cxn>
            </a:cxnLst>
            <a:rect l="l" t="t" r="r" b="b"/>
            <a:pathLst>
              <a:path w="374073" h="263236">
                <a:moveTo>
                  <a:pt x="0" y="263236"/>
                </a:moveTo>
                <a:lnTo>
                  <a:pt x="374073"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1080655" y="4225636"/>
            <a:ext cx="277090" cy="166255"/>
          </a:xfrm>
          <a:custGeom>
            <a:avLst/>
            <a:gdLst>
              <a:gd name="connsiteX0" fmla="*/ 0 w 277090"/>
              <a:gd name="connsiteY0" fmla="*/ 166255 h 166255"/>
              <a:gd name="connsiteX1" fmla="*/ 277090 w 277090"/>
              <a:gd name="connsiteY1" fmla="*/ 0 h 166255"/>
            </a:gdLst>
            <a:ahLst/>
            <a:cxnLst>
              <a:cxn ang="0">
                <a:pos x="connsiteX0" y="connsiteY0"/>
              </a:cxn>
              <a:cxn ang="0">
                <a:pos x="connsiteX1" y="connsiteY1"/>
              </a:cxn>
            </a:cxnLst>
            <a:rect l="l" t="t" r="r" b="b"/>
            <a:pathLst>
              <a:path w="277090" h="166255">
                <a:moveTo>
                  <a:pt x="0" y="166255"/>
                </a:moveTo>
                <a:lnTo>
                  <a:pt x="277090"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1080655" y="4447309"/>
            <a:ext cx="332509" cy="207818"/>
          </a:xfrm>
          <a:custGeom>
            <a:avLst/>
            <a:gdLst>
              <a:gd name="connsiteX0" fmla="*/ 0 w 332509"/>
              <a:gd name="connsiteY0" fmla="*/ 207818 h 207818"/>
              <a:gd name="connsiteX1" fmla="*/ 332509 w 332509"/>
              <a:gd name="connsiteY1" fmla="*/ 0 h 207818"/>
            </a:gdLst>
            <a:ahLst/>
            <a:cxnLst>
              <a:cxn ang="0">
                <a:pos x="connsiteX0" y="connsiteY0"/>
              </a:cxn>
              <a:cxn ang="0">
                <a:pos x="connsiteX1" y="connsiteY1"/>
              </a:cxn>
            </a:cxnLst>
            <a:rect l="l" t="t" r="r" b="b"/>
            <a:pathLst>
              <a:path w="332509" h="207818">
                <a:moveTo>
                  <a:pt x="0" y="207818"/>
                </a:moveTo>
                <a:lnTo>
                  <a:pt x="3325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1080655" y="4627418"/>
            <a:ext cx="484909" cy="346364"/>
          </a:xfrm>
          <a:custGeom>
            <a:avLst/>
            <a:gdLst>
              <a:gd name="connsiteX0" fmla="*/ 0 w 484909"/>
              <a:gd name="connsiteY0" fmla="*/ 346364 h 346364"/>
              <a:gd name="connsiteX1" fmla="*/ 484909 w 484909"/>
              <a:gd name="connsiteY1" fmla="*/ 0 h 346364"/>
            </a:gdLst>
            <a:ahLst/>
            <a:cxnLst>
              <a:cxn ang="0">
                <a:pos x="connsiteX0" y="connsiteY0"/>
              </a:cxn>
              <a:cxn ang="0">
                <a:pos x="connsiteX1" y="connsiteY1"/>
              </a:cxn>
            </a:cxnLst>
            <a:rect l="l" t="t" r="r" b="b"/>
            <a:pathLst>
              <a:path w="484909" h="346364">
                <a:moveTo>
                  <a:pt x="0" y="346364"/>
                </a:moveTo>
                <a:lnTo>
                  <a:pt x="4849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1066800" y="4862945"/>
            <a:ext cx="540327" cy="387928"/>
          </a:xfrm>
          <a:custGeom>
            <a:avLst/>
            <a:gdLst>
              <a:gd name="connsiteX0" fmla="*/ 0 w 540327"/>
              <a:gd name="connsiteY0" fmla="*/ 387928 h 387928"/>
              <a:gd name="connsiteX1" fmla="*/ 540327 w 540327"/>
              <a:gd name="connsiteY1" fmla="*/ 0 h 387928"/>
            </a:gdLst>
            <a:ahLst/>
            <a:cxnLst>
              <a:cxn ang="0">
                <a:pos x="connsiteX0" y="connsiteY0"/>
              </a:cxn>
              <a:cxn ang="0">
                <a:pos x="connsiteX1" y="connsiteY1"/>
              </a:cxn>
            </a:cxnLst>
            <a:rect l="l" t="t" r="r" b="b"/>
            <a:pathLst>
              <a:path w="540327" h="387928">
                <a:moveTo>
                  <a:pt x="0" y="387928"/>
                </a:moveTo>
                <a:lnTo>
                  <a:pt x="540327"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1911927" y="3061855"/>
            <a:ext cx="692728" cy="498763"/>
          </a:xfrm>
          <a:custGeom>
            <a:avLst/>
            <a:gdLst>
              <a:gd name="connsiteX0" fmla="*/ 0 w 692728"/>
              <a:gd name="connsiteY0" fmla="*/ 498763 h 498763"/>
              <a:gd name="connsiteX1" fmla="*/ 692728 w 692728"/>
              <a:gd name="connsiteY1" fmla="*/ 0 h 498763"/>
            </a:gdLst>
            <a:ahLst/>
            <a:cxnLst>
              <a:cxn ang="0">
                <a:pos x="connsiteX0" y="connsiteY0"/>
              </a:cxn>
              <a:cxn ang="0">
                <a:pos x="connsiteX1" y="connsiteY1"/>
              </a:cxn>
            </a:cxnLst>
            <a:rect l="l" t="t" r="r" b="b"/>
            <a:pathLst>
              <a:path w="692728" h="498763">
                <a:moveTo>
                  <a:pt x="0" y="498763"/>
                </a:moveTo>
                <a:lnTo>
                  <a:pt x="692728"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2092036" y="3061855"/>
            <a:ext cx="789709" cy="678872"/>
          </a:xfrm>
          <a:custGeom>
            <a:avLst/>
            <a:gdLst>
              <a:gd name="connsiteX0" fmla="*/ 0 w 789709"/>
              <a:gd name="connsiteY0" fmla="*/ 678872 h 678872"/>
              <a:gd name="connsiteX1" fmla="*/ 789709 w 789709"/>
              <a:gd name="connsiteY1" fmla="*/ 0 h 678872"/>
            </a:gdLst>
            <a:ahLst/>
            <a:cxnLst>
              <a:cxn ang="0">
                <a:pos x="connsiteX0" y="connsiteY0"/>
              </a:cxn>
              <a:cxn ang="0">
                <a:pos x="connsiteX1" y="connsiteY1"/>
              </a:cxn>
            </a:cxnLst>
            <a:rect l="l" t="t" r="r" b="b"/>
            <a:pathLst>
              <a:path w="789709" h="678872">
                <a:moveTo>
                  <a:pt x="0" y="678872"/>
                </a:moveTo>
                <a:lnTo>
                  <a:pt x="7897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2092036" y="3144982"/>
            <a:ext cx="942109" cy="803563"/>
          </a:xfrm>
          <a:custGeom>
            <a:avLst/>
            <a:gdLst>
              <a:gd name="connsiteX0" fmla="*/ 0 w 942109"/>
              <a:gd name="connsiteY0" fmla="*/ 803563 h 803563"/>
              <a:gd name="connsiteX1" fmla="*/ 942109 w 942109"/>
              <a:gd name="connsiteY1" fmla="*/ 0 h 803563"/>
            </a:gdLst>
            <a:ahLst/>
            <a:cxnLst>
              <a:cxn ang="0">
                <a:pos x="connsiteX0" y="connsiteY0"/>
              </a:cxn>
              <a:cxn ang="0">
                <a:pos x="connsiteX1" y="connsiteY1"/>
              </a:cxn>
            </a:cxnLst>
            <a:rect l="l" t="t" r="r" b="b"/>
            <a:pathLst>
              <a:path w="942109" h="803563">
                <a:moveTo>
                  <a:pt x="0" y="803563"/>
                </a:moveTo>
                <a:lnTo>
                  <a:pt x="9421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2092036" y="3394364"/>
            <a:ext cx="928255" cy="858981"/>
          </a:xfrm>
          <a:custGeom>
            <a:avLst/>
            <a:gdLst>
              <a:gd name="connsiteX0" fmla="*/ 0 w 928255"/>
              <a:gd name="connsiteY0" fmla="*/ 858981 h 858981"/>
              <a:gd name="connsiteX1" fmla="*/ 928255 w 928255"/>
              <a:gd name="connsiteY1" fmla="*/ 0 h 858981"/>
            </a:gdLst>
            <a:ahLst/>
            <a:cxnLst>
              <a:cxn ang="0">
                <a:pos x="connsiteX0" y="connsiteY0"/>
              </a:cxn>
              <a:cxn ang="0">
                <a:pos x="connsiteX1" y="connsiteY1"/>
              </a:cxn>
            </a:cxnLst>
            <a:rect l="l" t="t" r="r" b="b"/>
            <a:pathLst>
              <a:path w="928255" h="858981">
                <a:moveTo>
                  <a:pt x="0" y="858981"/>
                </a:moveTo>
                <a:lnTo>
                  <a:pt x="928255"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3214255" y="3048000"/>
            <a:ext cx="263236" cy="221673"/>
          </a:xfrm>
          <a:custGeom>
            <a:avLst/>
            <a:gdLst>
              <a:gd name="connsiteX0" fmla="*/ 0 w 263236"/>
              <a:gd name="connsiteY0" fmla="*/ 221673 h 221673"/>
              <a:gd name="connsiteX1" fmla="*/ 263236 w 263236"/>
              <a:gd name="connsiteY1" fmla="*/ 0 h 221673"/>
            </a:gdLst>
            <a:ahLst/>
            <a:cxnLst>
              <a:cxn ang="0">
                <a:pos x="connsiteX0" y="connsiteY0"/>
              </a:cxn>
              <a:cxn ang="0">
                <a:pos x="connsiteX1" y="connsiteY1"/>
              </a:cxn>
            </a:cxnLst>
            <a:rect l="l" t="t" r="r" b="b"/>
            <a:pathLst>
              <a:path w="263236" h="221673">
                <a:moveTo>
                  <a:pt x="0" y="221673"/>
                </a:moveTo>
                <a:lnTo>
                  <a:pt x="263236"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2119745" y="3726873"/>
            <a:ext cx="734291" cy="678872"/>
          </a:xfrm>
          <a:custGeom>
            <a:avLst/>
            <a:gdLst>
              <a:gd name="connsiteX0" fmla="*/ 0 w 734291"/>
              <a:gd name="connsiteY0" fmla="*/ 678872 h 678872"/>
              <a:gd name="connsiteX1" fmla="*/ 734291 w 734291"/>
              <a:gd name="connsiteY1" fmla="*/ 0 h 678872"/>
            </a:gdLst>
            <a:ahLst/>
            <a:cxnLst>
              <a:cxn ang="0">
                <a:pos x="connsiteX0" y="connsiteY0"/>
              </a:cxn>
              <a:cxn ang="0">
                <a:pos x="connsiteX1" y="connsiteY1"/>
              </a:cxn>
            </a:cxnLst>
            <a:rect l="l" t="t" r="r" b="b"/>
            <a:pathLst>
              <a:path w="734291" h="678872">
                <a:moveTo>
                  <a:pt x="0" y="678872"/>
                </a:moveTo>
                <a:lnTo>
                  <a:pt x="7342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3214255" y="3061855"/>
            <a:ext cx="484909" cy="387927"/>
          </a:xfrm>
          <a:custGeom>
            <a:avLst/>
            <a:gdLst>
              <a:gd name="connsiteX0" fmla="*/ 0 w 484909"/>
              <a:gd name="connsiteY0" fmla="*/ 387927 h 387927"/>
              <a:gd name="connsiteX1" fmla="*/ 484909 w 484909"/>
              <a:gd name="connsiteY1" fmla="*/ 0 h 387927"/>
            </a:gdLst>
            <a:ahLst/>
            <a:cxnLst>
              <a:cxn ang="0">
                <a:pos x="connsiteX0" y="connsiteY0"/>
              </a:cxn>
              <a:cxn ang="0">
                <a:pos x="connsiteX1" y="connsiteY1"/>
              </a:cxn>
            </a:cxnLst>
            <a:rect l="l" t="t" r="r" b="b"/>
            <a:pathLst>
              <a:path w="484909" h="387927">
                <a:moveTo>
                  <a:pt x="0" y="387927"/>
                </a:moveTo>
                <a:lnTo>
                  <a:pt x="4849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3325091" y="3131127"/>
            <a:ext cx="637309" cy="526473"/>
          </a:xfrm>
          <a:custGeom>
            <a:avLst/>
            <a:gdLst>
              <a:gd name="connsiteX0" fmla="*/ 0 w 637309"/>
              <a:gd name="connsiteY0" fmla="*/ 526473 h 526473"/>
              <a:gd name="connsiteX1" fmla="*/ 637309 w 637309"/>
              <a:gd name="connsiteY1" fmla="*/ 0 h 526473"/>
            </a:gdLst>
            <a:ahLst/>
            <a:cxnLst>
              <a:cxn ang="0">
                <a:pos x="connsiteX0" y="connsiteY0"/>
              </a:cxn>
              <a:cxn ang="0">
                <a:pos x="connsiteX1" y="connsiteY1"/>
              </a:cxn>
            </a:cxnLst>
            <a:rect l="l" t="t" r="r" b="b"/>
            <a:pathLst>
              <a:path w="637309" h="526473">
                <a:moveTo>
                  <a:pt x="0" y="526473"/>
                </a:moveTo>
                <a:lnTo>
                  <a:pt x="6373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3519055" y="3422073"/>
            <a:ext cx="443345" cy="387927"/>
          </a:xfrm>
          <a:custGeom>
            <a:avLst/>
            <a:gdLst>
              <a:gd name="connsiteX0" fmla="*/ 0 w 443345"/>
              <a:gd name="connsiteY0" fmla="*/ 387927 h 387927"/>
              <a:gd name="connsiteX1" fmla="*/ 443345 w 443345"/>
              <a:gd name="connsiteY1" fmla="*/ 0 h 387927"/>
            </a:gdLst>
            <a:ahLst/>
            <a:cxnLst>
              <a:cxn ang="0">
                <a:pos x="connsiteX0" y="connsiteY0"/>
              </a:cxn>
              <a:cxn ang="0">
                <a:pos x="connsiteX1" y="connsiteY1"/>
              </a:cxn>
            </a:cxnLst>
            <a:rect l="l" t="t" r="r" b="b"/>
            <a:pathLst>
              <a:path w="443345" h="387927">
                <a:moveTo>
                  <a:pt x="0" y="387927"/>
                </a:moveTo>
                <a:lnTo>
                  <a:pt x="443345"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2258291" y="4017818"/>
            <a:ext cx="581891" cy="568037"/>
          </a:xfrm>
          <a:custGeom>
            <a:avLst/>
            <a:gdLst>
              <a:gd name="connsiteX0" fmla="*/ 0 w 581891"/>
              <a:gd name="connsiteY0" fmla="*/ 568037 h 568037"/>
              <a:gd name="connsiteX1" fmla="*/ 581891 w 581891"/>
              <a:gd name="connsiteY1" fmla="*/ 0 h 568037"/>
            </a:gdLst>
            <a:ahLst/>
            <a:cxnLst>
              <a:cxn ang="0">
                <a:pos x="connsiteX0" y="connsiteY0"/>
              </a:cxn>
              <a:cxn ang="0">
                <a:pos x="connsiteX1" y="connsiteY1"/>
              </a:cxn>
            </a:cxnLst>
            <a:rect l="l" t="t" r="r" b="b"/>
            <a:pathLst>
              <a:path w="581891" h="568037">
                <a:moveTo>
                  <a:pt x="0" y="568037"/>
                </a:moveTo>
                <a:lnTo>
                  <a:pt x="58189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2382982" y="4308764"/>
            <a:ext cx="457200" cy="457200"/>
          </a:xfrm>
          <a:custGeom>
            <a:avLst/>
            <a:gdLst>
              <a:gd name="connsiteX0" fmla="*/ 0 w 457200"/>
              <a:gd name="connsiteY0" fmla="*/ 457200 h 457200"/>
              <a:gd name="connsiteX1" fmla="*/ 457200 w 457200"/>
              <a:gd name="connsiteY1" fmla="*/ 0 h 457200"/>
            </a:gdLst>
            <a:ahLst/>
            <a:cxnLst>
              <a:cxn ang="0">
                <a:pos x="connsiteX0" y="connsiteY0"/>
              </a:cxn>
              <a:cxn ang="0">
                <a:pos x="connsiteX1" y="connsiteY1"/>
              </a:cxn>
            </a:cxnLst>
            <a:rect l="l" t="t" r="r" b="b"/>
            <a:pathLst>
              <a:path w="457200" h="457200">
                <a:moveTo>
                  <a:pt x="0" y="457200"/>
                </a:moveTo>
                <a:lnTo>
                  <a:pt x="457200"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3394364" y="4281055"/>
            <a:ext cx="554181" cy="471054"/>
          </a:xfrm>
          <a:custGeom>
            <a:avLst/>
            <a:gdLst>
              <a:gd name="connsiteX0" fmla="*/ 0 w 554181"/>
              <a:gd name="connsiteY0" fmla="*/ 471054 h 471054"/>
              <a:gd name="connsiteX1" fmla="*/ 554181 w 554181"/>
              <a:gd name="connsiteY1" fmla="*/ 0 h 471054"/>
            </a:gdLst>
            <a:ahLst/>
            <a:cxnLst>
              <a:cxn ang="0">
                <a:pos x="connsiteX0" y="connsiteY0"/>
              </a:cxn>
              <a:cxn ang="0">
                <a:pos x="connsiteX1" y="connsiteY1"/>
              </a:cxn>
            </a:cxnLst>
            <a:rect l="l" t="t" r="r" b="b"/>
            <a:pathLst>
              <a:path w="554181" h="471054">
                <a:moveTo>
                  <a:pt x="0" y="471054"/>
                </a:moveTo>
                <a:lnTo>
                  <a:pt x="55418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3380509" y="4461164"/>
            <a:ext cx="595746" cy="484909"/>
          </a:xfrm>
          <a:custGeom>
            <a:avLst/>
            <a:gdLst>
              <a:gd name="connsiteX0" fmla="*/ 0 w 595746"/>
              <a:gd name="connsiteY0" fmla="*/ 484909 h 484909"/>
              <a:gd name="connsiteX1" fmla="*/ 595746 w 595746"/>
              <a:gd name="connsiteY1" fmla="*/ 0 h 484909"/>
            </a:gdLst>
            <a:ahLst/>
            <a:cxnLst>
              <a:cxn ang="0">
                <a:pos x="connsiteX0" y="connsiteY0"/>
              </a:cxn>
              <a:cxn ang="0">
                <a:pos x="connsiteX1" y="connsiteY1"/>
              </a:cxn>
            </a:cxnLst>
            <a:rect l="l" t="t" r="r" b="b"/>
            <a:pathLst>
              <a:path w="595746" h="484909">
                <a:moveTo>
                  <a:pt x="0" y="484909"/>
                </a:moveTo>
                <a:lnTo>
                  <a:pt x="595746"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3325091" y="4641273"/>
            <a:ext cx="651164" cy="498763"/>
          </a:xfrm>
          <a:custGeom>
            <a:avLst/>
            <a:gdLst>
              <a:gd name="connsiteX0" fmla="*/ 0 w 651164"/>
              <a:gd name="connsiteY0" fmla="*/ 498763 h 498763"/>
              <a:gd name="connsiteX1" fmla="*/ 651164 w 651164"/>
              <a:gd name="connsiteY1" fmla="*/ 0 h 498763"/>
            </a:gdLst>
            <a:ahLst/>
            <a:cxnLst>
              <a:cxn ang="0">
                <a:pos x="connsiteX0" y="connsiteY0"/>
              </a:cxn>
              <a:cxn ang="0">
                <a:pos x="connsiteX1" y="connsiteY1"/>
              </a:cxn>
            </a:cxnLst>
            <a:rect l="l" t="t" r="r" b="b"/>
            <a:pathLst>
              <a:path w="651164" h="498763">
                <a:moveTo>
                  <a:pt x="0" y="498763"/>
                </a:moveTo>
                <a:lnTo>
                  <a:pt x="651164"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3574473" y="5001491"/>
            <a:ext cx="387927" cy="290945"/>
          </a:xfrm>
          <a:custGeom>
            <a:avLst/>
            <a:gdLst>
              <a:gd name="connsiteX0" fmla="*/ 0 w 387927"/>
              <a:gd name="connsiteY0" fmla="*/ 290945 h 290945"/>
              <a:gd name="connsiteX1" fmla="*/ 387927 w 387927"/>
              <a:gd name="connsiteY1" fmla="*/ 0 h 290945"/>
            </a:gdLst>
            <a:ahLst/>
            <a:cxnLst>
              <a:cxn ang="0">
                <a:pos x="connsiteX0" y="connsiteY0"/>
              </a:cxn>
              <a:cxn ang="0">
                <a:pos x="connsiteX1" y="connsiteY1"/>
              </a:cxn>
            </a:cxnLst>
            <a:rect l="l" t="t" r="r" b="b"/>
            <a:pathLst>
              <a:path w="387927" h="290945">
                <a:moveTo>
                  <a:pt x="0" y="290945"/>
                </a:moveTo>
                <a:lnTo>
                  <a:pt x="387927"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1454727" y="5347855"/>
            <a:ext cx="1205346" cy="1136072"/>
          </a:xfrm>
          <a:custGeom>
            <a:avLst/>
            <a:gdLst>
              <a:gd name="connsiteX0" fmla="*/ 0 w 1205346"/>
              <a:gd name="connsiteY0" fmla="*/ 1136072 h 1136072"/>
              <a:gd name="connsiteX1" fmla="*/ 1205346 w 1205346"/>
              <a:gd name="connsiteY1" fmla="*/ 0 h 1136072"/>
            </a:gdLst>
            <a:ahLst/>
            <a:cxnLst>
              <a:cxn ang="0">
                <a:pos x="connsiteX0" y="connsiteY0"/>
              </a:cxn>
              <a:cxn ang="0">
                <a:pos x="connsiteX1" y="connsiteY1"/>
              </a:cxn>
            </a:cxnLst>
            <a:rect l="l" t="t" r="r" b="b"/>
            <a:pathLst>
              <a:path w="1205346" h="1136072">
                <a:moveTo>
                  <a:pt x="0" y="1136072"/>
                </a:moveTo>
                <a:lnTo>
                  <a:pt x="1205346"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1191491" y="5638800"/>
            <a:ext cx="900545" cy="845127"/>
          </a:xfrm>
          <a:custGeom>
            <a:avLst/>
            <a:gdLst>
              <a:gd name="connsiteX0" fmla="*/ 0 w 900545"/>
              <a:gd name="connsiteY0" fmla="*/ 845127 h 845127"/>
              <a:gd name="connsiteX1" fmla="*/ 900545 w 900545"/>
              <a:gd name="connsiteY1" fmla="*/ 0 h 845127"/>
            </a:gdLst>
            <a:ahLst/>
            <a:cxnLst>
              <a:cxn ang="0">
                <a:pos x="connsiteX0" y="connsiteY0"/>
              </a:cxn>
              <a:cxn ang="0">
                <a:pos x="connsiteX1" y="connsiteY1"/>
              </a:cxn>
            </a:cxnLst>
            <a:rect l="l" t="t" r="r" b="b"/>
            <a:pathLst>
              <a:path w="900545" h="845127">
                <a:moveTo>
                  <a:pt x="0" y="845127"/>
                </a:moveTo>
                <a:lnTo>
                  <a:pt x="900545"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2119745" y="5181600"/>
            <a:ext cx="429491" cy="443345"/>
          </a:xfrm>
          <a:custGeom>
            <a:avLst/>
            <a:gdLst>
              <a:gd name="connsiteX0" fmla="*/ 0 w 429491"/>
              <a:gd name="connsiteY0" fmla="*/ 443345 h 443345"/>
              <a:gd name="connsiteX1" fmla="*/ 429491 w 429491"/>
              <a:gd name="connsiteY1" fmla="*/ 0 h 443345"/>
            </a:gdLst>
            <a:ahLst/>
            <a:cxnLst>
              <a:cxn ang="0">
                <a:pos x="connsiteX0" y="connsiteY0"/>
              </a:cxn>
              <a:cxn ang="0">
                <a:pos x="connsiteX1" y="connsiteY1"/>
              </a:cxn>
            </a:cxnLst>
            <a:rect l="l" t="t" r="r" b="b"/>
            <a:pathLst>
              <a:path w="429491" h="443345">
                <a:moveTo>
                  <a:pt x="0" y="443345"/>
                </a:moveTo>
                <a:lnTo>
                  <a:pt x="42949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1066800" y="5652655"/>
            <a:ext cx="581891" cy="554181"/>
          </a:xfrm>
          <a:custGeom>
            <a:avLst/>
            <a:gdLst>
              <a:gd name="connsiteX0" fmla="*/ 0 w 581891"/>
              <a:gd name="connsiteY0" fmla="*/ 554181 h 554181"/>
              <a:gd name="connsiteX1" fmla="*/ 581891 w 581891"/>
              <a:gd name="connsiteY1" fmla="*/ 0 h 554181"/>
            </a:gdLst>
            <a:ahLst/>
            <a:cxnLst>
              <a:cxn ang="0">
                <a:pos x="connsiteX0" y="connsiteY0"/>
              </a:cxn>
              <a:cxn ang="0">
                <a:pos x="connsiteX1" y="connsiteY1"/>
              </a:cxn>
            </a:cxnLst>
            <a:rect l="l" t="t" r="r" b="b"/>
            <a:pathLst>
              <a:path w="581891" h="554181">
                <a:moveTo>
                  <a:pt x="0" y="554181"/>
                </a:moveTo>
                <a:lnTo>
                  <a:pt x="58189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1066800" y="5583382"/>
            <a:ext cx="249382" cy="235527"/>
          </a:xfrm>
          <a:custGeom>
            <a:avLst/>
            <a:gdLst>
              <a:gd name="connsiteX0" fmla="*/ 0 w 249382"/>
              <a:gd name="connsiteY0" fmla="*/ 235527 h 235527"/>
              <a:gd name="connsiteX1" fmla="*/ 249382 w 249382"/>
              <a:gd name="connsiteY1" fmla="*/ 0 h 235527"/>
            </a:gdLst>
            <a:ahLst/>
            <a:cxnLst>
              <a:cxn ang="0">
                <a:pos x="connsiteX0" y="connsiteY0"/>
              </a:cxn>
              <a:cxn ang="0">
                <a:pos x="connsiteX1" y="connsiteY1"/>
              </a:cxn>
            </a:cxnLst>
            <a:rect l="l" t="t" r="r" b="b"/>
            <a:pathLst>
              <a:path w="249382" h="235527">
                <a:moveTo>
                  <a:pt x="0" y="235527"/>
                </a:moveTo>
                <a:lnTo>
                  <a:pt x="24938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1828800" y="5500255"/>
            <a:ext cx="969818" cy="969818"/>
          </a:xfrm>
          <a:custGeom>
            <a:avLst/>
            <a:gdLst>
              <a:gd name="connsiteX0" fmla="*/ 0 w 969818"/>
              <a:gd name="connsiteY0" fmla="*/ 969818 h 969818"/>
              <a:gd name="connsiteX1" fmla="*/ 969818 w 969818"/>
              <a:gd name="connsiteY1" fmla="*/ 0 h 969818"/>
            </a:gdLst>
            <a:ahLst/>
            <a:cxnLst>
              <a:cxn ang="0">
                <a:pos x="connsiteX0" y="connsiteY0"/>
              </a:cxn>
              <a:cxn ang="0">
                <a:pos x="connsiteX1" y="connsiteY1"/>
              </a:cxn>
            </a:cxnLst>
            <a:rect l="l" t="t" r="r" b="b"/>
            <a:pathLst>
              <a:path w="969818" h="969818">
                <a:moveTo>
                  <a:pt x="0" y="969818"/>
                </a:moveTo>
                <a:lnTo>
                  <a:pt x="969818"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2147455" y="5624945"/>
            <a:ext cx="858981" cy="858982"/>
          </a:xfrm>
          <a:custGeom>
            <a:avLst/>
            <a:gdLst>
              <a:gd name="connsiteX0" fmla="*/ 0 w 858981"/>
              <a:gd name="connsiteY0" fmla="*/ 858982 h 858982"/>
              <a:gd name="connsiteX1" fmla="*/ 858981 w 858981"/>
              <a:gd name="connsiteY1" fmla="*/ 0 h 858982"/>
            </a:gdLst>
            <a:ahLst/>
            <a:cxnLst>
              <a:cxn ang="0">
                <a:pos x="connsiteX0" y="connsiteY0"/>
              </a:cxn>
              <a:cxn ang="0">
                <a:pos x="connsiteX1" y="connsiteY1"/>
              </a:cxn>
            </a:cxnLst>
            <a:rect l="l" t="t" r="r" b="b"/>
            <a:pathLst>
              <a:path w="858981" h="858982">
                <a:moveTo>
                  <a:pt x="0" y="858982"/>
                </a:moveTo>
                <a:lnTo>
                  <a:pt x="85898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2535382" y="5597236"/>
            <a:ext cx="817418" cy="886691"/>
          </a:xfrm>
          <a:custGeom>
            <a:avLst/>
            <a:gdLst>
              <a:gd name="connsiteX0" fmla="*/ 0 w 817418"/>
              <a:gd name="connsiteY0" fmla="*/ 886691 h 886691"/>
              <a:gd name="connsiteX1" fmla="*/ 817418 w 817418"/>
              <a:gd name="connsiteY1" fmla="*/ 0 h 886691"/>
            </a:gdLst>
            <a:ahLst/>
            <a:cxnLst>
              <a:cxn ang="0">
                <a:pos x="connsiteX0" y="connsiteY0"/>
              </a:cxn>
              <a:cxn ang="0">
                <a:pos x="connsiteX1" y="connsiteY1"/>
              </a:cxn>
            </a:cxnLst>
            <a:rect l="l" t="t" r="r" b="b"/>
            <a:pathLst>
              <a:path w="817418" h="886691">
                <a:moveTo>
                  <a:pt x="0" y="886691"/>
                </a:moveTo>
                <a:lnTo>
                  <a:pt x="817418"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2909455" y="5500255"/>
            <a:ext cx="803563" cy="983672"/>
          </a:xfrm>
          <a:custGeom>
            <a:avLst/>
            <a:gdLst>
              <a:gd name="connsiteX0" fmla="*/ 0 w 803563"/>
              <a:gd name="connsiteY0" fmla="*/ 983672 h 983672"/>
              <a:gd name="connsiteX1" fmla="*/ 803563 w 803563"/>
              <a:gd name="connsiteY1" fmla="*/ 0 h 983672"/>
            </a:gdLst>
            <a:ahLst/>
            <a:cxnLst>
              <a:cxn ang="0">
                <a:pos x="connsiteX0" y="connsiteY0"/>
              </a:cxn>
              <a:cxn ang="0">
                <a:pos x="connsiteX1" y="connsiteY1"/>
              </a:cxn>
            </a:cxnLst>
            <a:rect l="l" t="t" r="r" b="b"/>
            <a:pathLst>
              <a:path w="803563" h="983672">
                <a:moveTo>
                  <a:pt x="0" y="983672"/>
                </a:moveTo>
                <a:lnTo>
                  <a:pt x="803563"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3255818" y="5555673"/>
            <a:ext cx="706582" cy="928254"/>
          </a:xfrm>
          <a:custGeom>
            <a:avLst/>
            <a:gdLst>
              <a:gd name="connsiteX0" fmla="*/ 0 w 706582"/>
              <a:gd name="connsiteY0" fmla="*/ 928254 h 928254"/>
              <a:gd name="connsiteX1" fmla="*/ 706582 w 706582"/>
              <a:gd name="connsiteY1" fmla="*/ 0 h 928254"/>
            </a:gdLst>
            <a:ahLst/>
            <a:cxnLst>
              <a:cxn ang="0">
                <a:pos x="connsiteX0" y="connsiteY0"/>
              </a:cxn>
              <a:cxn ang="0">
                <a:pos x="connsiteX1" y="connsiteY1"/>
              </a:cxn>
            </a:cxnLst>
            <a:rect l="l" t="t" r="r" b="b"/>
            <a:pathLst>
              <a:path w="706582" h="928254">
                <a:moveTo>
                  <a:pt x="0" y="928254"/>
                </a:moveTo>
                <a:lnTo>
                  <a:pt x="70658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3588327" y="6012873"/>
            <a:ext cx="374073" cy="471054"/>
          </a:xfrm>
          <a:custGeom>
            <a:avLst/>
            <a:gdLst>
              <a:gd name="connsiteX0" fmla="*/ 0 w 374073"/>
              <a:gd name="connsiteY0" fmla="*/ 471054 h 471054"/>
              <a:gd name="connsiteX1" fmla="*/ 374073 w 374073"/>
              <a:gd name="connsiteY1" fmla="*/ 0 h 471054"/>
            </a:gdLst>
            <a:ahLst/>
            <a:cxnLst>
              <a:cxn ang="0">
                <a:pos x="connsiteX0" y="connsiteY0"/>
              </a:cxn>
              <a:cxn ang="0">
                <a:pos x="connsiteX1" y="connsiteY1"/>
              </a:cxn>
            </a:cxnLst>
            <a:rect l="l" t="t" r="r" b="b"/>
            <a:pathLst>
              <a:path w="374073" h="471054">
                <a:moveTo>
                  <a:pt x="0" y="471054"/>
                </a:moveTo>
                <a:lnTo>
                  <a:pt x="374073"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5209305" y="2992575"/>
            <a:ext cx="415636" cy="318655"/>
          </a:xfrm>
          <a:custGeom>
            <a:avLst/>
            <a:gdLst>
              <a:gd name="connsiteX0" fmla="*/ 0 w 415636"/>
              <a:gd name="connsiteY0" fmla="*/ 318655 h 318655"/>
              <a:gd name="connsiteX1" fmla="*/ 415636 w 415636"/>
              <a:gd name="connsiteY1" fmla="*/ 0 h 318655"/>
            </a:gdLst>
            <a:ahLst/>
            <a:cxnLst>
              <a:cxn ang="0">
                <a:pos x="connsiteX0" y="connsiteY0"/>
              </a:cxn>
              <a:cxn ang="0">
                <a:pos x="connsiteX1" y="connsiteY1"/>
              </a:cxn>
            </a:cxnLst>
            <a:rect l="l" t="t" r="r" b="b"/>
            <a:pathLst>
              <a:path w="415636" h="318655">
                <a:moveTo>
                  <a:pt x="0" y="318655"/>
                </a:moveTo>
                <a:lnTo>
                  <a:pt x="415636"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5209305" y="3006430"/>
            <a:ext cx="706582" cy="554181"/>
          </a:xfrm>
          <a:custGeom>
            <a:avLst/>
            <a:gdLst>
              <a:gd name="connsiteX0" fmla="*/ 0 w 706582"/>
              <a:gd name="connsiteY0" fmla="*/ 554181 h 554181"/>
              <a:gd name="connsiteX1" fmla="*/ 706582 w 706582"/>
              <a:gd name="connsiteY1" fmla="*/ 0 h 554181"/>
            </a:gdLst>
            <a:ahLst/>
            <a:cxnLst>
              <a:cxn ang="0">
                <a:pos x="connsiteX0" y="connsiteY0"/>
              </a:cxn>
              <a:cxn ang="0">
                <a:pos x="connsiteX1" y="connsiteY1"/>
              </a:cxn>
            </a:cxnLst>
            <a:rect l="l" t="t" r="r" b="b"/>
            <a:pathLst>
              <a:path w="706582" h="554181">
                <a:moveTo>
                  <a:pt x="0" y="554181"/>
                </a:moveTo>
                <a:lnTo>
                  <a:pt x="70658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5237014" y="3311230"/>
            <a:ext cx="651164" cy="471054"/>
          </a:xfrm>
          <a:custGeom>
            <a:avLst/>
            <a:gdLst>
              <a:gd name="connsiteX0" fmla="*/ 0 w 651164"/>
              <a:gd name="connsiteY0" fmla="*/ 471054 h 471054"/>
              <a:gd name="connsiteX1" fmla="*/ 651164 w 651164"/>
              <a:gd name="connsiteY1" fmla="*/ 0 h 471054"/>
            </a:gdLst>
            <a:ahLst/>
            <a:cxnLst>
              <a:cxn ang="0">
                <a:pos x="connsiteX0" y="connsiteY0"/>
              </a:cxn>
              <a:cxn ang="0">
                <a:pos x="connsiteX1" y="connsiteY1"/>
              </a:cxn>
            </a:cxnLst>
            <a:rect l="l" t="t" r="r" b="b"/>
            <a:pathLst>
              <a:path w="651164" h="471054">
                <a:moveTo>
                  <a:pt x="0" y="471054"/>
                </a:moveTo>
                <a:lnTo>
                  <a:pt x="651164"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6054432" y="2992575"/>
            <a:ext cx="374073" cy="263236"/>
          </a:xfrm>
          <a:custGeom>
            <a:avLst/>
            <a:gdLst>
              <a:gd name="connsiteX0" fmla="*/ 0 w 374073"/>
              <a:gd name="connsiteY0" fmla="*/ 263236 h 263236"/>
              <a:gd name="connsiteX1" fmla="*/ 374073 w 374073"/>
              <a:gd name="connsiteY1" fmla="*/ 0 h 263236"/>
            </a:gdLst>
            <a:ahLst/>
            <a:cxnLst>
              <a:cxn ang="0">
                <a:pos x="connsiteX0" y="connsiteY0"/>
              </a:cxn>
              <a:cxn ang="0">
                <a:pos x="connsiteX1" y="connsiteY1"/>
              </a:cxn>
            </a:cxnLst>
            <a:rect l="l" t="t" r="r" b="b"/>
            <a:pathLst>
              <a:path w="374073" h="263236">
                <a:moveTo>
                  <a:pt x="0" y="263236"/>
                </a:moveTo>
                <a:lnTo>
                  <a:pt x="374073"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5223160" y="4170211"/>
            <a:ext cx="277090" cy="166255"/>
          </a:xfrm>
          <a:custGeom>
            <a:avLst/>
            <a:gdLst>
              <a:gd name="connsiteX0" fmla="*/ 0 w 277090"/>
              <a:gd name="connsiteY0" fmla="*/ 166255 h 166255"/>
              <a:gd name="connsiteX1" fmla="*/ 277090 w 277090"/>
              <a:gd name="connsiteY1" fmla="*/ 0 h 166255"/>
            </a:gdLst>
            <a:ahLst/>
            <a:cxnLst>
              <a:cxn ang="0">
                <a:pos x="connsiteX0" y="connsiteY0"/>
              </a:cxn>
              <a:cxn ang="0">
                <a:pos x="connsiteX1" y="connsiteY1"/>
              </a:cxn>
            </a:cxnLst>
            <a:rect l="l" t="t" r="r" b="b"/>
            <a:pathLst>
              <a:path w="277090" h="166255">
                <a:moveTo>
                  <a:pt x="0" y="166255"/>
                </a:moveTo>
                <a:lnTo>
                  <a:pt x="277090"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5223160" y="4391884"/>
            <a:ext cx="332509" cy="207818"/>
          </a:xfrm>
          <a:custGeom>
            <a:avLst/>
            <a:gdLst>
              <a:gd name="connsiteX0" fmla="*/ 0 w 332509"/>
              <a:gd name="connsiteY0" fmla="*/ 207818 h 207818"/>
              <a:gd name="connsiteX1" fmla="*/ 332509 w 332509"/>
              <a:gd name="connsiteY1" fmla="*/ 0 h 207818"/>
            </a:gdLst>
            <a:ahLst/>
            <a:cxnLst>
              <a:cxn ang="0">
                <a:pos x="connsiteX0" y="connsiteY0"/>
              </a:cxn>
              <a:cxn ang="0">
                <a:pos x="connsiteX1" y="connsiteY1"/>
              </a:cxn>
            </a:cxnLst>
            <a:rect l="l" t="t" r="r" b="b"/>
            <a:pathLst>
              <a:path w="332509" h="207818">
                <a:moveTo>
                  <a:pt x="0" y="207818"/>
                </a:moveTo>
                <a:lnTo>
                  <a:pt x="3325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5223160" y="4571993"/>
            <a:ext cx="484909" cy="346364"/>
          </a:xfrm>
          <a:custGeom>
            <a:avLst/>
            <a:gdLst>
              <a:gd name="connsiteX0" fmla="*/ 0 w 484909"/>
              <a:gd name="connsiteY0" fmla="*/ 346364 h 346364"/>
              <a:gd name="connsiteX1" fmla="*/ 484909 w 484909"/>
              <a:gd name="connsiteY1" fmla="*/ 0 h 346364"/>
            </a:gdLst>
            <a:ahLst/>
            <a:cxnLst>
              <a:cxn ang="0">
                <a:pos x="connsiteX0" y="connsiteY0"/>
              </a:cxn>
              <a:cxn ang="0">
                <a:pos x="connsiteX1" y="connsiteY1"/>
              </a:cxn>
            </a:cxnLst>
            <a:rect l="l" t="t" r="r" b="b"/>
            <a:pathLst>
              <a:path w="484909" h="346364">
                <a:moveTo>
                  <a:pt x="0" y="346364"/>
                </a:moveTo>
                <a:lnTo>
                  <a:pt x="4849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5209305" y="4807520"/>
            <a:ext cx="540327" cy="387928"/>
          </a:xfrm>
          <a:custGeom>
            <a:avLst/>
            <a:gdLst>
              <a:gd name="connsiteX0" fmla="*/ 0 w 540327"/>
              <a:gd name="connsiteY0" fmla="*/ 387928 h 387928"/>
              <a:gd name="connsiteX1" fmla="*/ 540327 w 540327"/>
              <a:gd name="connsiteY1" fmla="*/ 0 h 387928"/>
            </a:gdLst>
            <a:ahLst/>
            <a:cxnLst>
              <a:cxn ang="0">
                <a:pos x="connsiteX0" y="connsiteY0"/>
              </a:cxn>
              <a:cxn ang="0">
                <a:pos x="connsiteX1" y="connsiteY1"/>
              </a:cxn>
            </a:cxnLst>
            <a:rect l="l" t="t" r="r" b="b"/>
            <a:pathLst>
              <a:path w="540327" h="387928">
                <a:moveTo>
                  <a:pt x="0" y="387928"/>
                </a:moveTo>
                <a:lnTo>
                  <a:pt x="540327"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6054432" y="3006430"/>
            <a:ext cx="692728" cy="498763"/>
          </a:xfrm>
          <a:custGeom>
            <a:avLst/>
            <a:gdLst>
              <a:gd name="connsiteX0" fmla="*/ 0 w 692728"/>
              <a:gd name="connsiteY0" fmla="*/ 498763 h 498763"/>
              <a:gd name="connsiteX1" fmla="*/ 692728 w 692728"/>
              <a:gd name="connsiteY1" fmla="*/ 0 h 498763"/>
            </a:gdLst>
            <a:ahLst/>
            <a:cxnLst>
              <a:cxn ang="0">
                <a:pos x="connsiteX0" y="connsiteY0"/>
              </a:cxn>
              <a:cxn ang="0">
                <a:pos x="connsiteX1" y="connsiteY1"/>
              </a:cxn>
            </a:cxnLst>
            <a:rect l="l" t="t" r="r" b="b"/>
            <a:pathLst>
              <a:path w="692728" h="498763">
                <a:moveTo>
                  <a:pt x="0" y="498763"/>
                </a:moveTo>
                <a:lnTo>
                  <a:pt x="692728"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6234541" y="3006430"/>
            <a:ext cx="789709" cy="678872"/>
          </a:xfrm>
          <a:custGeom>
            <a:avLst/>
            <a:gdLst>
              <a:gd name="connsiteX0" fmla="*/ 0 w 789709"/>
              <a:gd name="connsiteY0" fmla="*/ 678872 h 678872"/>
              <a:gd name="connsiteX1" fmla="*/ 789709 w 789709"/>
              <a:gd name="connsiteY1" fmla="*/ 0 h 678872"/>
            </a:gdLst>
            <a:ahLst/>
            <a:cxnLst>
              <a:cxn ang="0">
                <a:pos x="connsiteX0" y="connsiteY0"/>
              </a:cxn>
              <a:cxn ang="0">
                <a:pos x="connsiteX1" y="connsiteY1"/>
              </a:cxn>
            </a:cxnLst>
            <a:rect l="l" t="t" r="r" b="b"/>
            <a:pathLst>
              <a:path w="789709" h="678872">
                <a:moveTo>
                  <a:pt x="0" y="678872"/>
                </a:moveTo>
                <a:lnTo>
                  <a:pt x="7897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6234541" y="3089557"/>
            <a:ext cx="942109" cy="803563"/>
          </a:xfrm>
          <a:custGeom>
            <a:avLst/>
            <a:gdLst>
              <a:gd name="connsiteX0" fmla="*/ 0 w 942109"/>
              <a:gd name="connsiteY0" fmla="*/ 803563 h 803563"/>
              <a:gd name="connsiteX1" fmla="*/ 942109 w 942109"/>
              <a:gd name="connsiteY1" fmla="*/ 0 h 803563"/>
            </a:gdLst>
            <a:ahLst/>
            <a:cxnLst>
              <a:cxn ang="0">
                <a:pos x="connsiteX0" y="connsiteY0"/>
              </a:cxn>
              <a:cxn ang="0">
                <a:pos x="connsiteX1" y="connsiteY1"/>
              </a:cxn>
            </a:cxnLst>
            <a:rect l="l" t="t" r="r" b="b"/>
            <a:pathLst>
              <a:path w="942109" h="803563">
                <a:moveTo>
                  <a:pt x="0" y="803563"/>
                </a:moveTo>
                <a:lnTo>
                  <a:pt x="9421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6234541" y="3338939"/>
            <a:ext cx="928255" cy="858981"/>
          </a:xfrm>
          <a:custGeom>
            <a:avLst/>
            <a:gdLst>
              <a:gd name="connsiteX0" fmla="*/ 0 w 928255"/>
              <a:gd name="connsiteY0" fmla="*/ 858981 h 858981"/>
              <a:gd name="connsiteX1" fmla="*/ 928255 w 928255"/>
              <a:gd name="connsiteY1" fmla="*/ 0 h 858981"/>
            </a:gdLst>
            <a:ahLst/>
            <a:cxnLst>
              <a:cxn ang="0">
                <a:pos x="connsiteX0" y="connsiteY0"/>
              </a:cxn>
              <a:cxn ang="0">
                <a:pos x="connsiteX1" y="connsiteY1"/>
              </a:cxn>
            </a:cxnLst>
            <a:rect l="l" t="t" r="r" b="b"/>
            <a:pathLst>
              <a:path w="928255" h="858981">
                <a:moveTo>
                  <a:pt x="0" y="858981"/>
                </a:moveTo>
                <a:lnTo>
                  <a:pt x="928255"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7356760" y="3006430"/>
            <a:ext cx="484909" cy="387927"/>
          </a:xfrm>
          <a:custGeom>
            <a:avLst/>
            <a:gdLst>
              <a:gd name="connsiteX0" fmla="*/ 0 w 484909"/>
              <a:gd name="connsiteY0" fmla="*/ 387927 h 387927"/>
              <a:gd name="connsiteX1" fmla="*/ 484909 w 484909"/>
              <a:gd name="connsiteY1" fmla="*/ 0 h 387927"/>
            </a:gdLst>
            <a:ahLst/>
            <a:cxnLst>
              <a:cxn ang="0">
                <a:pos x="connsiteX0" y="connsiteY0"/>
              </a:cxn>
              <a:cxn ang="0">
                <a:pos x="connsiteX1" y="connsiteY1"/>
              </a:cxn>
            </a:cxnLst>
            <a:rect l="l" t="t" r="r" b="b"/>
            <a:pathLst>
              <a:path w="484909" h="387927">
                <a:moveTo>
                  <a:pt x="0" y="387927"/>
                </a:moveTo>
                <a:lnTo>
                  <a:pt x="484909"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7661560" y="3366648"/>
            <a:ext cx="443345" cy="387927"/>
          </a:xfrm>
          <a:custGeom>
            <a:avLst/>
            <a:gdLst>
              <a:gd name="connsiteX0" fmla="*/ 0 w 443345"/>
              <a:gd name="connsiteY0" fmla="*/ 387927 h 387927"/>
              <a:gd name="connsiteX1" fmla="*/ 443345 w 443345"/>
              <a:gd name="connsiteY1" fmla="*/ 0 h 387927"/>
            </a:gdLst>
            <a:ahLst/>
            <a:cxnLst>
              <a:cxn ang="0">
                <a:pos x="connsiteX0" y="connsiteY0"/>
              </a:cxn>
              <a:cxn ang="0">
                <a:pos x="connsiteX1" y="connsiteY1"/>
              </a:cxn>
            </a:cxnLst>
            <a:rect l="l" t="t" r="r" b="b"/>
            <a:pathLst>
              <a:path w="443345" h="387927">
                <a:moveTo>
                  <a:pt x="0" y="387927"/>
                </a:moveTo>
                <a:lnTo>
                  <a:pt x="443345"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6400796" y="3962393"/>
            <a:ext cx="581891" cy="568037"/>
          </a:xfrm>
          <a:custGeom>
            <a:avLst/>
            <a:gdLst>
              <a:gd name="connsiteX0" fmla="*/ 0 w 581891"/>
              <a:gd name="connsiteY0" fmla="*/ 568037 h 568037"/>
              <a:gd name="connsiteX1" fmla="*/ 581891 w 581891"/>
              <a:gd name="connsiteY1" fmla="*/ 0 h 568037"/>
            </a:gdLst>
            <a:ahLst/>
            <a:cxnLst>
              <a:cxn ang="0">
                <a:pos x="connsiteX0" y="connsiteY0"/>
              </a:cxn>
              <a:cxn ang="0">
                <a:pos x="connsiteX1" y="connsiteY1"/>
              </a:cxn>
            </a:cxnLst>
            <a:rect l="l" t="t" r="r" b="b"/>
            <a:pathLst>
              <a:path w="581891" h="568037">
                <a:moveTo>
                  <a:pt x="0" y="568037"/>
                </a:moveTo>
                <a:lnTo>
                  <a:pt x="58189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6525487" y="4253339"/>
            <a:ext cx="457200" cy="457200"/>
          </a:xfrm>
          <a:custGeom>
            <a:avLst/>
            <a:gdLst>
              <a:gd name="connsiteX0" fmla="*/ 0 w 457200"/>
              <a:gd name="connsiteY0" fmla="*/ 457200 h 457200"/>
              <a:gd name="connsiteX1" fmla="*/ 457200 w 457200"/>
              <a:gd name="connsiteY1" fmla="*/ 0 h 457200"/>
            </a:gdLst>
            <a:ahLst/>
            <a:cxnLst>
              <a:cxn ang="0">
                <a:pos x="connsiteX0" y="connsiteY0"/>
              </a:cxn>
              <a:cxn ang="0">
                <a:pos x="connsiteX1" y="connsiteY1"/>
              </a:cxn>
            </a:cxnLst>
            <a:rect l="l" t="t" r="r" b="b"/>
            <a:pathLst>
              <a:path w="457200" h="457200">
                <a:moveTo>
                  <a:pt x="0" y="457200"/>
                </a:moveTo>
                <a:lnTo>
                  <a:pt x="457200"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7536869" y="4225630"/>
            <a:ext cx="554181" cy="471054"/>
          </a:xfrm>
          <a:custGeom>
            <a:avLst/>
            <a:gdLst>
              <a:gd name="connsiteX0" fmla="*/ 0 w 554181"/>
              <a:gd name="connsiteY0" fmla="*/ 471054 h 471054"/>
              <a:gd name="connsiteX1" fmla="*/ 554181 w 554181"/>
              <a:gd name="connsiteY1" fmla="*/ 0 h 471054"/>
            </a:gdLst>
            <a:ahLst/>
            <a:cxnLst>
              <a:cxn ang="0">
                <a:pos x="connsiteX0" y="connsiteY0"/>
              </a:cxn>
              <a:cxn ang="0">
                <a:pos x="connsiteX1" y="connsiteY1"/>
              </a:cxn>
            </a:cxnLst>
            <a:rect l="l" t="t" r="r" b="b"/>
            <a:pathLst>
              <a:path w="554181" h="471054">
                <a:moveTo>
                  <a:pt x="0" y="471054"/>
                </a:moveTo>
                <a:lnTo>
                  <a:pt x="55418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7523014" y="4405739"/>
            <a:ext cx="595746" cy="484909"/>
          </a:xfrm>
          <a:custGeom>
            <a:avLst/>
            <a:gdLst>
              <a:gd name="connsiteX0" fmla="*/ 0 w 595746"/>
              <a:gd name="connsiteY0" fmla="*/ 484909 h 484909"/>
              <a:gd name="connsiteX1" fmla="*/ 595746 w 595746"/>
              <a:gd name="connsiteY1" fmla="*/ 0 h 484909"/>
            </a:gdLst>
            <a:ahLst/>
            <a:cxnLst>
              <a:cxn ang="0">
                <a:pos x="connsiteX0" y="connsiteY0"/>
              </a:cxn>
              <a:cxn ang="0">
                <a:pos x="connsiteX1" y="connsiteY1"/>
              </a:cxn>
            </a:cxnLst>
            <a:rect l="l" t="t" r="r" b="b"/>
            <a:pathLst>
              <a:path w="595746" h="484909">
                <a:moveTo>
                  <a:pt x="0" y="484909"/>
                </a:moveTo>
                <a:lnTo>
                  <a:pt x="595746"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5597232" y="5292430"/>
            <a:ext cx="1205346" cy="1136072"/>
          </a:xfrm>
          <a:custGeom>
            <a:avLst/>
            <a:gdLst>
              <a:gd name="connsiteX0" fmla="*/ 0 w 1205346"/>
              <a:gd name="connsiteY0" fmla="*/ 1136072 h 1136072"/>
              <a:gd name="connsiteX1" fmla="*/ 1205346 w 1205346"/>
              <a:gd name="connsiteY1" fmla="*/ 0 h 1136072"/>
            </a:gdLst>
            <a:ahLst/>
            <a:cxnLst>
              <a:cxn ang="0">
                <a:pos x="connsiteX0" y="connsiteY0"/>
              </a:cxn>
              <a:cxn ang="0">
                <a:pos x="connsiteX1" y="connsiteY1"/>
              </a:cxn>
            </a:cxnLst>
            <a:rect l="l" t="t" r="r" b="b"/>
            <a:pathLst>
              <a:path w="1205346" h="1136072">
                <a:moveTo>
                  <a:pt x="0" y="1136072"/>
                </a:moveTo>
                <a:lnTo>
                  <a:pt x="1205346"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5333996" y="5583375"/>
            <a:ext cx="900545" cy="845127"/>
          </a:xfrm>
          <a:custGeom>
            <a:avLst/>
            <a:gdLst>
              <a:gd name="connsiteX0" fmla="*/ 0 w 900545"/>
              <a:gd name="connsiteY0" fmla="*/ 845127 h 845127"/>
              <a:gd name="connsiteX1" fmla="*/ 900545 w 900545"/>
              <a:gd name="connsiteY1" fmla="*/ 0 h 845127"/>
            </a:gdLst>
            <a:ahLst/>
            <a:cxnLst>
              <a:cxn ang="0">
                <a:pos x="connsiteX0" y="connsiteY0"/>
              </a:cxn>
              <a:cxn ang="0">
                <a:pos x="connsiteX1" y="connsiteY1"/>
              </a:cxn>
            </a:cxnLst>
            <a:rect l="l" t="t" r="r" b="b"/>
            <a:pathLst>
              <a:path w="900545" h="845127">
                <a:moveTo>
                  <a:pt x="0" y="845127"/>
                </a:moveTo>
                <a:lnTo>
                  <a:pt x="900545"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6262250" y="5126175"/>
            <a:ext cx="429491" cy="443345"/>
          </a:xfrm>
          <a:custGeom>
            <a:avLst/>
            <a:gdLst>
              <a:gd name="connsiteX0" fmla="*/ 0 w 429491"/>
              <a:gd name="connsiteY0" fmla="*/ 443345 h 443345"/>
              <a:gd name="connsiteX1" fmla="*/ 429491 w 429491"/>
              <a:gd name="connsiteY1" fmla="*/ 0 h 443345"/>
            </a:gdLst>
            <a:ahLst/>
            <a:cxnLst>
              <a:cxn ang="0">
                <a:pos x="connsiteX0" y="connsiteY0"/>
              </a:cxn>
              <a:cxn ang="0">
                <a:pos x="connsiteX1" y="connsiteY1"/>
              </a:cxn>
            </a:cxnLst>
            <a:rect l="l" t="t" r="r" b="b"/>
            <a:pathLst>
              <a:path w="429491" h="443345">
                <a:moveTo>
                  <a:pt x="0" y="443345"/>
                </a:moveTo>
                <a:lnTo>
                  <a:pt x="42949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5209305" y="5597230"/>
            <a:ext cx="581891" cy="554181"/>
          </a:xfrm>
          <a:custGeom>
            <a:avLst/>
            <a:gdLst>
              <a:gd name="connsiteX0" fmla="*/ 0 w 581891"/>
              <a:gd name="connsiteY0" fmla="*/ 554181 h 554181"/>
              <a:gd name="connsiteX1" fmla="*/ 581891 w 581891"/>
              <a:gd name="connsiteY1" fmla="*/ 0 h 554181"/>
            </a:gdLst>
            <a:ahLst/>
            <a:cxnLst>
              <a:cxn ang="0">
                <a:pos x="connsiteX0" y="connsiteY0"/>
              </a:cxn>
              <a:cxn ang="0">
                <a:pos x="connsiteX1" y="connsiteY1"/>
              </a:cxn>
            </a:cxnLst>
            <a:rect l="l" t="t" r="r" b="b"/>
            <a:pathLst>
              <a:path w="581891" h="554181">
                <a:moveTo>
                  <a:pt x="0" y="554181"/>
                </a:moveTo>
                <a:lnTo>
                  <a:pt x="58189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5209305" y="5527957"/>
            <a:ext cx="249382" cy="235527"/>
          </a:xfrm>
          <a:custGeom>
            <a:avLst/>
            <a:gdLst>
              <a:gd name="connsiteX0" fmla="*/ 0 w 249382"/>
              <a:gd name="connsiteY0" fmla="*/ 235527 h 235527"/>
              <a:gd name="connsiteX1" fmla="*/ 249382 w 249382"/>
              <a:gd name="connsiteY1" fmla="*/ 0 h 235527"/>
            </a:gdLst>
            <a:ahLst/>
            <a:cxnLst>
              <a:cxn ang="0">
                <a:pos x="connsiteX0" y="connsiteY0"/>
              </a:cxn>
              <a:cxn ang="0">
                <a:pos x="connsiteX1" y="connsiteY1"/>
              </a:cxn>
            </a:cxnLst>
            <a:rect l="l" t="t" r="r" b="b"/>
            <a:pathLst>
              <a:path w="249382" h="235527">
                <a:moveTo>
                  <a:pt x="0" y="235527"/>
                </a:moveTo>
                <a:lnTo>
                  <a:pt x="24938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5971305" y="5444830"/>
            <a:ext cx="969818" cy="969818"/>
          </a:xfrm>
          <a:custGeom>
            <a:avLst/>
            <a:gdLst>
              <a:gd name="connsiteX0" fmla="*/ 0 w 969818"/>
              <a:gd name="connsiteY0" fmla="*/ 969818 h 969818"/>
              <a:gd name="connsiteX1" fmla="*/ 969818 w 969818"/>
              <a:gd name="connsiteY1" fmla="*/ 0 h 969818"/>
            </a:gdLst>
            <a:ahLst/>
            <a:cxnLst>
              <a:cxn ang="0">
                <a:pos x="connsiteX0" y="connsiteY0"/>
              </a:cxn>
              <a:cxn ang="0">
                <a:pos x="connsiteX1" y="connsiteY1"/>
              </a:cxn>
            </a:cxnLst>
            <a:rect l="l" t="t" r="r" b="b"/>
            <a:pathLst>
              <a:path w="969818" h="969818">
                <a:moveTo>
                  <a:pt x="0" y="969818"/>
                </a:moveTo>
                <a:lnTo>
                  <a:pt x="969818"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Freeform 179"/>
          <p:cNvSpPr/>
          <p:nvPr/>
        </p:nvSpPr>
        <p:spPr>
          <a:xfrm>
            <a:off x="6289960" y="5569520"/>
            <a:ext cx="858981" cy="858982"/>
          </a:xfrm>
          <a:custGeom>
            <a:avLst/>
            <a:gdLst>
              <a:gd name="connsiteX0" fmla="*/ 0 w 858981"/>
              <a:gd name="connsiteY0" fmla="*/ 858982 h 858982"/>
              <a:gd name="connsiteX1" fmla="*/ 858981 w 858981"/>
              <a:gd name="connsiteY1" fmla="*/ 0 h 858982"/>
            </a:gdLst>
            <a:ahLst/>
            <a:cxnLst>
              <a:cxn ang="0">
                <a:pos x="connsiteX0" y="connsiteY0"/>
              </a:cxn>
              <a:cxn ang="0">
                <a:pos x="connsiteX1" y="connsiteY1"/>
              </a:cxn>
            </a:cxnLst>
            <a:rect l="l" t="t" r="r" b="b"/>
            <a:pathLst>
              <a:path w="858981" h="858982">
                <a:moveTo>
                  <a:pt x="0" y="858982"/>
                </a:moveTo>
                <a:lnTo>
                  <a:pt x="858981"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eform 180"/>
          <p:cNvSpPr/>
          <p:nvPr/>
        </p:nvSpPr>
        <p:spPr>
          <a:xfrm>
            <a:off x="6677887" y="5541811"/>
            <a:ext cx="817418" cy="886691"/>
          </a:xfrm>
          <a:custGeom>
            <a:avLst/>
            <a:gdLst>
              <a:gd name="connsiteX0" fmla="*/ 0 w 817418"/>
              <a:gd name="connsiteY0" fmla="*/ 886691 h 886691"/>
              <a:gd name="connsiteX1" fmla="*/ 817418 w 817418"/>
              <a:gd name="connsiteY1" fmla="*/ 0 h 886691"/>
            </a:gdLst>
            <a:ahLst/>
            <a:cxnLst>
              <a:cxn ang="0">
                <a:pos x="connsiteX0" y="connsiteY0"/>
              </a:cxn>
              <a:cxn ang="0">
                <a:pos x="connsiteX1" y="connsiteY1"/>
              </a:cxn>
            </a:cxnLst>
            <a:rect l="l" t="t" r="r" b="b"/>
            <a:pathLst>
              <a:path w="817418" h="886691">
                <a:moveTo>
                  <a:pt x="0" y="886691"/>
                </a:moveTo>
                <a:lnTo>
                  <a:pt x="817418"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7051960" y="5444830"/>
            <a:ext cx="803563" cy="983672"/>
          </a:xfrm>
          <a:custGeom>
            <a:avLst/>
            <a:gdLst>
              <a:gd name="connsiteX0" fmla="*/ 0 w 803563"/>
              <a:gd name="connsiteY0" fmla="*/ 983672 h 983672"/>
              <a:gd name="connsiteX1" fmla="*/ 803563 w 803563"/>
              <a:gd name="connsiteY1" fmla="*/ 0 h 983672"/>
            </a:gdLst>
            <a:ahLst/>
            <a:cxnLst>
              <a:cxn ang="0">
                <a:pos x="connsiteX0" y="connsiteY0"/>
              </a:cxn>
              <a:cxn ang="0">
                <a:pos x="connsiteX1" y="connsiteY1"/>
              </a:cxn>
            </a:cxnLst>
            <a:rect l="l" t="t" r="r" b="b"/>
            <a:pathLst>
              <a:path w="803563" h="983672">
                <a:moveTo>
                  <a:pt x="0" y="983672"/>
                </a:moveTo>
                <a:lnTo>
                  <a:pt x="803563"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7398323" y="5500248"/>
            <a:ext cx="706582" cy="928254"/>
          </a:xfrm>
          <a:custGeom>
            <a:avLst/>
            <a:gdLst>
              <a:gd name="connsiteX0" fmla="*/ 0 w 706582"/>
              <a:gd name="connsiteY0" fmla="*/ 928254 h 928254"/>
              <a:gd name="connsiteX1" fmla="*/ 706582 w 706582"/>
              <a:gd name="connsiteY1" fmla="*/ 0 h 928254"/>
            </a:gdLst>
            <a:ahLst/>
            <a:cxnLst>
              <a:cxn ang="0">
                <a:pos x="connsiteX0" y="connsiteY0"/>
              </a:cxn>
              <a:cxn ang="0">
                <a:pos x="connsiteX1" y="connsiteY1"/>
              </a:cxn>
            </a:cxnLst>
            <a:rect l="l" t="t" r="r" b="b"/>
            <a:pathLst>
              <a:path w="706582" h="928254">
                <a:moveTo>
                  <a:pt x="0" y="928254"/>
                </a:moveTo>
                <a:lnTo>
                  <a:pt x="706582"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7730832" y="5957448"/>
            <a:ext cx="374073" cy="471054"/>
          </a:xfrm>
          <a:custGeom>
            <a:avLst/>
            <a:gdLst>
              <a:gd name="connsiteX0" fmla="*/ 0 w 374073"/>
              <a:gd name="connsiteY0" fmla="*/ 471054 h 471054"/>
              <a:gd name="connsiteX1" fmla="*/ 374073 w 374073"/>
              <a:gd name="connsiteY1" fmla="*/ 0 h 471054"/>
            </a:gdLst>
            <a:ahLst/>
            <a:cxnLst>
              <a:cxn ang="0">
                <a:pos x="connsiteX0" y="connsiteY0"/>
              </a:cxn>
              <a:cxn ang="0">
                <a:pos x="connsiteX1" y="connsiteY1"/>
              </a:cxn>
            </a:cxnLst>
            <a:rect l="l" t="t" r="r" b="b"/>
            <a:pathLst>
              <a:path w="374073" h="471054">
                <a:moveTo>
                  <a:pt x="0" y="471054"/>
                </a:moveTo>
                <a:lnTo>
                  <a:pt x="374073" y="0"/>
                </a:ln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ooter Placeholder 184"/>
          <p:cNvSpPr>
            <a:spLocks noGrp="1"/>
          </p:cNvSpPr>
          <p:nvPr>
            <p:ph type="ftr" sz="quarter" idx="11"/>
          </p:nvPr>
        </p:nvSpPr>
        <p:spPr/>
        <p:txBody>
          <a:bodyPr/>
          <a:lstStyle/>
          <a:p>
            <a:r>
              <a:rPr lang="en-US" smtClean="0"/>
              <a:t>IFP/PNEUMATIC COMPONENTS </a:t>
            </a:r>
            <a:endParaRPr lang="en-US"/>
          </a:p>
        </p:txBody>
      </p:sp>
      <p:pic>
        <p:nvPicPr>
          <p:cNvPr id="186" name="Picture 185"/>
          <p:cNvPicPr/>
          <p:nvPr/>
        </p:nvPicPr>
        <p:blipFill>
          <a:blip r:embed="rId2"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569075"/>
            <a:ext cx="2133600" cy="365125"/>
          </a:xfrm>
        </p:spPr>
        <p:txBody>
          <a:bodyPr/>
          <a:lstStyle/>
          <a:p>
            <a:fld id="{B6F15528-21DE-4FAA-801E-634DDDAF4B2B}" type="slidenum">
              <a:rPr lang="en-US" smtClean="0"/>
              <a:pPr/>
              <a:t>85</a:t>
            </a:fld>
            <a:endParaRPr lang="en-US"/>
          </a:p>
        </p:txBody>
      </p:sp>
      <p:sp>
        <p:nvSpPr>
          <p:cNvPr id="3" name="TextBox 2"/>
          <p:cNvSpPr txBox="1"/>
          <p:nvPr/>
        </p:nvSpPr>
        <p:spPr>
          <a:xfrm>
            <a:off x="304800" y="0"/>
            <a:ext cx="7162800" cy="523220"/>
          </a:xfrm>
          <a:prstGeom prst="rect">
            <a:avLst/>
          </a:prstGeom>
          <a:noFill/>
        </p:spPr>
        <p:txBody>
          <a:bodyPr wrap="square" rtlCol="0">
            <a:spAutoFit/>
          </a:bodyPr>
          <a:lstStyle/>
          <a:p>
            <a:r>
              <a:rPr lang="en-US" sz="2800" b="1" dirty="0" smtClean="0">
                <a:solidFill>
                  <a:srgbClr val="FF0000"/>
                </a:solidFill>
              </a:rPr>
              <a:t>5/2 DC VALVE (SPOOL TYPE)</a:t>
            </a:r>
            <a:endParaRPr lang="en-US" sz="2800" b="1" dirty="0">
              <a:solidFill>
                <a:srgbClr val="FF0000"/>
              </a:solidFill>
            </a:endParaRPr>
          </a:p>
        </p:txBody>
      </p:sp>
      <p:sp>
        <p:nvSpPr>
          <p:cNvPr id="4" name="Rectangle 3"/>
          <p:cNvSpPr/>
          <p:nvPr/>
        </p:nvSpPr>
        <p:spPr>
          <a:xfrm>
            <a:off x="2416997" y="1668010"/>
            <a:ext cx="4432053" cy="1719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16997" y="2158432"/>
            <a:ext cx="4432053" cy="770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76353" y="2142265"/>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14849" y="2142265"/>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32486" y="2142265"/>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38313" y="2142265"/>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939771" y="2147654"/>
            <a:ext cx="892944" cy="776055"/>
          </a:xfrm>
          <a:custGeom>
            <a:avLst/>
            <a:gdLst>
              <a:gd name="connsiteX0" fmla="*/ 0 w 1136073"/>
              <a:gd name="connsiteY0" fmla="*/ 13855 h 997528"/>
              <a:gd name="connsiteX1" fmla="*/ 110837 w 1136073"/>
              <a:gd name="connsiteY1" fmla="*/ 997528 h 997528"/>
              <a:gd name="connsiteX2" fmla="*/ 180110 w 1136073"/>
              <a:gd name="connsiteY2" fmla="*/ 27709 h 997528"/>
              <a:gd name="connsiteX3" fmla="*/ 332510 w 1136073"/>
              <a:gd name="connsiteY3" fmla="*/ 983673 h 997528"/>
              <a:gd name="connsiteX4" fmla="*/ 443346 w 1136073"/>
              <a:gd name="connsiteY4" fmla="*/ 0 h 997528"/>
              <a:gd name="connsiteX5" fmla="*/ 554182 w 1136073"/>
              <a:gd name="connsiteY5" fmla="*/ 997528 h 997528"/>
              <a:gd name="connsiteX6" fmla="*/ 665019 w 1136073"/>
              <a:gd name="connsiteY6" fmla="*/ 0 h 997528"/>
              <a:gd name="connsiteX7" fmla="*/ 775855 w 1136073"/>
              <a:gd name="connsiteY7" fmla="*/ 997528 h 997528"/>
              <a:gd name="connsiteX8" fmla="*/ 900546 w 1136073"/>
              <a:gd name="connsiteY8" fmla="*/ 0 h 997528"/>
              <a:gd name="connsiteX9" fmla="*/ 1011382 w 1136073"/>
              <a:gd name="connsiteY9" fmla="*/ 997528 h 997528"/>
              <a:gd name="connsiteX10" fmla="*/ 1136073 w 1136073"/>
              <a:gd name="connsiteY10" fmla="*/ 110837 h 99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073" h="997528">
                <a:moveTo>
                  <a:pt x="0" y="13855"/>
                </a:moveTo>
                <a:lnTo>
                  <a:pt x="110837" y="997528"/>
                </a:lnTo>
                <a:lnTo>
                  <a:pt x="180110" y="27709"/>
                </a:lnTo>
                <a:lnTo>
                  <a:pt x="332510" y="983673"/>
                </a:lnTo>
                <a:lnTo>
                  <a:pt x="443346" y="0"/>
                </a:lnTo>
                <a:lnTo>
                  <a:pt x="554182" y="997528"/>
                </a:lnTo>
                <a:lnTo>
                  <a:pt x="665019" y="0"/>
                </a:lnTo>
                <a:lnTo>
                  <a:pt x="775855" y="997528"/>
                </a:lnTo>
                <a:lnTo>
                  <a:pt x="900546" y="0"/>
                </a:lnTo>
                <a:lnTo>
                  <a:pt x="1011382" y="997528"/>
                </a:lnTo>
                <a:lnTo>
                  <a:pt x="1136073" y="110837"/>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3075816" y="2912930"/>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3131" y="2912930"/>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91305" y="2912930"/>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31949" y="1668010"/>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14312" y="1668010"/>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49050" y="1668010"/>
            <a:ext cx="119785" cy="1719176"/>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97212" y="1668010"/>
            <a:ext cx="119785" cy="1719176"/>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80495" y="2471012"/>
            <a:ext cx="4252375" cy="118564"/>
          </a:xfrm>
          <a:prstGeom prst="rect">
            <a:avLst/>
          </a:prstGeom>
          <a:solidFill>
            <a:srgbClr val="00B0F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416997" y="1662621"/>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607565"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776353"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896138"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075816"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255494"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435171"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614849" y="1646453"/>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411553" y="1657093"/>
            <a:ext cx="108895" cy="247907"/>
          </a:xfrm>
          <a:custGeom>
            <a:avLst/>
            <a:gdLst>
              <a:gd name="connsiteX0" fmla="*/ 0 w 138545"/>
              <a:gd name="connsiteY0" fmla="*/ 318655 h 318655"/>
              <a:gd name="connsiteX1" fmla="*/ 138545 w 138545"/>
              <a:gd name="connsiteY1" fmla="*/ 0 h 318655"/>
            </a:gdLst>
            <a:ahLst/>
            <a:cxnLst>
              <a:cxn ang="0">
                <a:pos x="connsiteX0" y="connsiteY0"/>
              </a:cxn>
              <a:cxn ang="0">
                <a:pos x="connsiteX1" y="connsiteY1"/>
              </a:cxn>
            </a:cxnLst>
            <a:rect l="l" t="t" r="r" b="b"/>
            <a:pathLst>
              <a:path w="138545" h="318655">
                <a:moveTo>
                  <a:pt x="0" y="318655"/>
                </a:moveTo>
                <a:lnTo>
                  <a:pt x="138545"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750969" y="1835077"/>
            <a:ext cx="152453" cy="301800"/>
          </a:xfrm>
          <a:custGeom>
            <a:avLst/>
            <a:gdLst>
              <a:gd name="connsiteX0" fmla="*/ 0 w 193963"/>
              <a:gd name="connsiteY0" fmla="*/ 387928 h 387928"/>
              <a:gd name="connsiteX1" fmla="*/ 193963 w 193963"/>
              <a:gd name="connsiteY1" fmla="*/ 0 h 387928"/>
            </a:gdLst>
            <a:ahLst/>
            <a:cxnLst>
              <a:cxn ang="0">
                <a:pos x="connsiteX0" y="connsiteY0"/>
              </a:cxn>
              <a:cxn ang="0">
                <a:pos x="connsiteX1" y="connsiteY1"/>
              </a:cxn>
            </a:cxnLst>
            <a:rect l="l" t="t" r="r" b="b"/>
            <a:pathLst>
              <a:path w="193963" h="387928">
                <a:moveTo>
                  <a:pt x="0" y="387928"/>
                </a:moveTo>
                <a:lnTo>
                  <a:pt x="193963"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034097"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273668"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453346"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633023"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932486"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471520"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591305"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770983"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950661"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6130339" y="166801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255494" y="291293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424281" y="291293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544067" y="291293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723744" y="291293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854420" y="2896761"/>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023207" y="2907540"/>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703806" y="2896761"/>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883484" y="2896761"/>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063162" y="2896761"/>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242839" y="2896761"/>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549587" y="2891373"/>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696596" y="3063828"/>
            <a:ext cx="152453" cy="301800"/>
          </a:xfrm>
          <a:custGeom>
            <a:avLst/>
            <a:gdLst>
              <a:gd name="connsiteX0" fmla="*/ 0 w 193963"/>
              <a:gd name="connsiteY0" fmla="*/ 387928 h 387928"/>
              <a:gd name="connsiteX1" fmla="*/ 193963 w 193963"/>
              <a:gd name="connsiteY1" fmla="*/ 0 h 387928"/>
            </a:gdLst>
            <a:ahLst/>
            <a:cxnLst>
              <a:cxn ang="0">
                <a:pos x="connsiteX0" y="connsiteY0"/>
              </a:cxn>
              <a:cxn ang="0">
                <a:pos x="connsiteX1" y="connsiteY1"/>
              </a:cxn>
            </a:cxnLst>
            <a:rect l="l" t="t" r="r" b="b"/>
            <a:pathLst>
              <a:path w="193963" h="387928">
                <a:moveTo>
                  <a:pt x="0" y="387928"/>
                </a:moveTo>
                <a:lnTo>
                  <a:pt x="193963"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836245" y="2934484"/>
            <a:ext cx="179678" cy="45270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115774" y="2918315"/>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284562" y="2918315"/>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6331795" y="1662621"/>
            <a:ext cx="261349" cy="485034"/>
          </a:xfrm>
          <a:custGeom>
            <a:avLst/>
            <a:gdLst>
              <a:gd name="connsiteX0" fmla="*/ 332509 w 332509"/>
              <a:gd name="connsiteY0" fmla="*/ 0 h 623454"/>
              <a:gd name="connsiteX1" fmla="*/ 0 w 332509"/>
              <a:gd name="connsiteY1" fmla="*/ 623454 h 623454"/>
            </a:gdLst>
            <a:ahLst/>
            <a:cxnLst>
              <a:cxn ang="0">
                <a:pos x="connsiteX0" y="connsiteY0"/>
              </a:cxn>
              <a:cxn ang="0">
                <a:pos x="connsiteX1" y="connsiteY1"/>
              </a:cxn>
            </a:cxnLst>
            <a:rect l="l" t="t" r="r" b="b"/>
            <a:pathLst>
              <a:path w="332509" h="623454">
                <a:moveTo>
                  <a:pt x="332509" y="0"/>
                </a:moveTo>
                <a:lnTo>
                  <a:pt x="0" y="62345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495139" y="1662621"/>
            <a:ext cx="304908" cy="485034"/>
          </a:xfrm>
          <a:custGeom>
            <a:avLst/>
            <a:gdLst>
              <a:gd name="connsiteX0" fmla="*/ 0 w 387928"/>
              <a:gd name="connsiteY0" fmla="*/ 623454 h 623454"/>
              <a:gd name="connsiteX1" fmla="*/ 387928 w 387928"/>
              <a:gd name="connsiteY1" fmla="*/ 0 h 623454"/>
            </a:gdLst>
            <a:ahLst/>
            <a:cxnLst>
              <a:cxn ang="0">
                <a:pos x="connsiteX0" y="connsiteY0"/>
              </a:cxn>
              <a:cxn ang="0">
                <a:pos x="connsiteX1" y="connsiteY1"/>
              </a:cxn>
            </a:cxnLst>
            <a:rect l="l" t="t" r="r" b="b"/>
            <a:pathLst>
              <a:path w="387928" h="623454">
                <a:moveTo>
                  <a:pt x="0" y="623454"/>
                </a:moveTo>
                <a:lnTo>
                  <a:pt x="38792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6680262" y="1899748"/>
            <a:ext cx="163343" cy="247906"/>
          </a:xfrm>
          <a:custGeom>
            <a:avLst/>
            <a:gdLst>
              <a:gd name="connsiteX0" fmla="*/ 0 w 207818"/>
              <a:gd name="connsiteY0" fmla="*/ 318654 h 318654"/>
              <a:gd name="connsiteX1" fmla="*/ 207818 w 207818"/>
              <a:gd name="connsiteY1" fmla="*/ 0 h 318654"/>
            </a:gdLst>
            <a:ahLst/>
            <a:cxnLst>
              <a:cxn ang="0">
                <a:pos x="connsiteX0" y="connsiteY0"/>
              </a:cxn>
              <a:cxn ang="0">
                <a:pos x="connsiteX1" y="connsiteY1"/>
              </a:cxn>
            </a:cxnLst>
            <a:rect l="l" t="t" r="r" b="b"/>
            <a:pathLst>
              <a:path w="207818" h="318654">
                <a:moveTo>
                  <a:pt x="0" y="318654"/>
                </a:moveTo>
                <a:lnTo>
                  <a:pt x="20781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299126" y="2923709"/>
            <a:ext cx="272239" cy="452698"/>
          </a:xfrm>
          <a:custGeom>
            <a:avLst/>
            <a:gdLst>
              <a:gd name="connsiteX0" fmla="*/ 0 w 346364"/>
              <a:gd name="connsiteY0" fmla="*/ 581890 h 581890"/>
              <a:gd name="connsiteX1" fmla="*/ 346364 w 346364"/>
              <a:gd name="connsiteY1" fmla="*/ 0 h 581890"/>
            </a:gdLst>
            <a:ahLst/>
            <a:cxnLst>
              <a:cxn ang="0">
                <a:pos x="connsiteX0" y="connsiteY0"/>
              </a:cxn>
              <a:cxn ang="0">
                <a:pos x="connsiteX1" y="connsiteY1"/>
              </a:cxn>
            </a:cxnLst>
            <a:rect l="l" t="t" r="r" b="b"/>
            <a:pathLst>
              <a:path w="346364" h="581890">
                <a:moveTo>
                  <a:pt x="0" y="581890"/>
                </a:moveTo>
                <a:lnTo>
                  <a:pt x="346364"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6070446" y="2912930"/>
            <a:ext cx="315798" cy="463477"/>
          </a:xfrm>
          <a:custGeom>
            <a:avLst/>
            <a:gdLst>
              <a:gd name="connsiteX0" fmla="*/ 0 w 401782"/>
              <a:gd name="connsiteY0" fmla="*/ 595745 h 595745"/>
              <a:gd name="connsiteX1" fmla="*/ 401782 w 401782"/>
              <a:gd name="connsiteY1" fmla="*/ 0 h 595745"/>
            </a:gdLst>
            <a:ahLst/>
            <a:cxnLst>
              <a:cxn ang="0">
                <a:pos x="connsiteX0" y="connsiteY0"/>
              </a:cxn>
              <a:cxn ang="0">
                <a:pos x="connsiteX1" y="connsiteY1"/>
              </a:cxn>
            </a:cxnLst>
            <a:rect l="l" t="t" r="r" b="b"/>
            <a:pathLst>
              <a:path w="401782" h="595745">
                <a:moveTo>
                  <a:pt x="0" y="595745"/>
                </a:moveTo>
                <a:lnTo>
                  <a:pt x="401782"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928882" y="2923709"/>
            <a:ext cx="283129" cy="463477"/>
          </a:xfrm>
          <a:custGeom>
            <a:avLst/>
            <a:gdLst>
              <a:gd name="connsiteX0" fmla="*/ 0 w 360218"/>
              <a:gd name="connsiteY0" fmla="*/ 595745 h 595745"/>
              <a:gd name="connsiteX1" fmla="*/ 360218 w 360218"/>
              <a:gd name="connsiteY1" fmla="*/ 0 h 595745"/>
            </a:gdLst>
            <a:ahLst/>
            <a:cxnLst>
              <a:cxn ang="0">
                <a:pos x="connsiteX0" y="connsiteY0"/>
              </a:cxn>
              <a:cxn ang="0">
                <a:pos x="connsiteX1" y="connsiteY1"/>
              </a:cxn>
            </a:cxnLst>
            <a:rect l="l" t="t" r="r" b="b"/>
            <a:pathLst>
              <a:path w="360218" h="595745">
                <a:moveTo>
                  <a:pt x="0" y="595745"/>
                </a:moveTo>
                <a:lnTo>
                  <a:pt x="36021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776427" y="2923709"/>
            <a:ext cx="261349" cy="452698"/>
          </a:xfrm>
          <a:custGeom>
            <a:avLst/>
            <a:gdLst>
              <a:gd name="connsiteX0" fmla="*/ 0 w 332509"/>
              <a:gd name="connsiteY0" fmla="*/ 581890 h 581890"/>
              <a:gd name="connsiteX1" fmla="*/ 332509 w 332509"/>
              <a:gd name="connsiteY1" fmla="*/ 0 h 581890"/>
            </a:gdLst>
            <a:ahLst/>
            <a:cxnLst>
              <a:cxn ang="0">
                <a:pos x="connsiteX0" y="connsiteY0"/>
              </a:cxn>
              <a:cxn ang="0">
                <a:pos x="connsiteX1" y="connsiteY1"/>
              </a:cxn>
            </a:cxnLst>
            <a:rect l="l" t="t" r="r" b="b"/>
            <a:pathLst>
              <a:path w="332509" h="581890">
                <a:moveTo>
                  <a:pt x="0" y="581890"/>
                </a:moveTo>
                <a:lnTo>
                  <a:pt x="3325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711090" y="2912930"/>
            <a:ext cx="152454" cy="237128"/>
          </a:xfrm>
          <a:custGeom>
            <a:avLst/>
            <a:gdLst>
              <a:gd name="connsiteX0" fmla="*/ 0 w 193964"/>
              <a:gd name="connsiteY0" fmla="*/ 304800 h 304800"/>
              <a:gd name="connsiteX1" fmla="*/ 193964 w 193964"/>
              <a:gd name="connsiteY1" fmla="*/ 0 h 304800"/>
            </a:gdLst>
            <a:ahLst/>
            <a:cxnLst>
              <a:cxn ang="0">
                <a:pos x="connsiteX0" y="connsiteY0"/>
              </a:cxn>
              <a:cxn ang="0">
                <a:pos x="connsiteX1" y="connsiteY1"/>
              </a:cxn>
            </a:cxnLst>
            <a:rect l="l" t="t" r="r" b="b"/>
            <a:pathLst>
              <a:path w="193964" h="304800">
                <a:moveTo>
                  <a:pt x="0" y="304800"/>
                </a:moveTo>
                <a:lnTo>
                  <a:pt x="193964"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651123" y="2923709"/>
            <a:ext cx="217791" cy="463477"/>
          </a:xfrm>
          <a:custGeom>
            <a:avLst/>
            <a:gdLst>
              <a:gd name="connsiteX0" fmla="*/ 0 w 277091"/>
              <a:gd name="connsiteY0" fmla="*/ 595745 h 595745"/>
              <a:gd name="connsiteX1" fmla="*/ 277091 w 277091"/>
              <a:gd name="connsiteY1" fmla="*/ 0 h 595745"/>
            </a:gdLst>
            <a:ahLst/>
            <a:cxnLst>
              <a:cxn ang="0">
                <a:pos x="connsiteX0" y="connsiteY0"/>
              </a:cxn>
              <a:cxn ang="0">
                <a:pos x="connsiteX1" y="connsiteY1"/>
              </a:cxn>
            </a:cxnLst>
            <a:rect l="l" t="t" r="r" b="b"/>
            <a:pathLst>
              <a:path w="277091" h="595745">
                <a:moveTo>
                  <a:pt x="0" y="595745"/>
                </a:moveTo>
                <a:lnTo>
                  <a:pt x="2770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2466000" y="2923709"/>
            <a:ext cx="250460" cy="463477"/>
          </a:xfrm>
          <a:custGeom>
            <a:avLst/>
            <a:gdLst>
              <a:gd name="connsiteX0" fmla="*/ 318655 w 318655"/>
              <a:gd name="connsiteY0" fmla="*/ 0 h 595745"/>
              <a:gd name="connsiteX1" fmla="*/ 0 w 318655"/>
              <a:gd name="connsiteY1" fmla="*/ 595745 h 595745"/>
            </a:gdLst>
            <a:ahLst/>
            <a:cxnLst>
              <a:cxn ang="0">
                <a:pos x="connsiteX0" y="connsiteY0"/>
              </a:cxn>
              <a:cxn ang="0">
                <a:pos x="connsiteX1" y="connsiteY1"/>
              </a:cxn>
            </a:cxnLst>
            <a:rect l="l" t="t" r="r" b="b"/>
            <a:pathLst>
              <a:path w="318655" h="595745">
                <a:moveTo>
                  <a:pt x="318655" y="0"/>
                </a:moveTo>
                <a:lnTo>
                  <a:pt x="0" y="59574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2422442" y="2923709"/>
            <a:ext cx="141564" cy="194013"/>
          </a:xfrm>
          <a:custGeom>
            <a:avLst/>
            <a:gdLst>
              <a:gd name="connsiteX0" fmla="*/ 0 w 180109"/>
              <a:gd name="connsiteY0" fmla="*/ 249381 h 249381"/>
              <a:gd name="connsiteX1" fmla="*/ 180109 w 180109"/>
              <a:gd name="connsiteY1" fmla="*/ 0 h 249381"/>
            </a:gdLst>
            <a:ahLst/>
            <a:cxnLst>
              <a:cxn ang="0">
                <a:pos x="connsiteX0" y="connsiteY0"/>
              </a:cxn>
              <a:cxn ang="0">
                <a:pos x="connsiteX1" y="connsiteY1"/>
              </a:cxn>
            </a:cxnLst>
            <a:rect l="l" t="t" r="r" b="b"/>
            <a:pathLst>
              <a:path w="180109" h="249381">
                <a:moveTo>
                  <a:pt x="0" y="249381"/>
                </a:moveTo>
                <a:lnTo>
                  <a:pt x="1801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3581400" y="1295400"/>
            <a:ext cx="299463" cy="287332"/>
          </a:xfrm>
          <a:prstGeom prst="rect">
            <a:avLst/>
          </a:prstGeom>
          <a:noFill/>
        </p:spPr>
        <p:txBody>
          <a:bodyPr wrap="square" rtlCol="0">
            <a:spAutoFit/>
          </a:bodyPr>
          <a:lstStyle/>
          <a:p>
            <a:r>
              <a:rPr lang="en-US" dirty="0" smtClean="0"/>
              <a:t>A</a:t>
            </a:r>
            <a:endParaRPr lang="en-US" dirty="0"/>
          </a:p>
        </p:txBody>
      </p:sp>
      <p:sp>
        <p:nvSpPr>
          <p:cNvPr id="66" name="TextBox 65"/>
          <p:cNvSpPr txBox="1"/>
          <p:nvPr/>
        </p:nvSpPr>
        <p:spPr>
          <a:xfrm>
            <a:off x="5351735" y="1371600"/>
            <a:ext cx="239570" cy="287332"/>
          </a:xfrm>
          <a:prstGeom prst="rect">
            <a:avLst/>
          </a:prstGeom>
          <a:noFill/>
        </p:spPr>
        <p:txBody>
          <a:bodyPr wrap="square" rtlCol="0">
            <a:spAutoFit/>
          </a:bodyPr>
          <a:lstStyle/>
          <a:p>
            <a:r>
              <a:rPr lang="en-US" dirty="0" smtClean="0"/>
              <a:t>B</a:t>
            </a:r>
            <a:endParaRPr lang="en-US" dirty="0"/>
          </a:p>
        </p:txBody>
      </p:sp>
      <p:sp>
        <p:nvSpPr>
          <p:cNvPr id="67" name="TextBox 66"/>
          <p:cNvSpPr txBox="1"/>
          <p:nvPr/>
        </p:nvSpPr>
        <p:spPr>
          <a:xfrm>
            <a:off x="4213775" y="3446468"/>
            <a:ext cx="299463" cy="287332"/>
          </a:xfrm>
          <a:prstGeom prst="rect">
            <a:avLst/>
          </a:prstGeom>
          <a:noFill/>
        </p:spPr>
        <p:txBody>
          <a:bodyPr wrap="square" rtlCol="0">
            <a:spAutoFit/>
          </a:bodyPr>
          <a:lstStyle/>
          <a:p>
            <a:r>
              <a:rPr lang="en-US" dirty="0" smtClean="0"/>
              <a:t>P</a:t>
            </a:r>
            <a:endParaRPr lang="en-US" dirty="0"/>
          </a:p>
        </p:txBody>
      </p:sp>
      <p:sp>
        <p:nvSpPr>
          <p:cNvPr id="68" name="TextBox 67"/>
          <p:cNvSpPr txBox="1"/>
          <p:nvPr/>
        </p:nvSpPr>
        <p:spPr>
          <a:xfrm>
            <a:off x="2656568" y="3505200"/>
            <a:ext cx="467632" cy="369332"/>
          </a:xfrm>
          <a:prstGeom prst="rect">
            <a:avLst/>
          </a:prstGeom>
          <a:noFill/>
        </p:spPr>
        <p:txBody>
          <a:bodyPr wrap="square" rtlCol="0">
            <a:spAutoFit/>
          </a:bodyPr>
          <a:lstStyle/>
          <a:p>
            <a:r>
              <a:rPr lang="en-US" dirty="0" smtClean="0"/>
              <a:t>R1</a:t>
            </a:r>
            <a:endParaRPr lang="en-US" dirty="0"/>
          </a:p>
        </p:txBody>
      </p:sp>
      <p:sp>
        <p:nvSpPr>
          <p:cNvPr id="69" name="TextBox 68"/>
          <p:cNvSpPr txBox="1"/>
          <p:nvPr/>
        </p:nvSpPr>
        <p:spPr>
          <a:xfrm>
            <a:off x="5830876" y="3446468"/>
            <a:ext cx="658819" cy="287332"/>
          </a:xfrm>
          <a:prstGeom prst="rect">
            <a:avLst/>
          </a:prstGeom>
          <a:noFill/>
        </p:spPr>
        <p:txBody>
          <a:bodyPr wrap="square" rtlCol="0">
            <a:spAutoFit/>
          </a:bodyPr>
          <a:lstStyle/>
          <a:p>
            <a:r>
              <a:rPr lang="en-US" dirty="0" smtClean="0"/>
              <a:t>R2</a:t>
            </a:r>
            <a:endParaRPr lang="en-US" dirty="0"/>
          </a:p>
        </p:txBody>
      </p:sp>
      <p:sp>
        <p:nvSpPr>
          <p:cNvPr id="70" name="Freeform 69"/>
          <p:cNvSpPr/>
          <p:nvPr/>
        </p:nvSpPr>
        <p:spPr>
          <a:xfrm>
            <a:off x="3946981" y="1403936"/>
            <a:ext cx="751379" cy="2209599"/>
          </a:xfrm>
          <a:custGeom>
            <a:avLst/>
            <a:gdLst>
              <a:gd name="connsiteX0" fmla="*/ 845127 w 955963"/>
              <a:gd name="connsiteY0" fmla="*/ 2840181 h 2840181"/>
              <a:gd name="connsiteX1" fmla="*/ 845127 w 955963"/>
              <a:gd name="connsiteY1" fmla="*/ 1676400 h 2840181"/>
              <a:gd name="connsiteX2" fmla="*/ 180109 w 955963"/>
              <a:gd name="connsiteY2" fmla="*/ 1177636 h 2840181"/>
              <a:gd name="connsiteX3" fmla="*/ 41563 w 955963"/>
              <a:gd name="connsiteY3" fmla="*/ 1011381 h 2840181"/>
              <a:gd name="connsiteX4" fmla="*/ 0 w 955963"/>
              <a:gd name="connsiteY4" fmla="*/ 0 h 284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963" h="2840181">
                <a:moveTo>
                  <a:pt x="845127" y="2840181"/>
                </a:moveTo>
                <a:cubicBezTo>
                  <a:pt x="900545" y="2396836"/>
                  <a:pt x="955963" y="1953491"/>
                  <a:pt x="845127" y="1676400"/>
                </a:cubicBezTo>
                <a:cubicBezTo>
                  <a:pt x="734291" y="1399309"/>
                  <a:pt x="314036" y="1288473"/>
                  <a:pt x="180109" y="1177636"/>
                </a:cubicBezTo>
                <a:cubicBezTo>
                  <a:pt x="46182" y="1066799"/>
                  <a:pt x="71581" y="1207654"/>
                  <a:pt x="41563" y="1011381"/>
                </a:cubicBezTo>
                <a:cubicBezTo>
                  <a:pt x="11545" y="815108"/>
                  <a:pt x="5772" y="407554"/>
                  <a:pt x="0"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903422" y="1414714"/>
            <a:ext cx="87117" cy="118564"/>
          </a:xfrm>
          <a:custGeom>
            <a:avLst/>
            <a:gdLst>
              <a:gd name="connsiteX0" fmla="*/ 55419 w 110837"/>
              <a:gd name="connsiteY0" fmla="*/ 0 h 152400"/>
              <a:gd name="connsiteX1" fmla="*/ 0 w 110837"/>
              <a:gd name="connsiteY1" fmla="*/ 152400 h 152400"/>
              <a:gd name="connsiteX2" fmla="*/ 110837 w 110837"/>
              <a:gd name="connsiteY2" fmla="*/ 138546 h 152400"/>
              <a:gd name="connsiteX3" fmla="*/ 55419 w 110837"/>
              <a:gd name="connsiteY3" fmla="*/ 0 h 152400"/>
            </a:gdLst>
            <a:ahLst/>
            <a:cxnLst>
              <a:cxn ang="0">
                <a:pos x="connsiteX0" y="connsiteY0"/>
              </a:cxn>
              <a:cxn ang="0">
                <a:pos x="connsiteX1" y="connsiteY1"/>
              </a:cxn>
              <a:cxn ang="0">
                <a:pos x="connsiteX2" y="connsiteY2"/>
              </a:cxn>
              <a:cxn ang="0">
                <a:pos x="connsiteX3" y="connsiteY3"/>
              </a:cxn>
            </a:cxnLst>
            <a:rect l="l" t="t" r="r" b="b"/>
            <a:pathLst>
              <a:path w="110837" h="152400">
                <a:moveTo>
                  <a:pt x="55419" y="0"/>
                </a:moveTo>
                <a:lnTo>
                  <a:pt x="0" y="152400"/>
                </a:lnTo>
                <a:lnTo>
                  <a:pt x="110837" y="138546"/>
                </a:lnTo>
                <a:lnTo>
                  <a:pt x="55419"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5286398" y="1414714"/>
            <a:ext cx="424693" cy="2209600"/>
          </a:xfrm>
          <a:custGeom>
            <a:avLst/>
            <a:gdLst>
              <a:gd name="connsiteX0" fmla="*/ 0 w 540327"/>
              <a:gd name="connsiteY0" fmla="*/ 0 h 2840182"/>
              <a:gd name="connsiteX1" fmla="*/ 27709 w 540327"/>
              <a:gd name="connsiteY1" fmla="*/ 1094509 h 2840182"/>
              <a:gd name="connsiteX2" fmla="*/ 152400 w 540327"/>
              <a:gd name="connsiteY2" fmla="*/ 1302327 h 2840182"/>
              <a:gd name="connsiteX3" fmla="*/ 471054 w 540327"/>
              <a:gd name="connsiteY3" fmla="*/ 1704109 h 2840182"/>
              <a:gd name="connsiteX4" fmla="*/ 484909 w 540327"/>
              <a:gd name="connsiteY4" fmla="*/ 2840182 h 2840182"/>
              <a:gd name="connsiteX5" fmla="*/ 401782 w 540327"/>
              <a:gd name="connsiteY5" fmla="*/ 2701637 h 2840182"/>
              <a:gd name="connsiteX6" fmla="*/ 540327 w 540327"/>
              <a:gd name="connsiteY6" fmla="*/ 2701637 h 2840182"/>
              <a:gd name="connsiteX7" fmla="*/ 498763 w 540327"/>
              <a:gd name="connsiteY7" fmla="*/ 2826327 h 284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327" h="2840182">
                <a:moveTo>
                  <a:pt x="0" y="0"/>
                </a:moveTo>
                <a:lnTo>
                  <a:pt x="27709" y="1094509"/>
                </a:lnTo>
                <a:lnTo>
                  <a:pt x="152400" y="1302327"/>
                </a:lnTo>
                <a:lnTo>
                  <a:pt x="471054" y="1704109"/>
                </a:lnTo>
                <a:lnTo>
                  <a:pt x="484909" y="2840182"/>
                </a:lnTo>
                <a:lnTo>
                  <a:pt x="401782" y="2701637"/>
                </a:lnTo>
                <a:lnTo>
                  <a:pt x="540327" y="2701637"/>
                </a:lnTo>
                <a:lnTo>
                  <a:pt x="498763" y="2826327"/>
                </a:lnTo>
              </a:path>
            </a:pathLst>
          </a:custGeom>
          <a:ln>
            <a:solidFill>
              <a:srgbClr val="7B07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Oval 73"/>
          <p:cNvSpPr/>
          <p:nvPr/>
        </p:nvSpPr>
        <p:spPr>
          <a:xfrm>
            <a:off x="1371600" y="2330890"/>
            <a:ext cx="119785" cy="35569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733800" y="3974068"/>
            <a:ext cx="299463" cy="287332"/>
          </a:xfrm>
          <a:prstGeom prst="rect">
            <a:avLst/>
          </a:prstGeom>
          <a:noFill/>
        </p:spPr>
        <p:txBody>
          <a:bodyPr wrap="square" rtlCol="0">
            <a:spAutoFit/>
          </a:bodyPr>
          <a:lstStyle/>
          <a:p>
            <a:r>
              <a:rPr lang="en-US" dirty="0" smtClean="0"/>
              <a:t>A</a:t>
            </a:r>
            <a:endParaRPr lang="en-US" dirty="0"/>
          </a:p>
        </p:txBody>
      </p:sp>
      <p:sp>
        <p:nvSpPr>
          <p:cNvPr id="78" name="Rectangle 77"/>
          <p:cNvSpPr/>
          <p:nvPr/>
        </p:nvSpPr>
        <p:spPr>
          <a:xfrm>
            <a:off x="2569397" y="4346678"/>
            <a:ext cx="4432053" cy="1719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569397" y="4837100"/>
            <a:ext cx="4432053" cy="770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447760" y="5591598"/>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725531" y="5591598"/>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743705" y="5591598"/>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384349" y="4346678"/>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066712" y="4346678"/>
            <a:ext cx="119785" cy="474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001450" y="4346678"/>
            <a:ext cx="119785" cy="1719176"/>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449612" y="4346678"/>
            <a:ext cx="119785" cy="1719176"/>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2569397" y="4341289"/>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2759965"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2928753"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048538"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3228216"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3407894"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3587571"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3767249" y="4325121"/>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2563953" y="4352067"/>
            <a:ext cx="108895" cy="247907"/>
          </a:xfrm>
          <a:custGeom>
            <a:avLst/>
            <a:gdLst>
              <a:gd name="connsiteX0" fmla="*/ 0 w 138545"/>
              <a:gd name="connsiteY0" fmla="*/ 318655 h 318655"/>
              <a:gd name="connsiteX1" fmla="*/ 138545 w 138545"/>
              <a:gd name="connsiteY1" fmla="*/ 0 h 318655"/>
            </a:gdLst>
            <a:ahLst/>
            <a:cxnLst>
              <a:cxn ang="0">
                <a:pos x="connsiteX0" y="connsiteY0"/>
              </a:cxn>
              <a:cxn ang="0">
                <a:pos x="connsiteX1" y="connsiteY1"/>
              </a:cxn>
            </a:cxnLst>
            <a:rect l="l" t="t" r="r" b="b"/>
            <a:pathLst>
              <a:path w="138545" h="318655">
                <a:moveTo>
                  <a:pt x="0" y="318655"/>
                </a:moveTo>
                <a:lnTo>
                  <a:pt x="138545"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3903369" y="4513745"/>
            <a:ext cx="152453" cy="301800"/>
          </a:xfrm>
          <a:custGeom>
            <a:avLst/>
            <a:gdLst>
              <a:gd name="connsiteX0" fmla="*/ 0 w 193963"/>
              <a:gd name="connsiteY0" fmla="*/ 387928 h 387928"/>
              <a:gd name="connsiteX1" fmla="*/ 193963 w 193963"/>
              <a:gd name="connsiteY1" fmla="*/ 0 h 387928"/>
            </a:gdLst>
            <a:ahLst/>
            <a:cxnLst>
              <a:cxn ang="0">
                <a:pos x="connsiteX0" y="connsiteY0"/>
              </a:cxn>
              <a:cxn ang="0">
                <a:pos x="connsiteX1" y="connsiteY1"/>
              </a:cxn>
            </a:cxnLst>
            <a:rect l="l" t="t" r="r" b="b"/>
            <a:pathLst>
              <a:path w="193963" h="387928">
                <a:moveTo>
                  <a:pt x="0" y="387928"/>
                </a:moveTo>
                <a:lnTo>
                  <a:pt x="193963"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4186497"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4426068"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4605746"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4785423"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5084886"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5623920"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743705"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5923383"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6103061"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6282739" y="434667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3124200" y="559159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3576681" y="559159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3696467" y="559159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3876144" y="559159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4006820" y="5575429"/>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4175607" y="5586208"/>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4856206" y="5575429"/>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5035884" y="5575429"/>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5215562" y="5575429"/>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5395239" y="5575429"/>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6701987" y="5570041"/>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6848996" y="5742496"/>
            <a:ext cx="152453" cy="301800"/>
          </a:xfrm>
          <a:custGeom>
            <a:avLst/>
            <a:gdLst>
              <a:gd name="connsiteX0" fmla="*/ 0 w 193963"/>
              <a:gd name="connsiteY0" fmla="*/ 387928 h 387928"/>
              <a:gd name="connsiteX1" fmla="*/ 193963 w 193963"/>
              <a:gd name="connsiteY1" fmla="*/ 0 h 387928"/>
            </a:gdLst>
            <a:ahLst/>
            <a:cxnLst>
              <a:cxn ang="0">
                <a:pos x="connsiteX0" y="connsiteY0"/>
              </a:cxn>
              <a:cxn ang="0">
                <a:pos x="connsiteX1" y="connsiteY1"/>
              </a:cxn>
            </a:cxnLst>
            <a:rect l="l" t="t" r="r" b="b"/>
            <a:pathLst>
              <a:path w="193963" h="387928">
                <a:moveTo>
                  <a:pt x="0" y="387928"/>
                </a:moveTo>
                <a:lnTo>
                  <a:pt x="193963"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2988645" y="5613152"/>
            <a:ext cx="179678" cy="45270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4268174" y="5596983"/>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4436962" y="5596983"/>
            <a:ext cx="239570" cy="495812"/>
          </a:xfrm>
          <a:custGeom>
            <a:avLst/>
            <a:gdLst>
              <a:gd name="connsiteX0" fmla="*/ 0 w 304800"/>
              <a:gd name="connsiteY0" fmla="*/ 637309 h 637309"/>
              <a:gd name="connsiteX1" fmla="*/ 304800 w 304800"/>
              <a:gd name="connsiteY1" fmla="*/ 0 h 637309"/>
            </a:gdLst>
            <a:ahLst/>
            <a:cxnLst>
              <a:cxn ang="0">
                <a:pos x="connsiteX0" y="connsiteY0"/>
              </a:cxn>
              <a:cxn ang="0">
                <a:pos x="connsiteX1" y="connsiteY1"/>
              </a:cxn>
            </a:cxnLst>
            <a:rect l="l" t="t" r="r" b="b"/>
            <a:pathLst>
              <a:path w="304800" h="637309">
                <a:moveTo>
                  <a:pt x="0" y="637309"/>
                </a:moveTo>
                <a:lnTo>
                  <a:pt x="30480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6484195" y="4341289"/>
            <a:ext cx="261349" cy="485034"/>
          </a:xfrm>
          <a:custGeom>
            <a:avLst/>
            <a:gdLst>
              <a:gd name="connsiteX0" fmla="*/ 332509 w 332509"/>
              <a:gd name="connsiteY0" fmla="*/ 0 h 623454"/>
              <a:gd name="connsiteX1" fmla="*/ 0 w 332509"/>
              <a:gd name="connsiteY1" fmla="*/ 623454 h 623454"/>
            </a:gdLst>
            <a:ahLst/>
            <a:cxnLst>
              <a:cxn ang="0">
                <a:pos x="connsiteX0" y="connsiteY0"/>
              </a:cxn>
              <a:cxn ang="0">
                <a:pos x="connsiteX1" y="connsiteY1"/>
              </a:cxn>
            </a:cxnLst>
            <a:rect l="l" t="t" r="r" b="b"/>
            <a:pathLst>
              <a:path w="332509" h="623454">
                <a:moveTo>
                  <a:pt x="332509" y="0"/>
                </a:moveTo>
                <a:lnTo>
                  <a:pt x="0" y="62345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6647539" y="4341289"/>
            <a:ext cx="304908" cy="485034"/>
          </a:xfrm>
          <a:custGeom>
            <a:avLst/>
            <a:gdLst>
              <a:gd name="connsiteX0" fmla="*/ 0 w 387928"/>
              <a:gd name="connsiteY0" fmla="*/ 623454 h 623454"/>
              <a:gd name="connsiteX1" fmla="*/ 387928 w 387928"/>
              <a:gd name="connsiteY1" fmla="*/ 0 h 623454"/>
            </a:gdLst>
            <a:ahLst/>
            <a:cxnLst>
              <a:cxn ang="0">
                <a:pos x="connsiteX0" y="connsiteY0"/>
              </a:cxn>
              <a:cxn ang="0">
                <a:pos x="connsiteX1" y="connsiteY1"/>
              </a:cxn>
            </a:cxnLst>
            <a:rect l="l" t="t" r="r" b="b"/>
            <a:pathLst>
              <a:path w="387928" h="623454">
                <a:moveTo>
                  <a:pt x="0" y="623454"/>
                </a:moveTo>
                <a:lnTo>
                  <a:pt x="38792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6832662" y="4578416"/>
            <a:ext cx="163343" cy="247906"/>
          </a:xfrm>
          <a:custGeom>
            <a:avLst/>
            <a:gdLst>
              <a:gd name="connsiteX0" fmla="*/ 0 w 207818"/>
              <a:gd name="connsiteY0" fmla="*/ 318654 h 318654"/>
              <a:gd name="connsiteX1" fmla="*/ 207818 w 207818"/>
              <a:gd name="connsiteY1" fmla="*/ 0 h 318654"/>
            </a:gdLst>
            <a:ahLst/>
            <a:cxnLst>
              <a:cxn ang="0">
                <a:pos x="connsiteX0" y="connsiteY0"/>
              </a:cxn>
              <a:cxn ang="0">
                <a:pos x="connsiteX1" y="connsiteY1"/>
              </a:cxn>
            </a:cxnLst>
            <a:rect l="l" t="t" r="r" b="b"/>
            <a:pathLst>
              <a:path w="207818" h="318654">
                <a:moveTo>
                  <a:pt x="0" y="318654"/>
                </a:moveTo>
                <a:lnTo>
                  <a:pt x="20781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6451526" y="5602377"/>
            <a:ext cx="272239" cy="452698"/>
          </a:xfrm>
          <a:custGeom>
            <a:avLst/>
            <a:gdLst>
              <a:gd name="connsiteX0" fmla="*/ 0 w 346364"/>
              <a:gd name="connsiteY0" fmla="*/ 581890 h 581890"/>
              <a:gd name="connsiteX1" fmla="*/ 346364 w 346364"/>
              <a:gd name="connsiteY1" fmla="*/ 0 h 581890"/>
            </a:gdLst>
            <a:ahLst/>
            <a:cxnLst>
              <a:cxn ang="0">
                <a:pos x="connsiteX0" y="connsiteY0"/>
              </a:cxn>
              <a:cxn ang="0">
                <a:pos x="connsiteX1" y="connsiteY1"/>
              </a:cxn>
            </a:cxnLst>
            <a:rect l="l" t="t" r="r" b="b"/>
            <a:pathLst>
              <a:path w="346364" h="581890">
                <a:moveTo>
                  <a:pt x="0" y="581890"/>
                </a:moveTo>
                <a:lnTo>
                  <a:pt x="346364"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6222846" y="5591598"/>
            <a:ext cx="315798" cy="463477"/>
          </a:xfrm>
          <a:custGeom>
            <a:avLst/>
            <a:gdLst>
              <a:gd name="connsiteX0" fmla="*/ 0 w 401782"/>
              <a:gd name="connsiteY0" fmla="*/ 595745 h 595745"/>
              <a:gd name="connsiteX1" fmla="*/ 401782 w 401782"/>
              <a:gd name="connsiteY1" fmla="*/ 0 h 595745"/>
            </a:gdLst>
            <a:ahLst/>
            <a:cxnLst>
              <a:cxn ang="0">
                <a:pos x="connsiteX0" y="connsiteY0"/>
              </a:cxn>
              <a:cxn ang="0">
                <a:pos x="connsiteX1" y="connsiteY1"/>
              </a:cxn>
            </a:cxnLst>
            <a:rect l="l" t="t" r="r" b="b"/>
            <a:pathLst>
              <a:path w="401782" h="595745">
                <a:moveTo>
                  <a:pt x="0" y="595745"/>
                </a:moveTo>
                <a:lnTo>
                  <a:pt x="401782"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6081282" y="5602377"/>
            <a:ext cx="283129" cy="463477"/>
          </a:xfrm>
          <a:custGeom>
            <a:avLst/>
            <a:gdLst>
              <a:gd name="connsiteX0" fmla="*/ 0 w 360218"/>
              <a:gd name="connsiteY0" fmla="*/ 595745 h 595745"/>
              <a:gd name="connsiteX1" fmla="*/ 360218 w 360218"/>
              <a:gd name="connsiteY1" fmla="*/ 0 h 595745"/>
            </a:gdLst>
            <a:ahLst/>
            <a:cxnLst>
              <a:cxn ang="0">
                <a:pos x="connsiteX0" y="connsiteY0"/>
              </a:cxn>
              <a:cxn ang="0">
                <a:pos x="connsiteX1" y="connsiteY1"/>
              </a:cxn>
            </a:cxnLst>
            <a:rect l="l" t="t" r="r" b="b"/>
            <a:pathLst>
              <a:path w="360218" h="595745">
                <a:moveTo>
                  <a:pt x="0" y="595745"/>
                </a:moveTo>
                <a:lnTo>
                  <a:pt x="36021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5928827" y="5602377"/>
            <a:ext cx="261349" cy="452698"/>
          </a:xfrm>
          <a:custGeom>
            <a:avLst/>
            <a:gdLst>
              <a:gd name="connsiteX0" fmla="*/ 0 w 332509"/>
              <a:gd name="connsiteY0" fmla="*/ 581890 h 581890"/>
              <a:gd name="connsiteX1" fmla="*/ 332509 w 332509"/>
              <a:gd name="connsiteY1" fmla="*/ 0 h 581890"/>
            </a:gdLst>
            <a:ahLst/>
            <a:cxnLst>
              <a:cxn ang="0">
                <a:pos x="connsiteX0" y="connsiteY0"/>
              </a:cxn>
              <a:cxn ang="0">
                <a:pos x="connsiteX1" y="connsiteY1"/>
              </a:cxn>
            </a:cxnLst>
            <a:rect l="l" t="t" r="r" b="b"/>
            <a:pathLst>
              <a:path w="332509" h="581890">
                <a:moveTo>
                  <a:pt x="0" y="581890"/>
                </a:moveTo>
                <a:lnTo>
                  <a:pt x="3325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5863490" y="5591598"/>
            <a:ext cx="152454" cy="237128"/>
          </a:xfrm>
          <a:custGeom>
            <a:avLst/>
            <a:gdLst>
              <a:gd name="connsiteX0" fmla="*/ 0 w 193964"/>
              <a:gd name="connsiteY0" fmla="*/ 304800 h 304800"/>
              <a:gd name="connsiteX1" fmla="*/ 193964 w 193964"/>
              <a:gd name="connsiteY1" fmla="*/ 0 h 304800"/>
            </a:gdLst>
            <a:ahLst/>
            <a:cxnLst>
              <a:cxn ang="0">
                <a:pos x="connsiteX0" y="connsiteY0"/>
              </a:cxn>
              <a:cxn ang="0">
                <a:pos x="connsiteX1" y="connsiteY1"/>
              </a:cxn>
            </a:cxnLst>
            <a:rect l="l" t="t" r="r" b="b"/>
            <a:pathLst>
              <a:path w="193964" h="304800">
                <a:moveTo>
                  <a:pt x="0" y="304800"/>
                </a:moveTo>
                <a:lnTo>
                  <a:pt x="193964"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2803523" y="5602377"/>
            <a:ext cx="217791" cy="463477"/>
          </a:xfrm>
          <a:custGeom>
            <a:avLst/>
            <a:gdLst>
              <a:gd name="connsiteX0" fmla="*/ 0 w 277091"/>
              <a:gd name="connsiteY0" fmla="*/ 595745 h 595745"/>
              <a:gd name="connsiteX1" fmla="*/ 277091 w 277091"/>
              <a:gd name="connsiteY1" fmla="*/ 0 h 595745"/>
            </a:gdLst>
            <a:ahLst/>
            <a:cxnLst>
              <a:cxn ang="0">
                <a:pos x="connsiteX0" y="connsiteY0"/>
              </a:cxn>
              <a:cxn ang="0">
                <a:pos x="connsiteX1" y="connsiteY1"/>
              </a:cxn>
            </a:cxnLst>
            <a:rect l="l" t="t" r="r" b="b"/>
            <a:pathLst>
              <a:path w="277091" h="595745">
                <a:moveTo>
                  <a:pt x="0" y="595745"/>
                </a:moveTo>
                <a:lnTo>
                  <a:pt x="27709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2618400" y="5602377"/>
            <a:ext cx="250460" cy="463477"/>
          </a:xfrm>
          <a:custGeom>
            <a:avLst/>
            <a:gdLst>
              <a:gd name="connsiteX0" fmla="*/ 318655 w 318655"/>
              <a:gd name="connsiteY0" fmla="*/ 0 h 595745"/>
              <a:gd name="connsiteX1" fmla="*/ 0 w 318655"/>
              <a:gd name="connsiteY1" fmla="*/ 595745 h 595745"/>
            </a:gdLst>
            <a:ahLst/>
            <a:cxnLst>
              <a:cxn ang="0">
                <a:pos x="connsiteX0" y="connsiteY0"/>
              </a:cxn>
              <a:cxn ang="0">
                <a:pos x="connsiteX1" y="connsiteY1"/>
              </a:cxn>
            </a:cxnLst>
            <a:rect l="l" t="t" r="r" b="b"/>
            <a:pathLst>
              <a:path w="318655" h="595745">
                <a:moveTo>
                  <a:pt x="318655" y="0"/>
                </a:moveTo>
                <a:lnTo>
                  <a:pt x="0" y="59574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2574842" y="5602377"/>
            <a:ext cx="141564" cy="194013"/>
          </a:xfrm>
          <a:custGeom>
            <a:avLst/>
            <a:gdLst>
              <a:gd name="connsiteX0" fmla="*/ 0 w 180109"/>
              <a:gd name="connsiteY0" fmla="*/ 249381 h 249381"/>
              <a:gd name="connsiteX1" fmla="*/ 180109 w 180109"/>
              <a:gd name="connsiteY1" fmla="*/ 0 h 249381"/>
            </a:gdLst>
            <a:ahLst/>
            <a:cxnLst>
              <a:cxn ang="0">
                <a:pos x="connsiteX0" y="connsiteY0"/>
              </a:cxn>
              <a:cxn ang="0">
                <a:pos x="connsiteX1" y="connsiteY1"/>
              </a:cxn>
            </a:cxnLst>
            <a:rect l="l" t="t" r="r" b="b"/>
            <a:pathLst>
              <a:path w="180109" h="249381">
                <a:moveTo>
                  <a:pt x="0" y="249381"/>
                </a:moveTo>
                <a:lnTo>
                  <a:pt x="1801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TextBox 139"/>
          <p:cNvSpPr txBox="1"/>
          <p:nvPr/>
        </p:nvSpPr>
        <p:spPr>
          <a:xfrm>
            <a:off x="5504135" y="4050268"/>
            <a:ext cx="239570" cy="287332"/>
          </a:xfrm>
          <a:prstGeom prst="rect">
            <a:avLst/>
          </a:prstGeom>
          <a:noFill/>
        </p:spPr>
        <p:txBody>
          <a:bodyPr wrap="square" rtlCol="0">
            <a:spAutoFit/>
          </a:bodyPr>
          <a:lstStyle/>
          <a:p>
            <a:r>
              <a:rPr lang="en-US" dirty="0" smtClean="0"/>
              <a:t>B</a:t>
            </a:r>
            <a:endParaRPr lang="en-US" dirty="0"/>
          </a:p>
        </p:txBody>
      </p:sp>
      <p:sp>
        <p:nvSpPr>
          <p:cNvPr id="141" name="TextBox 140"/>
          <p:cNvSpPr txBox="1"/>
          <p:nvPr/>
        </p:nvSpPr>
        <p:spPr>
          <a:xfrm>
            <a:off x="4366175" y="6125136"/>
            <a:ext cx="299463" cy="287332"/>
          </a:xfrm>
          <a:prstGeom prst="rect">
            <a:avLst/>
          </a:prstGeom>
          <a:noFill/>
        </p:spPr>
        <p:txBody>
          <a:bodyPr wrap="square" rtlCol="0">
            <a:spAutoFit/>
          </a:bodyPr>
          <a:lstStyle/>
          <a:p>
            <a:r>
              <a:rPr lang="en-US" dirty="0" smtClean="0"/>
              <a:t>P</a:t>
            </a:r>
            <a:endParaRPr lang="en-US" dirty="0"/>
          </a:p>
        </p:txBody>
      </p:sp>
      <p:sp>
        <p:nvSpPr>
          <p:cNvPr id="142" name="TextBox 141"/>
          <p:cNvSpPr txBox="1"/>
          <p:nvPr/>
        </p:nvSpPr>
        <p:spPr>
          <a:xfrm>
            <a:off x="2808968" y="6183868"/>
            <a:ext cx="467632" cy="369332"/>
          </a:xfrm>
          <a:prstGeom prst="rect">
            <a:avLst/>
          </a:prstGeom>
          <a:noFill/>
        </p:spPr>
        <p:txBody>
          <a:bodyPr wrap="square" rtlCol="0">
            <a:spAutoFit/>
          </a:bodyPr>
          <a:lstStyle/>
          <a:p>
            <a:r>
              <a:rPr lang="en-US" dirty="0" smtClean="0"/>
              <a:t>R1</a:t>
            </a:r>
            <a:endParaRPr lang="en-US" dirty="0"/>
          </a:p>
        </p:txBody>
      </p:sp>
      <p:sp>
        <p:nvSpPr>
          <p:cNvPr id="143" name="TextBox 142"/>
          <p:cNvSpPr txBox="1"/>
          <p:nvPr/>
        </p:nvSpPr>
        <p:spPr>
          <a:xfrm>
            <a:off x="5983276" y="6125136"/>
            <a:ext cx="658819" cy="287332"/>
          </a:xfrm>
          <a:prstGeom prst="rect">
            <a:avLst/>
          </a:prstGeom>
          <a:noFill/>
        </p:spPr>
        <p:txBody>
          <a:bodyPr wrap="square" rtlCol="0">
            <a:spAutoFit/>
          </a:bodyPr>
          <a:lstStyle/>
          <a:p>
            <a:r>
              <a:rPr lang="en-US" dirty="0" smtClean="0"/>
              <a:t>R2</a:t>
            </a:r>
            <a:endParaRPr lang="en-US" dirty="0"/>
          </a:p>
        </p:txBody>
      </p:sp>
      <p:grpSp>
        <p:nvGrpSpPr>
          <p:cNvPr id="159" name="Group 158"/>
          <p:cNvGrpSpPr/>
          <p:nvPr/>
        </p:nvGrpSpPr>
        <p:grpSpPr>
          <a:xfrm>
            <a:off x="1752600" y="4820933"/>
            <a:ext cx="4851515" cy="781444"/>
            <a:chOff x="2158885" y="4135133"/>
            <a:chExt cx="4851515" cy="781444"/>
          </a:xfrm>
        </p:grpSpPr>
        <p:sp>
          <p:nvSpPr>
            <p:cNvPr id="80" name="Rectangle 79"/>
            <p:cNvSpPr/>
            <p:nvPr/>
          </p:nvSpPr>
          <p:spPr>
            <a:xfrm>
              <a:off x="3106423" y="4135133"/>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402134" y="4135133"/>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719771" y="4135133"/>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525598" y="4135133"/>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727056" y="4140522"/>
              <a:ext cx="283344" cy="776055"/>
            </a:xfrm>
            <a:custGeom>
              <a:avLst/>
              <a:gdLst>
                <a:gd name="connsiteX0" fmla="*/ 0 w 1136073"/>
                <a:gd name="connsiteY0" fmla="*/ 13855 h 997528"/>
                <a:gd name="connsiteX1" fmla="*/ 110837 w 1136073"/>
                <a:gd name="connsiteY1" fmla="*/ 997528 h 997528"/>
                <a:gd name="connsiteX2" fmla="*/ 180110 w 1136073"/>
                <a:gd name="connsiteY2" fmla="*/ 27709 h 997528"/>
                <a:gd name="connsiteX3" fmla="*/ 332510 w 1136073"/>
                <a:gd name="connsiteY3" fmla="*/ 983673 h 997528"/>
                <a:gd name="connsiteX4" fmla="*/ 443346 w 1136073"/>
                <a:gd name="connsiteY4" fmla="*/ 0 h 997528"/>
                <a:gd name="connsiteX5" fmla="*/ 554182 w 1136073"/>
                <a:gd name="connsiteY5" fmla="*/ 997528 h 997528"/>
                <a:gd name="connsiteX6" fmla="*/ 665019 w 1136073"/>
                <a:gd name="connsiteY6" fmla="*/ 0 h 997528"/>
                <a:gd name="connsiteX7" fmla="*/ 775855 w 1136073"/>
                <a:gd name="connsiteY7" fmla="*/ 997528 h 997528"/>
                <a:gd name="connsiteX8" fmla="*/ 900546 w 1136073"/>
                <a:gd name="connsiteY8" fmla="*/ 0 h 997528"/>
                <a:gd name="connsiteX9" fmla="*/ 1011382 w 1136073"/>
                <a:gd name="connsiteY9" fmla="*/ 997528 h 997528"/>
                <a:gd name="connsiteX10" fmla="*/ 1136073 w 1136073"/>
                <a:gd name="connsiteY10" fmla="*/ 110837 h 99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073" h="997528">
                  <a:moveTo>
                    <a:pt x="0" y="13855"/>
                  </a:moveTo>
                  <a:lnTo>
                    <a:pt x="110837" y="997528"/>
                  </a:lnTo>
                  <a:lnTo>
                    <a:pt x="180110" y="27709"/>
                  </a:lnTo>
                  <a:lnTo>
                    <a:pt x="332510" y="983673"/>
                  </a:lnTo>
                  <a:lnTo>
                    <a:pt x="443346" y="0"/>
                  </a:lnTo>
                  <a:lnTo>
                    <a:pt x="554182" y="997528"/>
                  </a:lnTo>
                  <a:lnTo>
                    <a:pt x="665019" y="0"/>
                  </a:lnTo>
                  <a:lnTo>
                    <a:pt x="775855" y="997528"/>
                  </a:lnTo>
                  <a:lnTo>
                    <a:pt x="900546" y="0"/>
                  </a:lnTo>
                  <a:lnTo>
                    <a:pt x="1011382" y="997528"/>
                  </a:lnTo>
                  <a:lnTo>
                    <a:pt x="1136073" y="110837"/>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ectangle 91"/>
            <p:cNvSpPr/>
            <p:nvPr/>
          </p:nvSpPr>
          <p:spPr>
            <a:xfrm>
              <a:off x="2267780" y="4463880"/>
              <a:ext cx="4252375" cy="118564"/>
            </a:xfrm>
            <a:prstGeom prst="rect">
              <a:avLst/>
            </a:prstGeom>
            <a:solidFill>
              <a:srgbClr val="00B0F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158885" y="4323758"/>
              <a:ext cx="119785" cy="35569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Freeform 147"/>
          <p:cNvSpPr/>
          <p:nvPr/>
        </p:nvSpPr>
        <p:spPr>
          <a:xfrm>
            <a:off x="4779818" y="4052455"/>
            <a:ext cx="720437" cy="2258290"/>
          </a:xfrm>
          <a:custGeom>
            <a:avLst/>
            <a:gdLst>
              <a:gd name="connsiteX0" fmla="*/ 0 w 720437"/>
              <a:gd name="connsiteY0" fmla="*/ 2258290 h 2258290"/>
              <a:gd name="connsiteX1" fmla="*/ 0 w 720437"/>
              <a:gd name="connsiteY1" fmla="*/ 1413163 h 2258290"/>
              <a:gd name="connsiteX2" fmla="*/ 263237 w 720437"/>
              <a:gd name="connsiteY2" fmla="*/ 1246909 h 2258290"/>
              <a:gd name="connsiteX3" fmla="*/ 540327 w 720437"/>
              <a:gd name="connsiteY3" fmla="*/ 1122218 h 2258290"/>
              <a:gd name="connsiteX4" fmla="*/ 678873 w 720437"/>
              <a:gd name="connsiteY4" fmla="*/ 900545 h 2258290"/>
              <a:gd name="connsiteX5" fmla="*/ 678873 w 720437"/>
              <a:gd name="connsiteY5" fmla="*/ 0 h 2258290"/>
              <a:gd name="connsiteX6" fmla="*/ 623455 w 720437"/>
              <a:gd name="connsiteY6" fmla="*/ 152400 h 2258290"/>
              <a:gd name="connsiteX7" fmla="*/ 720437 w 720437"/>
              <a:gd name="connsiteY7" fmla="*/ 138545 h 2258290"/>
              <a:gd name="connsiteX8" fmla="*/ 678873 w 720437"/>
              <a:gd name="connsiteY8" fmla="*/ 13854 h 225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437" h="2258290">
                <a:moveTo>
                  <a:pt x="0" y="2258290"/>
                </a:moveTo>
                <a:lnTo>
                  <a:pt x="0" y="1413163"/>
                </a:lnTo>
                <a:lnTo>
                  <a:pt x="263237" y="1246909"/>
                </a:lnTo>
                <a:lnTo>
                  <a:pt x="540327" y="1122218"/>
                </a:lnTo>
                <a:lnTo>
                  <a:pt x="678873" y="900545"/>
                </a:lnTo>
                <a:lnTo>
                  <a:pt x="678873" y="0"/>
                </a:lnTo>
                <a:lnTo>
                  <a:pt x="623455" y="152400"/>
                </a:lnTo>
                <a:lnTo>
                  <a:pt x="720437" y="138545"/>
                </a:lnTo>
                <a:lnTo>
                  <a:pt x="678873" y="13854"/>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3435927" y="4094018"/>
            <a:ext cx="706582" cy="2258291"/>
          </a:xfrm>
          <a:custGeom>
            <a:avLst/>
            <a:gdLst>
              <a:gd name="connsiteX0" fmla="*/ 692728 w 706582"/>
              <a:gd name="connsiteY0" fmla="*/ 0 h 2258291"/>
              <a:gd name="connsiteX1" fmla="*/ 706582 w 706582"/>
              <a:gd name="connsiteY1" fmla="*/ 900546 h 2258291"/>
              <a:gd name="connsiteX2" fmla="*/ 263237 w 706582"/>
              <a:gd name="connsiteY2" fmla="*/ 1136073 h 2258291"/>
              <a:gd name="connsiteX3" fmla="*/ 69273 w 706582"/>
              <a:gd name="connsiteY3" fmla="*/ 1385455 h 2258291"/>
              <a:gd name="connsiteX4" fmla="*/ 69273 w 706582"/>
              <a:gd name="connsiteY4" fmla="*/ 2258291 h 2258291"/>
              <a:gd name="connsiteX5" fmla="*/ 0 w 706582"/>
              <a:gd name="connsiteY5" fmla="*/ 2092037 h 2258291"/>
              <a:gd name="connsiteX6" fmla="*/ 138546 w 706582"/>
              <a:gd name="connsiteY6" fmla="*/ 2092037 h 2258291"/>
              <a:gd name="connsiteX7" fmla="*/ 69273 w 706582"/>
              <a:gd name="connsiteY7" fmla="*/ 2230582 h 22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582" h="2258291">
                <a:moveTo>
                  <a:pt x="692728" y="0"/>
                </a:moveTo>
                <a:lnTo>
                  <a:pt x="706582" y="900546"/>
                </a:lnTo>
                <a:lnTo>
                  <a:pt x="263237" y="1136073"/>
                </a:lnTo>
                <a:lnTo>
                  <a:pt x="69273" y="1385455"/>
                </a:lnTo>
                <a:lnTo>
                  <a:pt x="69273" y="2258291"/>
                </a:lnTo>
                <a:lnTo>
                  <a:pt x="0" y="2092037"/>
                </a:lnTo>
                <a:lnTo>
                  <a:pt x="138546" y="2092037"/>
                </a:lnTo>
                <a:lnTo>
                  <a:pt x="69273" y="2230582"/>
                </a:lnTo>
              </a:path>
            </a:pathLst>
          </a:custGeom>
          <a:ln>
            <a:solidFill>
              <a:srgbClr val="7B07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8" name="Group 157"/>
          <p:cNvGrpSpPr/>
          <p:nvPr/>
        </p:nvGrpSpPr>
        <p:grpSpPr>
          <a:xfrm>
            <a:off x="1524000" y="4829628"/>
            <a:ext cx="5461115" cy="781444"/>
            <a:chOff x="1524000" y="4114800"/>
            <a:chExt cx="5461115" cy="781444"/>
          </a:xfrm>
        </p:grpSpPr>
        <p:sp>
          <p:nvSpPr>
            <p:cNvPr id="151" name="Rectangle 150"/>
            <p:cNvSpPr/>
            <p:nvPr/>
          </p:nvSpPr>
          <p:spPr>
            <a:xfrm>
              <a:off x="2928753" y="4114800"/>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3767249" y="4114800"/>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084886" y="4114800"/>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890713" y="4114800"/>
              <a:ext cx="179678" cy="770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6092171" y="4120189"/>
              <a:ext cx="892944" cy="776055"/>
            </a:xfrm>
            <a:custGeom>
              <a:avLst/>
              <a:gdLst>
                <a:gd name="connsiteX0" fmla="*/ 0 w 1136073"/>
                <a:gd name="connsiteY0" fmla="*/ 13855 h 997528"/>
                <a:gd name="connsiteX1" fmla="*/ 110837 w 1136073"/>
                <a:gd name="connsiteY1" fmla="*/ 997528 h 997528"/>
                <a:gd name="connsiteX2" fmla="*/ 180110 w 1136073"/>
                <a:gd name="connsiteY2" fmla="*/ 27709 h 997528"/>
                <a:gd name="connsiteX3" fmla="*/ 332510 w 1136073"/>
                <a:gd name="connsiteY3" fmla="*/ 983673 h 997528"/>
                <a:gd name="connsiteX4" fmla="*/ 443346 w 1136073"/>
                <a:gd name="connsiteY4" fmla="*/ 0 h 997528"/>
                <a:gd name="connsiteX5" fmla="*/ 554182 w 1136073"/>
                <a:gd name="connsiteY5" fmla="*/ 997528 h 997528"/>
                <a:gd name="connsiteX6" fmla="*/ 665019 w 1136073"/>
                <a:gd name="connsiteY6" fmla="*/ 0 h 997528"/>
                <a:gd name="connsiteX7" fmla="*/ 775855 w 1136073"/>
                <a:gd name="connsiteY7" fmla="*/ 997528 h 997528"/>
                <a:gd name="connsiteX8" fmla="*/ 900546 w 1136073"/>
                <a:gd name="connsiteY8" fmla="*/ 0 h 997528"/>
                <a:gd name="connsiteX9" fmla="*/ 1011382 w 1136073"/>
                <a:gd name="connsiteY9" fmla="*/ 997528 h 997528"/>
                <a:gd name="connsiteX10" fmla="*/ 1136073 w 1136073"/>
                <a:gd name="connsiteY10" fmla="*/ 110837 h 99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073" h="997528">
                  <a:moveTo>
                    <a:pt x="0" y="13855"/>
                  </a:moveTo>
                  <a:lnTo>
                    <a:pt x="110837" y="997528"/>
                  </a:lnTo>
                  <a:lnTo>
                    <a:pt x="180110" y="27709"/>
                  </a:lnTo>
                  <a:lnTo>
                    <a:pt x="332510" y="983673"/>
                  </a:lnTo>
                  <a:lnTo>
                    <a:pt x="443346" y="0"/>
                  </a:lnTo>
                  <a:lnTo>
                    <a:pt x="554182" y="997528"/>
                  </a:lnTo>
                  <a:lnTo>
                    <a:pt x="665019" y="0"/>
                  </a:lnTo>
                  <a:lnTo>
                    <a:pt x="775855" y="997528"/>
                  </a:lnTo>
                  <a:lnTo>
                    <a:pt x="900546" y="0"/>
                  </a:lnTo>
                  <a:lnTo>
                    <a:pt x="1011382" y="997528"/>
                  </a:lnTo>
                  <a:lnTo>
                    <a:pt x="1136073" y="110837"/>
                  </a:lnTo>
                </a:path>
              </a:pathLst>
            </a:custGeom>
            <a:ln w="25400">
              <a:solidFill>
                <a:srgbClr val="AE12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Rectangle 155"/>
            <p:cNvSpPr/>
            <p:nvPr/>
          </p:nvSpPr>
          <p:spPr>
            <a:xfrm>
              <a:off x="1632895" y="4443547"/>
              <a:ext cx="4252375" cy="118564"/>
            </a:xfrm>
            <a:prstGeom prst="rect">
              <a:avLst/>
            </a:prstGeom>
            <a:solidFill>
              <a:srgbClr val="00B0F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524000" y="4303425"/>
              <a:ext cx="119785" cy="35569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TextBox 159"/>
          <p:cNvSpPr txBox="1"/>
          <p:nvPr/>
        </p:nvSpPr>
        <p:spPr>
          <a:xfrm>
            <a:off x="7391400" y="4495800"/>
            <a:ext cx="1447800" cy="923330"/>
          </a:xfrm>
          <a:prstGeom prst="rect">
            <a:avLst/>
          </a:prstGeom>
          <a:noFill/>
        </p:spPr>
        <p:txBody>
          <a:bodyPr wrap="square" rtlCol="0">
            <a:spAutoFit/>
          </a:bodyPr>
          <a:lstStyle/>
          <a:p>
            <a:r>
              <a:rPr lang="en-US" dirty="0" smtClean="0">
                <a:solidFill>
                  <a:srgbClr val="FF0000"/>
                </a:solidFill>
                <a:effectLst>
                  <a:outerShdw blurRad="50800" dist="50800" dir="5400000" algn="ctr" rotWithShape="0">
                    <a:srgbClr val="FFC000"/>
                  </a:outerShdw>
                </a:effectLst>
              </a:rPr>
              <a:t>CLICK TO CHANGE POSITION</a:t>
            </a:r>
            <a:endParaRPr lang="en-US" dirty="0">
              <a:solidFill>
                <a:srgbClr val="FF0000"/>
              </a:solidFill>
              <a:effectLst>
                <a:outerShdw blurRad="50800" dist="50800" dir="5400000" algn="ctr" rotWithShape="0">
                  <a:srgbClr val="FFC000"/>
                </a:outerShdw>
              </a:effectLst>
            </a:endParaRPr>
          </a:p>
        </p:txBody>
      </p:sp>
      <p:sp>
        <p:nvSpPr>
          <p:cNvPr id="161" name="TextBox 160"/>
          <p:cNvSpPr txBox="1"/>
          <p:nvPr/>
        </p:nvSpPr>
        <p:spPr>
          <a:xfrm>
            <a:off x="7239000" y="1295400"/>
            <a:ext cx="1752600" cy="2246769"/>
          </a:xfrm>
          <a:prstGeom prst="rect">
            <a:avLst/>
          </a:prstGeom>
          <a:noFill/>
        </p:spPr>
        <p:txBody>
          <a:bodyPr wrap="square" rtlCol="0">
            <a:spAutoFit/>
          </a:bodyPr>
          <a:lstStyle/>
          <a:p>
            <a:r>
              <a:rPr lang="en-US" sz="2000" b="1" dirty="0" smtClean="0">
                <a:solidFill>
                  <a:srgbClr val="00B050"/>
                </a:solidFill>
              </a:rPr>
              <a:t>CYLINDER PORT A &amp;B</a:t>
            </a:r>
          </a:p>
          <a:p>
            <a:endParaRPr lang="en-US" sz="2000" b="1" dirty="0" smtClean="0">
              <a:solidFill>
                <a:srgbClr val="00B0F0"/>
              </a:solidFill>
            </a:endParaRPr>
          </a:p>
          <a:p>
            <a:r>
              <a:rPr lang="en-US" sz="2000" b="1" dirty="0" smtClean="0">
                <a:solidFill>
                  <a:srgbClr val="00B0F0"/>
                </a:solidFill>
              </a:rPr>
              <a:t>RESERVOIR PORT R1 &amp;R2</a:t>
            </a:r>
          </a:p>
          <a:p>
            <a:endParaRPr lang="en-US" sz="2000" b="1" dirty="0" smtClean="0">
              <a:solidFill>
                <a:srgbClr val="FF0000"/>
              </a:solidFill>
            </a:endParaRPr>
          </a:p>
          <a:p>
            <a:r>
              <a:rPr lang="en-US" sz="2000" b="1" dirty="0" smtClean="0">
                <a:solidFill>
                  <a:srgbClr val="FF0000"/>
                </a:solidFill>
              </a:rPr>
              <a:t>PUMP PORT P</a:t>
            </a:r>
            <a:endParaRPr lang="en-US" sz="2000" b="1" dirty="0">
              <a:solidFill>
                <a:srgbClr val="FF0000"/>
              </a:solidFill>
            </a:endParaRPr>
          </a:p>
        </p:txBody>
      </p:sp>
      <p:sp>
        <p:nvSpPr>
          <p:cNvPr id="162" name="TextBox 161"/>
          <p:cNvSpPr txBox="1"/>
          <p:nvPr/>
        </p:nvSpPr>
        <p:spPr>
          <a:xfrm>
            <a:off x="609600" y="3429000"/>
            <a:ext cx="1752600" cy="369332"/>
          </a:xfrm>
          <a:prstGeom prst="rect">
            <a:avLst/>
          </a:prstGeom>
          <a:noFill/>
        </p:spPr>
        <p:txBody>
          <a:bodyPr wrap="square" rtlCol="0">
            <a:spAutoFit/>
          </a:bodyPr>
          <a:lstStyle/>
          <a:p>
            <a:r>
              <a:rPr lang="en-US" dirty="0" smtClean="0"/>
              <a:t>POSITION 1</a:t>
            </a:r>
            <a:endParaRPr lang="en-US" dirty="0"/>
          </a:p>
        </p:txBody>
      </p:sp>
      <p:sp>
        <p:nvSpPr>
          <p:cNvPr id="163" name="TextBox 162"/>
          <p:cNvSpPr txBox="1"/>
          <p:nvPr/>
        </p:nvSpPr>
        <p:spPr>
          <a:xfrm>
            <a:off x="533400" y="5715000"/>
            <a:ext cx="1600200" cy="369332"/>
          </a:xfrm>
          <a:prstGeom prst="rect">
            <a:avLst/>
          </a:prstGeom>
          <a:noFill/>
        </p:spPr>
        <p:txBody>
          <a:bodyPr wrap="square" rtlCol="0">
            <a:spAutoFit/>
          </a:bodyPr>
          <a:lstStyle/>
          <a:p>
            <a:r>
              <a:rPr lang="en-US" dirty="0" smtClean="0"/>
              <a:t>POSITION 2</a:t>
            </a:r>
            <a:endParaRPr lang="en-US" dirty="0"/>
          </a:p>
        </p:txBody>
      </p:sp>
      <p:sp>
        <p:nvSpPr>
          <p:cNvPr id="165" name="Rectangle 164"/>
          <p:cNvSpPr/>
          <p:nvPr/>
        </p:nvSpPr>
        <p:spPr>
          <a:xfrm>
            <a:off x="685801" y="857237"/>
            <a:ext cx="1524000" cy="5595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p:nvPr/>
        </p:nvCxnSpPr>
        <p:spPr>
          <a:xfrm rot="16200000" flipH="1">
            <a:off x="1168827" y="1137004"/>
            <a:ext cx="55953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flipH="1" flipV="1">
            <a:off x="711347" y="1137073"/>
            <a:ext cx="559535" cy="10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a:off x="1016147" y="1137073"/>
            <a:ext cx="559535" cy="10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rot="5400000" flipH="1" flipV="1">
            <a:off x="1681161" y="964333"/>
            <a:ext cx="559535" cy="3453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16200000" flipH="1">
            <a:off x="1620837" y="989000"/>
            <a:ext cx="559535" cy="296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2209800" y="1081051"/>
            <a:ext cx="345342" cy="111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568331" y="989491"/>
            <a:ext cx="98669" cy="279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914400" y="1415142"/>
            <a:ext cx="152400" cy="400110"/>
          </a:xfrm>
          <a:prstGeom prst="rect">
            <a:avLst/>
          </a:prstGeom>
          <a:noFill/>
        </p:spPr>
        <p:txBody>
          <a:bodyPr wrap="square" rtlCol="0">
            <a:spAutoFit/>
          </a:bodyPr>
          <a:lstStyle/>
          <a:p>
            <a:r>
              <a:rPr lang="en-US" sz="2000" dirty="0" smtClean="0"/>
              <a:t>P</a:t>
            </a:r>
            <a:endParaRPr lang="en-US" sz="2000" dirty="0"/>
          </a:p>
        </p:txBody>
      </p:sp>
      <p:sp>
        <p:nvSpPr>
          <p:cNvPr id="174" name="TextBox 173"/>
          <p:cNvSpPr txBox="1"/>
          <p:nvPr/>
        </p:nvSpPr>
        <p:spPr>
          <a:xfrm>
            <a:off x="1143000" y="1459468"/>
            <a:ext cx="470126" cy="369332"/>
          </a:xfrm>
          <a:prstGeom prst="rect">
            <a:avLst/>
          </a:prstGeom>
          <a:noFill/>
        </p:spPr>
        <p:txBody>
          <a:bodyPr wrap="square" rtlCol="0">
            <a:spAutoFit/>
          </a:bodyPr>
          <a:lstStyle/>
          <a:p>
            <a:r>
              <a:rPr lang="en-US" dirty="0" smtClean="0"/>
              <a:t>R2</a:t>
            </a:r>
            <a:endParaRPr lang="en-US" dirty="0"/>
          </a:p>
        </p:txBody>
      </p:sp>
      <p:sp>
        <p:nvSpPr>
          <p:cNvPr id="175" name="TextBox 174"/>
          <p:cNvSpPr txBox="1"/>
          <p:nvPr/>
        </p:nvSpPr>
        <p:spPr>
          <a:xfrm>
            <a:off x="990600" y="990600"/>
            <a:ext cx="148004" cy="271200"/>
          </a:xfrm>
          <a:prstGeom prst="rect">
            <a:avLst/>
          </a:prstGeom>
          <a:noFill/>
        </p:spPr>
        <p:txBody>
          <a:bodyPr wrap="square" rtlCol="0">
            <a:spAutoFit/>
          </a:bodyPr>
          <a:lstStyle/>
          <a:p>
            <a:r>
              <a:rPr lang="en-US" dirty="0" smtClean="0"/>
              <a:t>1</a:t>
            </a:r>
            <a:endParaRPr lang="en-US" dirty="0"/>
          </a:p>
        </p:txBody>
      </p:sp>
      <p:sp>
        <p:nvSpPr>
          <p:cNvPr id="176" name="TextBox 175"/>
          <p:cNvSpPr txBox="1"/>
          <p:nvPr/>
        </p:nvSpPr>
        <p:spPr>
          <a:xfrm>
            <a:off x="1524000" y="914400"/>
            <a:ext cx="296008" cy="279767"/>
          </a:xfrm>
          <a:prstGeom prst="rect">
            <a:avLst/>
          </a:prstGeom>
          <a:noFill/>
        </p:spPr>
        <p:txBody>
          <a:bodyPr wrap="square" rtlCol="0">
            <a:spAutoFit/>
          </a:bodyPr>
          <a:lstStyle/>
          <a:p>
            <a:r>
              <a:rPr lang="en-US" dirty="0" smtClean="0"/>
              <a:t>2</a:t>
            </a:r>
            <a:endParaRPr lang="en-US" dirty="0"/>
          </a:p>
        </p:txBody>
      </p:sp>
      <p:sp>
        <p:nvSpPr>
          <p:cNvPr id="177" name="Freeform 176"/>
          <p:cNvSpPr/>
          <p:nvPr/>
        </p:nvSpPr>
        <p:spPr>
          <a:xfrm>
            <a:off x="199572" y="969142"/>
            <a:ext cx="484377" cy="295028"/>
          </a:xfrm>
          <a:custGeom>
            <a:avLst/>
            <a:gdLst>
              <a:gd name="connsiteX0" fmla="*/ 0 w 748146"/>
              <a:gd name="connsiteY0" fmla="*/ 374072 h 401782"/>
              <a:gd name="connsiteX1" fmla="*/ 110837 w 748146"/>
              <a:gd name="connsiteY1" fmla="*/ 0 h 401782"/>
              <a:gd name="connsiteX2" fmla="*/ 180109 w 748146"/>
              <a:gd name="connsiteY2" fmla="*/ 387927 h 401782"/>
              <a:gd name="connsiteX3" fmla="*/ 277091 w 748146"/>
              <a:gd name="connsiteY3" fmla="*/ 13854 h 401782"/>
              <a:gd name="connsiteX4" fmla="*/ 360218 w 748146"/>
              <a:gd name="connsiteY4" fmla="*/ 374072 h 401782"/>
              <a:gd name="connsiteX5" fmla="*/ 457200 w 748146"/>
              <a:gd name="connsiteY5" fmla="*/ 13854 h 401782"/>
              <a:gd name="connsiteX6" fmla="*/ 540328 w 748146"/>
              <a:gd name="connsiteY6" fmla="*/ 401782 h 401782"/>
              <a:gd name="connsiteX7" fmla="*/ 623455 w 748146"/>
              <a:gd name="connsiteY7" fmla="*/ 0 h 401782"/>
              <a:gd name="connsiteX8" fmla="*/ 734291 w 748146"/>
              <a:gd name="connsiteY8" fmla="*/ 387927 h 401782"/>
              <a:gd name="connsiteX9" fmla="*/ 748146 w 748146"/>
              <a:gd name="connsiteY9" fmla="*/ 166254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146" h="401782">
                <a:moveTo>
                  <a:pt x="0" y="374072"/>
                </a:moveTo>
                <a:lnTo>
                  <a:pt x="110837" y="0"/>
                </a:lnTo>
                <a:lnTo>
                  <a:pt x="180109" y="387927"/>
                </a:lnTo>
                <a:lnTo>
                  <a:pt x="277091" y="13854"/>
                </a:lnTo>
                <a:lnTo>
                  <a:pt x="360218" y="374072"/>
                </a:lnTo>
                <a:lnTo>
                  <a:pt x="457200" y="13854"/>
                </a:lnTo>
                <a:lnTo>
                  <a:pt x="540328" y="401782"/>
                </a:lnTo>
                <a:lnTo>
                  <a:pt x="623455" y="0"/>
                </a:lnTo>
                <a:lnTo>
                  <a:pt x="734291" y="387927"/>
                </a:lnTo>
                <a:lnTo>
                  <a:pt x="748146" y="166254"/>
                </a:ln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TextBox 177"/>
          <p:cNvSpPr txBox="1"/>
          <p:nvPr/>
        </p:nvSpPr>
        <p:spPr>
          <a:xfrm>
            <a:off x="685800" y="457200"/>
            <a:ext cx="296008" cy="271200"/>
          </a:xfrm>
          <a:prstGeom prst="rect">
            <a:avLst/>
          </a:prstGeom>
          <a:noFill/>
        </p:spPr>
        <p:txBody>
          <a:bodyPr wrap="square" rtlCol="0">
            <a:spAutoFit/>
          </a:bodyPr>
          <a:lstStyle/>
          <a:p>
            <a:r>
              <a:rPr lang="en-US" dirty="0" smtClean="0"/>
              <a:t>A</a:t>
            </a:r>
            <a:endParaRPr lang="en-US" dirty="0"/>
          </a:p>
        </p:txBody>
      </p:sp>
      <p:sp>
        <p:nvSpPr>
          <p:cNvPr id="179" name="TextBox 178"/>
          <p:cNvSpPr txBox="1"/>
          <p:nvPr/>
        </p:nvSpPr>
        <p:spPr>
          <a:xfrm>
            <a:off x="1143000" y="457200"/>
            <a:ext cx="394677" cy="271200"/>
          </a:xfrm>
          <a:prstGeom prst="rect">
            <a:avLst/>
          </a:prstGeom>
          <a:noFill/>
        </p:spPr>
        <p:txBody>
          <a:bodyPr wrap="square" rtlCol="0">
            <a:spAutoFit/>
          </a:bodyPr>
          <a:lstStyle/>
          <a:p>
            <a:r>
              <a:rPr lang="en-US" dirty="0" smtClean="0"/>
              <a:t>B</a:t>
            </a:r>
            <a:endParaRPr lang="en-US" dirty="0"/>
          </a:p>
        </p:txBody>
      </p:sp>
      <p:sp>
        <p:nvSpPr>
          <p:cNvPr id="180" name="Freeform 179"/>
          <p:cNvSpPr/>
          <p:nvPr/>
        </p:nvSpPr>
        <p:spPr>
          <a:xfrm>
            <a:off x="762000" y="1251857"/>
            <a:ext cx="174171" cy="145143"/>
          </a:xfrm>
          <a:custGeom>
            <a:avLst/>
            <a:gdLst>
              <a:gd name="connsiteX0" fmla="*/ 72571 w 174171"/>
              <a:gd name="connsiteY0" fmla="*/ 145143 h 145143"/>
              <a:gd name="connsiteX1" fmla="*/ 72571 w 174171"/>
              <a:gd name="connsiteY1" fmla="*/ 14514 h 145143"/>
              <a:gd name="connsiteX2" fmla="*/ 174171 w 174171"/>
              <a:gd name="connsiteY2" fmla="*/ 0 h 145143"/>
              <a:gd name="connsiteX3" fmla="*/ 0 w 174171"/>
              <a:gd name="connsiteY3" fmla="*/ 14514 h 145143"/>
            </a:gdLst>
            <a:ahLst/>
            <a:cxnLst>
              <a:cxn ang="0">
                <a:pos x="connsiteX0" y="connsiteY0"/>
              </a:cxn>
              <a:cxn ang="0">
                <a:pos x="connsiteX1" y="connsiteY1"/>
              </a:cxn>
              <a:cxn ang="0">
                <a:pos x="connsiteX2" y="connsiteY2"/>
              </a:cxn>
              <a:cxn ang="0">
                <a:pos x="connsiteX3" y="connsiteY3"/>
              </a:cxn>
            </a:cxnLst>
            <a:rect l="l" t="t" r="r" b="b"/>
            <a:pathLst>
              <a:path w="174171" h="145143">
                <a:moveTo>
                  <a:pt x="72571" y="145143"/>
                </a:moveTo>
                <a:lnTo>
                  <a:pt x="72571" y="14514"/>
                </a:lnTo>
                <a:lnTo>
                  <a:pt x="174171" y="0"/>
                </a:lnTo>
                <a:lnTo>
                  <a:pt x="0" y="1451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1524000" y="1248228"/>
            <a:ext cx="174171" cy="145143"/>
          </a:xfrm>
          <a:custGeom>
            <a:avLst/>
            <a:gdLst>
              <a:gd name="connsiteX0" fmla="*/ 72571 w 174171"/>
              <a:gd name="connsiteY0" fmla="*/ 145143 h 145143"/>
              <a:gd name="connsiteX1" fmla="*/ 72571 w 174171"/>
              <a:gd name="connsiteY1" fmla="*/ 14514 h 145143"/>
              <a:gd name="connsiteX2" fmla="*/ 174171 w 174171"/>
              <a:gd name="connsiteY2" fmla="*/ 0 h 145143"/>
              <a:gd name="connsiteX3" fmla="*/ 0 w 174171"/>
              <a:gd name="connsiteY3" fmla="*/ 14514 h 145143"/>
            </a:gdLst>
            <a:ahLst/>
            <a:cxnLst>
              <a:cxn ang="0">
                <a:pos x="connsiteX0" y="connsiteY0"/>
              </a:cxn>
              <a:cxn ang="0">
                <a:pos x="connsiteX1" y="connsiteY1"/>
              </a:cxn>
              <a:cxn ang="0">
                <a:pos x="connsiteX2" y="connsiteY2"/>
              </a:cxn>
              <a:cxn ang="0">
                <a:pos x="connsiteX3" y="connsiteY3"/>
              </a:cxn>
            </a:cxnLst>
            <a:rect l="l" t="t" r="r" b="b"/>
            <a:pathLst>
              <a:path w="174171" h="145143">
                <a:moveTo>
                  <a:pt x="72571" y="145143"/>
                </a:moveTo>
                <a:lnTo>
                  <a:pt x="72571" y="14514"/>
                </a:lnTo>
                <a:lnTo>
                  <a:pt x="174171" y="0"/>
                </a:lnTo>
                <a:lnTo>
                  <a:pt x="0" y="1451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TextBox 182"/>
          <p:cNvSpPr txBox="1"/>
          <p:nvPr/>
        </p:nvSpPr>
        <p:spPr>
          <a:xfrm>
            <a:off x="457200" y="1447800"/>
            <a:ext cx="457200" cy="369332"/>
          </a:xfrm>
          <a:prstGeom prst="rect">
            <a:avLst/>
          </a:prstGeom>
          <a:noFill/>
        </p:spPr>
        <p:txBody>
          <a:bodyPr wrap="square" rtlCol="0">
            <a:spAutoFit/>
          </a:bodyPr>
          <a:lstStyle/>
          <a:p>
            <a:r>
              <a:rPr lang="en-US" dirty="0" smtClean="0"/>
              <a:t>R1</a:t>
            </a:r>
            <a:endParaRPr lang="en-US" dirty="0"/>
          </a:p>
        </p:txBody>
      </p:sp>
      <p:sp>
        <p:nvSpPr>
          <p:cNvPr id="181" name="Footer Placeholder 180"/>
          <p:cNvSpPr>
            <a:spLocks noGrp="1"/>
          </p:cNvSpPr>
          <p:nvPr>
            <p:ph type="ftr" sz="quarter" idx="11"/>
          </p:nvPr>
        </p:nvSpPr>
        <p:spPr/>
        <p:txBody>
          <a:bodyPr/>
          <a:lstStyle/>
          <a:p>
            <a:r>
              <a:rPr lang="en-US" smtClean="0"/>
              <a:t>IFP/PNEUMATIC COMPONENTS </a:t>
            </a:r>
            <a:endParaRPr lang="en-US"/>
          </a:p>
        </p:txBody>
      </p:sp>
      <p:pic>
        <p:nvPicPr>
          <p:cNvPr id="184" name="Picture 183"/>
          <p:cNvPicPr/>
          <p:nvPr/>
        </p:nvPicPr>
        <p:blipFill>
          <a:blip r:embed="rId2"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093 -7.51445E-7 L 0.04184 0.00231 " pathEditMode="relative" rAng="0" ptsTypes="AA">
                                      <p:cBhvr>
                                        <p:cTn id="6" dur="2000" fill="hold"/>
                                        <p:tgtEl>
                                          <p:spTgt spid="159"/>
                                        </p:tgtEl>
                                        <p:attrNameLst>
                                          <p:attrName>ppt_x</p:attrName>
                                          <p:attrName>ppt_y</p:attrName>
                                        </p:attrNameLst>
                                      </p:cBhvr>
                                      <p:rCtr x="26" y="1"/>
                                    </p:animMotion>
                                  </p:childTnLst>
                                </p:cTn>
                              </p:par>
                              <p:par>
                                <p:cTn id="7" presetID="2" presetClass="exit" presetSubtype="4" fill="hold" nodeType="withEffect">
                                  <p:stCondLst>
                                    <p:cond delay="0"/>
                                  </p:stCondLst>
                                  <p:childTnLst>
                                    <p:anim calcmode="lin" valueType="num">
                                      <p:cBhvr additive="base">
                                        <p:cTn id="8" dur="500"/>
                                        <p:tgtEl>
                                          <p:spTgt spid="158"/>
                                        </p:tgtEl>
                                        <p:attrNameLst>
                                          <p:attrName>ppt_x</p:attrName>
                                        </p:attrNameLst>
                                      </p:cBhvr>
                                      <p:tavLst>
                                        <p:tav tm="0">
                                          <p:val>
                                            <p:strVal val="ppt_x"/>
                                          </p:val>
                                        </p:tav>
                                        <p:tav tm="100000">
                                          <p:val>
                                            <p:strVal val="ppt_x"/>
                                          </p:val>
                                        </p:tav>
                                      </p:tavLst>
                                    </p:anim>
                                    <p:anim calcmode="lin" valueType="num">
                                      <p:cBhvr additive="base">
                                        <p:cTn id="9" dur="500"/>
                                        <p:tgtEl>
                                          <p:spTgt spid="158"/>
                                        </p:tgtEl>
                                        <p:attrNameLst>
                                          <p:attrName>ppt_y</p:attrName>
                                        </p:attrNameLst>
                                      </p:cBhvr>
                                      <p:tavLst>
                                        <p:tav tm="0">
                                          <p:val>
                                            <p:strVal val="ppt_y"/>
                                          </p:val>
                                        </p:tav>
                                        <p:tav tm="100000">
                                          <p:val>
                                            <p:strVal val="1+ppt_h/2"/>
                                          </p:val>
                                        </p:tav>
                                      </p:tavLst>
                                    </p:anim>
                                    <p:set>
                                      <p:cBhvr>
                                        <p:cTn id="10" dur="1" fill="hold">
                                          <p:stCondLst>
                                            <p:cond delay="499"/>
                                          </p:stCondLst>
                                        </p:cTn>
                                        <p:tgtEl>
                                          <p:spTgt spid="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86</a:t>
            </a:fld>
            <a:endParaRPr lang="en-US"/>
          </a:p>
        </p:txBody>
      </p:sp>
      <p:pic>
        <p:nvPicPr>
          <p:cNvPr id="3" name="Picture 2" descr="fig0529.gif (3624 bytes)"/>
          <p:cNvPicPr/>
          <p:nvPr/>
        </p:nvPicPr>
        <p:blipFill>
          <a:blip r:embed="rId2"/>
          <a:srcRect/>
          <a:stretch>
            <a:fillRect/>
          </a:stretch>
        </p:blipFill>
        <p:spPr bwMode="auto">
          <a:xfrm>
            <a:off x="1676400" y="990600"/>
            <a:ext cx="4591050" cy="3690937"/>
          </a:xfrm>
          <a:prstGeom prst="rect">
            <a:avLst/>
          </a:prstGeom>
          <a:noFill/>
          <a:ln w="9525">
            <a:noFill/>
            <a:miter lim="800000"/>
            <a:headEnd/>
            <a:tailEnd/>
          </a:ln>
        </p:spPr>
      </p:pic>
      <p:sp>
        <p:nvSpPr>
          <p:cNvPr id="4" name="TextBox 3"/>
          <p:cNvSpPr txBox="1"/>
          <p:nvPr/>
        </p:nvSpPr>
        <p:spPr>
          <a:xfrm>
            <a:off x="2590800" y="5029200"/>
            <a:ext cx="4191000" cy="400110"/>
          </a:xfrm>
          <a:prstGeom prst="rect">
            <a:avLst/>
          </a:prstGeom>
          <a:noFill/>
        </p:spPr>
        <p:txBody>
          <a:bodyPr wrap="square" rtlCol="0">
            <a:spAutoFit/>
          </a:bodyPr>
          <a:lstStyle/>
          <a:p>
            <a:r>
              <a:rPr lang="en-US" sz="2000" b="1" dirty="0" smtClean="0">
                <a:solidFill>
                  <a:srgbClr val="7030A0"/>
                </a:solidFill>
              </a:rPr>
              <a:t>5/2 DC VALVE SOLENOID OPERATED </a:t>
            </a:r>
            <a:endParaRPr lang="en-US" sz="2000" b="1" dirty="0">
              <a:solidFill>
                <a:srgbClr val="7030A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p:cNvPicPr/>
          <p:nvPr/>
        </p:nvPicPr>
        <p:blipFill>
          <a:blip r:embed="rId3"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87</a:t>
            </a:fld>
            <a:endParaRPr lang="en-US"/>
          </a:p>
        </p:txBody>
      </p:sp>
      <p:pic>
        <p:nvPicPr>
          <p:cNvPr id="3" name="Picture 2"/>
          <p:cNvPicPr/>
          <p:nvPr/>
        </p:nvPicPr>
        <p:blipFill>
          <a:blip r:embed="rId2"/>
          <a:srcRect/>
          <a:stretch>
            <a:fillRect/>
          </a:stretch>
        </p:blipFill>
        <p:spPr bwMode="auto">
          <a:xfrm>
            <a:off x="1828800" y="1447800"/>
            <a:ext cx="4419600" cy="3810000"/>
          </a:xfrm>
          <a:prstGeom prst="rect">
            <a:avLst/>
          </a:prstGeom>
          <a:noFill/>
          <a:ln w="9525">
            <a:noFill/>
            <a:miter lim="800000"/>
            <a:headEnd/>
            <a:tailEnd/>
          </a:ln>
        </p:spPr>
      </p:pic>
      <p:sp>
        <p:nvSpPr>
          <p:cNvPr id="4" name="TextBox 3"/>
          <p:cNvSpPr txBox="1"/>
          <p:nvPr/>
        </p:nvSpPr>
        <p:spPr>
          <a:xfrm>
            <a:off x="533400" y="457200"/>
            <a:ext cx="7391400" cy="584775"/>
          </a:xfrm>
          <a:prstGeom prst="rect">
            <a:avLst/>
          </a:prstGeom>
          <a:noFill/>
        </p:spPr>
        <p:txBody>
          <a:bodyPr wrap="square" rtlCol="0">
            <a:spAutoFit/>
          </a:bodyPr>
          <a:lstStyle/>
          <a:p>
            <a:r>
              <a:rPr lang="en-US" sz="3200" b="1" dirty="0" smtClean="0">
                <a:solidFill>
                  <a:srgbClr val="7030A0"/>
                </a:solidFill>
              </a:rPr>
              <a:t>flow control valve WITH CHECK VALVE</a:t>
            </a:r>
            <a:endParaRPr lang="en-US" sz="3200" b="1" dirty="0">
              <a:solidFill>
                <a:srgbClr val="7030A0"/>
              </a:solidFill>
            </a:endParaRPr>
          </a:p>
        </p:txBody>
      </p:sp>
      <p:sp>
        <p:nvSpPr>
          <p:cNvPr id="5" name="TextBox 4"/>
          <p:cNvSpPr txBox="1"/>
          <p:nvPr/>
        </p:nvSpPr>
        <p:spPr>
          <a:xfrm>
            <a:off x="533400" y="3352800"/>
            <a:ext cx="1066800" cy="369332"/>
          </a:xfrm>
          <a:prstGeom prst="rect">
            <a:avLst/>
          </a:prstGeom>
          <a:noFill/>
        </p:spPr>
        <p:txBody>
          <a:bodyPr wrap="square" rtlCol="0">
            <a:spAutoFit/>
          </a:bodyPr>
          <a:lstStyle/>
          <a:p>
            <a:r>
              <a:rPr lang="en-US" dirty="0" smtClean="0"/>
              <a:t>FLUID IN </a:t>
            </a:r>
            <a:endParaRPr lang="en-US" dirty="0"/>
          </a:p>
        </p:txBody>
      </p:sp>
      <p:sp>
        <p:nvSpPr>
          <p:cNvPr id="6" name="TextBox 5"/>
          <p:cNvSpPr txBox="1"/>
          <p:nvPr/>
        </p:nvSpPr>
        <p:spPr>
          <a:xfrm>
            <a:off x="6629400" y="3276600"/>
            <a:ext cx="2209800" cy="369332"/>
          </a:xfrm>
          <a:prstGeom prst="rect">
            <a:avLst/>
          </a:prstGeom>
          <a:noFill/>
        </p:spPr>
        <p:txBody>
          <a:bodyPr wrap="square" rtlCol="0">
            <a:spAutoFit/>
          </a:bodyPr>
          <a:lstStyle/>
          <a:p>
            <a:r>
              <a:rPr lang="en-US" dirty="0" smtClean="0"/>
              <a:t>FLUID OUT</a:t>
            </a:r>
            <a:endParaRPr lang="en-US" dirty="0"/>
          </a:p>
        </p:txBody>
      </p:sp>
      <p:cxnSp>
        <p:nvCxnSpPr>
          <p:cNvPr id="7" name="Straight Arrow Connector 6"/>
          <p:cNvCxnSpPr/>
          <p:nvPr/>
        </p:nvCxnSpPr>
        <p:spPr>
          <a:xfrm>
            <a:off x="3505200" y="5562600"/>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Multiply 7"/>
          <p:cNvSpPr/>
          <p:nvPr/>
        </p:nvSpPr>
        <p:spPr>
          <a:xfrm>
            <a:off x="4114800" y="5428344"/>
            <a:ext cx="304800"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a:off x="3733800" y="5943600"/>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52600" y="5867400"/>
            <a:ext cx="1828800" cy="369332"/>
          </a:xfrm>
          <a:prstGeom prst="rect">
            <a:avLst/>
          </a:prstGeom>
          <a:noFill/>
        </p:spPr>
        <p:txBody>
          <a:bodyPr wrap="square" rtlCol="0">
            <a:spAutoFit/>
          </a:bodyPr>
          <a:lstStyle/>
          <a:p>
            <a:r>
              <a:rPr lang="en-US" dirty="0" smtClean="0"/>
              <a:t>FREE FLOW </a:t>
            </a:r>
            <a:endParaRPr lang="en-US" dirty="0"/>
          </a:p>
        </p:txBody>
      </p:sp>
      <p:sp>
        <p:nvSpPr>
          <p:cNvPr id="11" name="TextBox 10"/>
          <p:cNvSpPr txBox="1"/>
          <p:nvPr/>
        </p:nvSpPr>
        <p:spPr>
          <a:xfrm>
            <a:off x="5181600" y="5410200"/>
            <a:ext cx="2286000" cy="369332"/>
          </a:xfrm>
          <a:prstGeom prst="rect">
            <a:avLst/>
          </a:prstGeom>
          <a:noFill/>
        </p:spPr>
        <p:txBody>
          <a:bodyPr wrap="square" rtlCol="0">
            <a:spAutoFit/>
          </a:bodyPr>
          <a:lstStyle/>
          <a:p>
            <a:r>
              <a:rPr lang="en-US" dirty="0" smtClean="0"/>
              <a:t>NO FLOW</a:t>
            </a:r>
            <a:endParaRPr lang="en-US" dirty="0"/>
          </a:p>
        </p:txBody>
      </p:sp>
      <p:cxnSp>
        <p:nvCxnSpPr>
          <p:cNvPr id="12" name="Straight Arrow Connector 11"/>
          <p:cNvCxnSpPr/>
          <p:nvPr/>
        </p:nvCxnSpPr>
        <p:spPr>
          <a:xfrm>
            <a:off x="7391400" y="3886200"/>
            <a:ext cx="1066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0"/>
            <a:ext cx="4343400" cy="461665"/>
          </a:xfrm>
          <a:prstGeom prst="rect">
            <a:avLst/>
          </a:prstGeom>
          <a:noFill/>
        </p:spPr>
        <p:txBody>
          <a:bodyPr wrap="square" rtlCol="0">
            <a:spAutoFit/>
          </a:bodyPr>
          <a:lstStyle/>
          <a:p>
            <a:r>
              <a:rPr lang="en-US" sz="2400" b="1" dirty="0" smtClean="0">
                <a:solidFill>
                  <a:srgbClr val="00B050"/>
                </a:solidFill>
              </a:rPr>
              <a:t>FLOW CONTROL VALVES-</a:t>
            </a:r>
            <a:endParaRPr lang="en-US" sz="2400" b="1" dirty="0">
              <a:solidFill>
                <a:srgbClr val="00B050"/>
              </a:solidFill>
            </a:endParaRPr>
          </a:p>
        </p:txBody>
      </p:sp>
      <p:sp>
        <p:nvSpPr>
          <p:cNvPr id="14" name="Footer Placeholder 13"/>
          <p:cNvSpPr>
            <a:spLocks noGrp="1"/>
          </p:cNvSpPr>
          <p:nvPr>
            <p:ph type="ftr" sz="quarter" idx="11"/>
          </p:nvPr>
        </p:nvSpPr>
        <p:spPr/>
        <p:txBody>
          <a:bodyPr/>
          <a:lstStyle/>
          <a:p>
            <a:r>
              <a:rPr lang="en-US" smtClean="0"/>
              <a:t>IFP/PNEUMATIC COMPONENTS </a:t>
            </a:r>
            <a:endParaRPr lang="en-US"/>
          </a:p>
        </p:txBody>
      </p:sp>
      <p:pic>
        <p:nvPicPr>
          <p:cNvPr id="15" name="Picture 14"/>
          <p:cNvPicPr/>
          <p:nvPr/>
        </p:nvPicPr>
        <p:blipFill>
          <a:blip r:embed="rId3"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88</a:t>
            </a:fld>
            <a:endParaRPr lang="en-US"/>
          </a:p>
        </p:txBody>
      </p:sp>
      <p:pic>
        <p:nvPicPr>
          <p:cNvPr id="3" name="Picture 2" descr="fig0512.gif (2645 bytes)"/>
          <p:cNvPicPr/>
          <p:nvPr/>
        </p:nvPicPr>
        <p:blipFill>
          <a:blip r:embed="rId2"/>
          <a:srcRect/>
          <a:stretch>
            <a:fillRect/>
          </a:stretch>
        </p:blipFill>
        <p:spPr bwMode="auto">
          <a:xfrm>
            <a:off x="4419600" y="685800"/>
            <a:ext cx="3962400" cy="5257800"/>
          </a:xfrm>
          <a:prstGeom prst="rect">
            <a:avLst/>
          </a:prstGeom>
          <a:noFill/>
          <a:ln w="9525">
            <a:noFill/>
            <a:miter lim="800000"/>
            <a:headEnd/>
            <a:tailEnd/>
          </a:ln>
        </p:spPr>
      </p:pic>
      <p:sp>
        <p:nvSpPr>
          <p:cNvPr id="5" name="TextBox 4"/>
          <p:cNvSpPr txBox="1"/>
          <p:nvPr/>
        </p:nvSpPr>
        <p:spPr>
          <a:xfrm>
            <a:off x="914400" y="1600200"/>
            <a:ext cx="3352800" cy="646331"/>
          </a:xfrm>
          <a:prstGeom prst="rect">
            <a:avLst/>
          </a:prstGeom>
          <a:noFill/>
        </p:spPr>
        <p:txBody>
          <a:bodyPr wrap="square" rtlCol="0">
            <a:spAutoFit/>
          </a:bodyPr>
          <a:lstStyle/>
          <a:p>
            <a:r>
              <a:rPr lang="en-US" sz="3600" b="1" dirty="0" smtClean="0">
                <a:solidFill>
                  <a:srgbClr val="00B050"/>
                </a:solidFill>
              </a:rPr>
              <a:t>POPPET VALVE </a:t>
            </a:r>
            <a:endParaRPr lang="en-US" sz="3600" b="1" dirty="0">
              <a:solidFill>
                <a:srgbClr val="00B050"/>
              </a:solidFill>
            </a:endParaRPr>
          </a:p>
        </p:txBody>
      </p:sp>
      <p:sp>
        <p:nvSpPr>
          <p:cNvPr id="6" name="Footer Placeholder 5"/>
          <p:cNvSpPr>
            <a:spLocks noGrp="1"/>
          </p:cNvSpPr>
          <p:nvPr>
            <p:ph type="ftr" sz="quarter" idx="11"/>
          </p:nvPr>
        </p:nvSpPr>
        <p:spPr/>
        <p:txBody>
          <a:bodyPr/>
          <a:lstStyle/>
          <a:p>
            <a:r>
              <a:rPr lang="en-US" smtClean="0"/>
              <a:t>IFP/PNEUMATIC COMPONENTS </a:t>
            </a:r>
            <a:endParaRPr lang="en-US"/>
          </a:p>
        </p:txBody>
      </p:sp>
      <p:pic>
        <p:nvPicPr>
          <p:cNvPr id="7" name="Picture 6"/>
          <p:cNvPicPr/>
          <p:nvPr/>
        </p:nvPicPr>
        <p:blipFill>
          <a:blip r:embed="rId3"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89</a:t>
            </a:fld>
            <a:endParaRPr lang="en-US"/>
          </a:p>
        </p:txBody>
      </p:sp>
      <p:pic>
        <p:nvPicPr>
          <p:cNvPr id="3" name="Picture 2" descr="fig0517.gif (5099 bytes)"/>
          <p:cNvPicPr/>
          <p:nvPr/>
        </p:nvPicPr>
        <p:blipFill>
          <a:blip r:embed="rId2"/>
          <a:srcRect/>
          <a:stretch>
            <a:fillRect/>
          </a:stretch>
        </p:blipFill>
        <p:spPr bwMode="auto">
          <a:xfrm>
            <a:off x="1676400" y="1219200"/>
            <a:ext cx="5438775" cy="5334000"/>
          </a:xfrm>
          <a:prstGeom prst="rect">
            <a:avLst/>
          </a:prstGeom>
          <a:noFill/>
          <a:ln w="9525">
            <a:noFill/>
            <a:miter lim="800000"/>
            <a:headEnd/>
            <a:tailEnd/>
          </a:ln>
        </p:spPr>
      </p:pic>
      <p:sp>
        <p:nvSpPr>
          <p:cNvPr id="4" name="TextBox 3"/>
          <p:cNvSpPr txBox="1"/>
          <p:nvPr/>
        </p:nvSpPr>
        <p:spPr>
          <a:xfrm>
            <a:off x="1676400" y="304800"/>
            <a:ext cx="3352800" cy="369332"/>
          </a:xfrm>
          <a:prstGeom prst="rect">
            <a:avLst/>
          </a:prstGeom>
          <a:noFill/>
        </p:spPr>
        <p:txBody>
          <a:bodyPr wrap="square" rtlCol="0">
            <a:spAutoFit/>
          </a:bodyPr>
          <a:lstStyle/>
          <a:p>
            <a:r>
              <a:rPr lang="en-US" b="1" dirty="0" smtClean="0">
                <a:solidFill>
                  <a:srgbClr val="7030A0"/>
                </a:solidFill>
              </a:rPr>
              <a:t>CHECK VALVE</a:t>
            </a:r>
            <a:endParaRPr lang="en-US" b="1" dirty="0">
              <a:solidFill>
                <a:srgbClr val="7030A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p:cNvPicPr/>
          <p:nvPr/>
        </p:nvPicPr>
        <p:blipFill>
          <a:blip r:embed="rId3"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descr="http://www.popularmechanics.com/cm/popularmechanics/images/Ys/tb_9802HIHWC.gif"/>
          <p:cNvPicPr/>
          <p:nvPr/>
        </p:nvPicPr>
        <p:blipFill>
          <a:blip r:embed="rId2"/>
          <a:srcRect/>
          <a:stretch>
            <a:fillRect/>
          </a:stretch>
        </p:blipFill>
        <p:spPr bwMode="auto">
          <a:xfrm>
            <a:off x="228600" y="381000"/>
            <a:ext cx="8686800" cy="3810000"/>
          </a:xfrm>
          <a:prstGeom prst="rect">
            <a:avLst/>
          </a:prstGeom>
          <a:noFill/>
          <a:ln w="9525">
            <a:noFill/>
            <a:miter lim="800000"/>
            <a:headEnd/>
            <a:tailEnd/>
          </a:ln>
        </p:spPr>
      </p:pic>
      <p:sp>
        <p:nvSpPr>
          <p:cNvPr id="4" name="TextBox 3"/>
          <p:cNvSpPr txBox="1"/>
          <p:nvPr/>
        </p:nvSpPr>
        <p:spPr>
          <a:xfrm>
            <a:off x="1295400" y="4590871"/>
            <a:ext cx="7162800" cy="830997"/>
          </a:xfrm>
          <a:prstGeom prst="rect">
            <a:avLst/>
          </a:prstGeom>
          <a:noFill/>
        </p:spPr>
        <p:txBody>
          <a:bodyPr wrap="square" rtlCol="0">
            <a:spAutoFit/>
          </a:bodyPr>
          <a:lstStyle/>
          <a:p>
            <a:r>
              <a:rPr lang="en-US" sz="2400" b="1" dirty="0" smtClean="0">
                <a:solidFill>
                  <a:srgbClr val="6600CC"/>
                </a:solidFill>
              </a:rPr>
              <a:t>CONNECTING ROD, CRANK, PISTON AND CYLINDER OF COMPSR.</a:t>
            </a:r>
            <a:endParaRPr lang="en-US" sz="2400" b="1" dirty="0">
              <a:solidFill>
                <a:srgbClr val="6600CC"/>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2"/>
          <p:cNvPicPr>
            <a:picLocks noChangeAspect="1" noChangeArrowheads="1"/>
          </p:cNvPicPr>
          <p:nvPr/>
        </p:nvPicPr>
        <p:blipFill>
          <a:blip r:embed="rId3" cstate="print"/>
          <a:srcRect/>
          <a:stretch>
            <a:fillRect/>
          </a:stretch>
        </p:blipFill>
        <p:spPr bwMode="auto">
          <a:xfrm>
            <a:off x="7696200" y="152400"/>
            <a:ext cx="1209771"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90</a:t>
            </a:fld>
            <a:endParaRPr lang="en-US"/>
          </a:p>
        </p:txBody>
      </p:sp>
      <p:sp>
        <p:nvSpPr>
          <p:cNvPr id="3" name="TextBox 2"/>
          <p:cNvSpPr txBox="1"/>
          <p:nvPr/>
        </p:nvSpPr>
        <p:spPr>
          <a:xfrm>
            <a:off x="609600" y="569893"/>
            <a:ext cx="8153400" cy="954107"/>
          </a:xfrm>
          <a:prstGeom prst="rect">
            <a:avLst/>
          </a:prstGeom>
          <a:noFill/>
        </p:spPr>
        <p:txBody>
          <a:bodyPr wrap="square" rtlCol="0">
            <a:spAutoFit/>
          </a:bodyPr>
          <a:lstStyle/>
          <a:p>
            <a:r>
              <a:rPr lang="en-US" sz="2800" b="1" dirty="0" smtClean="0">
                <a:solidFill>
                  <a:srgbClr val="7030A0"/>
                </a:solidFill>
              </a:rPr>
              <a:t>pressure relief valve as an unloading valve</a:t>
            </a:r>
          </a:p>
          <a:p>
            <a:endParaRPr lang="en-US" sz="2800" dirty="0"/>
          </a:p>
        </p:txBody>
      </p:sp>
      <p:pic>
        <p:nvPicPr>
          <p:cNvPr id="4" name="Picture 3" descr="http://t1.gstatic.com/images?q=tbn:ANd9GcQSEZlZnLRptBL4ZvvzpZY9miLtaVNzLCnpNWiYIh6bWMQ5oU3hxiKxz0gB6g">
            <a:hlinkClick r:id="rId2"/>
          </p:cNvPr>
          <p:cNvPicPr/>
          <p:nvPr/>
        </p:nvPicPr>
        <p:blipFill>
          <a:blip r:embed="rId3"/>
          <a:srcRect/>
          <a:stretch>
            <a:fillRect/>
          </a:stretch>
        </p:blipFill>
        <p:spPr bwMode="auto">
          <a:xfrm>
            <a:off x="990600" y="1447800"/>
            <a:ext cx="3657600" cy="3505200"/>
          </a:xfrm>
          <a:prstGeom prst="rect">
            <a:avLst/>
          </a:prstGeom>
          <a:noFill/>
          <a:ln w="9525">
            <a:noFill/>
            <a:miter lim="800000"/>
            <a:headEnd/>
            <a:tailEnd/>
          </a:ln>
        </p:spPr>
      </p:pic>
      <p:sp>
        <p:nvSpPr>
          <p:cNvPr id="5" name="TextBox 4"/>
          <p:cNvSpPr txBox="1"/>
          <p:nvPr/>
        </p:nvSpPr>
        <p:spPr>
          <a:xfrm>
            <a:off x="5181600" y="1676400"/>
            <a:ext cx="3657600" cy="3539430"/>
          </a:xfrm>
          <a:prstGeom prst="rect">
            <a:avLst/>
          </a:prstGeom>
          <a:noFill/>
        </p:spPr>
        <p:txBody>
          <a:bodyPr wrap="square" rtlCol="0">
            <a:spAutoFit/>
          </a:bodyPr>
          <a:lstStyle/>
          <a:p>
            <a:r>
              <a:rPr lang="en-US" sz="2800" b="1" dirty="0" smtClean="0">
                <a:solidFill>
                  <a:srgbClr val="00B050"/>
                </a:solidFill>
              </a:rPr>
              <a:t>WHEN PRESSURE IN THE SYSTEM EXCEEDS, THE POPPET GETS LIFTED AND PORT P GETS CONNECTED TO TANK PORT, AND EXCESS PRESSURE RELEASED.</a:t>
            </a:r>
            <a:endParaRPr lang="en-US" sz="2800" b="1" dirty="0">
              <a:solidFill>
                <a:srgbClr val="00B050"/>
              </a:solidFill>
            </a:endParaRPr>
          </a:p>
        </p:txBody>
      </p:sp>
      <p:sp>
        <p:nvSpPr>
          <p:cNvPr id="6" name="TextBox 5"/>
          <p:cNvSpPr txBox="1"/>
          <p:nvPr/>
        </p:nvSpPr>
        <p:spPr>
          <a:xfrm>
            <a:off x="4724400" y="0"/>
            <a:ext cx="4114800" cy="400110"/>
          </a:xfrm>
          <a:prstGeom prst="rect">
            <a:avLst/>
          </a:prstGeom>
          <a:noFill/>
        </p:spPr>
        <p:txBody>
          <a:bodyPr wrap="square" rtlCol="0">
            <a:spAutoFit/>
          </a:bodyPr>
          <a:lstStyle/>
          <a:p>
            <a:r>
              <a:rPr lang="en-US" sz="2000" b="1" dirty="0" smtClean="0">
                <a:solidFill>
                  <a:srgbClr val="00B050"/>
                </a:solidFill>
              </a:rPr>
              <a:t>PRESSURE VALVES:</a:t>
            </a:r>
            <a:endParaRPr lang="en-US" sz="2000" b="1" dirty="0">
              <a:solidFill>
                <a:srgbClr val="00B050"/>
              </a:solidFill>
            </a:endParaRPr>
          </a:p>
        </p:txBody>
      </p:sp>
      <p:sp>
        <p:nvSpPr>
          <p:cNvPr id="7" name="Footer Placeholder 6"/>
          <p:cNvSpPr>
            <a:spLocks noGrp="1"/>
          </p:cNvSpPr>
          <p:nvPr>
            <p:ph type="ftr" sz="quarter" idx="11"/>
          </p:nvPr>
        </p:nvSpPr>
        <p:spPr/>
        <p:txBody>
          <a:bodyPr/>
          <a:lstStyle/>
          <a:p>
            <a:r>
              <a:rPr lang="en-US" smtClean="0"/>
              <a:t>IFP/PNEUMATIC COMPONENTS </a:t>
            </a:r>
            <a:endParaRPr lang="en-US"/>
          </a:p>
        </p:txBody>
      </p:sp>
      <p:pic>
        <p:nvPicPr>
          <p:cNvPr id="8" name="Picture 7"/>
          <p:cNvPicPr/>
          <p:nvPr/>
        </p:nvPicPr>
        <p:blipFill>
          <a:blip r:embed="rId4"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pic>
        <p:nvPicPr>
          <p:cNvPr id="3" name="Picture 2" descr="Animation of the pilot operated pressure relief valve as an unloading valve"/>
          <p:cNvPicPr/>
          <p:nvPr/>
        </p:nvPicPr>
        <p:blipFill>
          <a:blip r:embed="rId2"/>
          <a:srcRect/>
          <a:stretch>
            <a:fillRect/>
          </a:stretch>
        </p:blipFill>
        <p:spPr bwMode="auto">
          <a:xfrm>
            <a:off x="1066800" y="914400"/>
            <a:ext cx="4419600" cy="4191000"/>
          </a:xfrm>
          <a:prstGeom prst="rect">
            <a:avLst/>
          </a:prstGeom>
          <a:noFill/>
          <a:ln w="9525">
            <a:noFill/>
            <a:miter lim="800000"/>
            <a:headEnd/>
            <a:tailEnd/>
          </a:ln>
        </p:spPr>
      </p:pic>
      <p:sp>
        <p:nvSpPr>
          <p:cNvPr id="4" name="TextBox 3"/>
          <p:cNvSpPr txBox="1"/>
          <p:nvPr/>
        </p:nvSpPr>
        <p:spPr>
          <a:xfrm>
            <a:off x="228600" y="152400"/>
            <a:ext cx="7848600" cy="523220"/>
          </a:xfrm>
          <a:prstGeom prst="rect">
            <a:avLst/>
          </a:prstGeom>
          <a:noFill/>
        </p:spPr>
        <p:txBody>
          <a:bodyPr wrap="square" rtlCol="0">
            <a:spAutoFit/>
          </a:bodyPr>
          <a:lstStyle/>
          <a:p>
            <a:r>
              <a:rPr lang="en-US" sz="2800" b="1" dirty="0" smtClean="0">
                <a:hlinkClick r:id="rId3"/>
              </a:rPr>
              <a:t>pilot operated pressure relief valve</a:t>
            </a:r>
            <a:endParaRPr lang="en-US" sz="2800" dirty="0"/>
          </a:p>
        </p:txBody>
      </p:sp>
      <p:pic>
        <p:nvPicPr>
          <p:cNvPr id="5" name="Picture 4" descr="http://t3.gstatic.com/images?q=tbn:ANd9GcST6030u6yAIUh3XQhz5EyptSJLDAbEuYuWbN_GqJrc7U38_p1u">
            <a:hlinkClick r:id="rId4"/>
          </p:cNvPr>
          <p:cNvPicPr/>
          <p:nvPr/>
        </p:nvPicPr>
        <p:blipFill>
          <a:blip r:embed="rId5"/>
          <a:srcRect/>
          <a:stretch>
            <a:fillRect/>
          </a:stretch>
        </p:blipFill>
        <p:spPr bwMode="auto">
          <a:xfrm rot="16200000">
            <a:off x="5391150" y="533400"/>
            <a:ext cx="3752850" cy="3352800"/>
          </a:xfrm>
          <a:prstGeom prst="rect">
            <a:avLst/>
          </a:prstGeom>
          <a:noFill/>
          <a:ln w="9525">
            <a:noFill/>
            <a:miter lim="800000"/>
            <a:headEnd/>
            <a:tailEnd/>
          </a:ln>
        </p:spPr>
      </p:pic>
      <p:sp>
        <p:nvSpPr>
          <p:cNvPr id="6" name="Oval 5"/>
          <p:cNvSpPr/>
          <p:nvPr/>
        </p:nvSpPr>
        <p:spPr>
          <a:xfrm>
            <a:off x="3048000" y="4267200"/>
            <a:ext cx="533400" cy="457200"/>
          </a:xfrm>
          <a:prstGeom prst="ellipse">
            <a:avLst/>
          </a:prstGeom>
          <a:solidFill>
            <a:schemeClr val="accent1">
              <a:alpha val="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149598" y="4267200"/>
            <a:ext cx="355602" cy="2286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8987690">
            <a:off x="4817722" y="4165061"/>
            <a:ext cx="235969" cy="238765"/>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91742"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r>
              <a:rPr lang="en-US" smtClean="0"/>
              <a:t>IFP/PNEUMATIC COMPONENTS </a:t>
            </a:r>
            <a:endParaRPr lang="en-US"/>
          </a:p>
        </p:txBody>
      </p:sp>
      <p:pic>
        <p:nvPicPr>
          <p:cNvPr id="11" name="Picture 10"/>
          <p:cNvPicPr/>
          <p:nvPr/>
        </p:nvPicPr>
        <p:blipFill>
          <a:blip r:embed="rId6"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a:p>
        </p:txBody>
      </p:sp>
      <p:sp>
        <p:nvSpPr>
          <p:cNvPr id="6" name="TextBox 5"/>
          <p:cNvSpPr txBox="1"/>
          <p:nvPr/>
        </p:nvSpPr>
        <p:spPr>
          <a:xfrm>
            <a:off x="304800" y="304800"/>
            <a:ext cx="8534400" cy="6001643"/>
          </a:xfrm>
          <a:prstGeom prst="rect">
            <a:avLst/>
          </a:prstGeom>
          <a:noFill/>
        </p:spPr>
        <p:txBody>
          <a:bodyPr wrap="square" rtlCol="0">
            <a:spAutoFit/>
          </a:bodyPr>
          <a:lstStyle/>
          <a:p>
            <a:r>
              <a:rPr lang="en-US" sz="3200" b="1" dirty="0" smtClean="0"/>
              <a:t>The </a:t>
            </a:r>
            <a:r>
              <a:rPr lang="en-US" sz="3200" b="1" u="sng" dirty="0" smtClean="0">
                <a:hlinkClick r:id="rId2"/>
              </a:rPr>
              <a:t>pilot operated pressure relief valve</a:t>
            </a:r>
            <a:r>
              <a:rPr lang="en-US" sz="3200" b="1" dirty="0" smtClean="0"/>
              <a:t> can also be applied as an unloading valve. Normally the 2/2-direction control valve is activated and the opening pressure of the main valve is determined by the pilot valve. If the 2/2-direction control valve is NOT activated the pressure at the upper side of the main valve will become zero. The pressure at the bottom side of the main valve will open the main valve: the pressure needed to do this will be about 3 bar (almost zero). From that moment on the majority of the  flow will be drained towards the reservoir by the main valve.</a:t>
            </a:r>
            <a:endParaRPr lang="en-US" dirty="0"/>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3" cstate="print"/>
          <a:srcRect/>
          <a:stretch>
            <a:fillRect/>
          </a:stretch>
        </p:blipFill>
        <p:spPr bwMode="auto">
          <a:xfrm>
            <a:off x="8153400" y="762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93</a:t>
            </a:fld>
            <a:endParaRPr lang="en-US"/>
          </a:p>
        </p:txBody>
      </p:sp>
      <p:pic>
        <p:nvPicPr>
          <p:cNvPr id="7170" name="Picture 2" descr="C:\Documents and Settings\Administrator\My Documents\My Pictures\ifpscan\7.JPG"/>
          <p:cNvPicPr>
            <a:picLocks noChangeAspect="1" noChangeArrowheads="1"/>
          </p:cNvPicPr>
          <p:nvPr/>
        </p:nvPicPr>
        <p:blipFill>
          <a:blip r:embed="rId2"/>
          <a:srcRect/>
          <a:stretch>
            <a:fillRect/>
          </a:stretch>
        </p:blipFill>
        <p:spPr bwMode="auto">
          <a:xfrm rot="10800000">
            <a:off x="2057400" y="457200"/>
            <a:ext cx="5557180" cy="5562599"/>
          </a:xfrm>
          <a:prstGeom prst="rect">
            <a:avLst/>
          </a:prstGeom>
          <a:noFill/>
        </p:spPr>
      </p:pic>
      <p:sp>
        <p:nvSpPr>
          <p:cNvPr id="4" name="TextBox 3"/>
          <p:cNvSpPr txBox="1"/>
          <p:nvPr/>
        </p:nvSpPr>
        <p:spPr>
          <a:xfrm>
            <a:off x="533400" y="381000"/>
            <a:ext cx="6172200" cy="461665"/>
          </a:xfrm>
          <a:prstGeom prst="rect">
            <a:avLst/>
          </a:prstGeom>
          <a:noFill/>
        </p:spPr>
        <p:txBody>
          <a:bodyPr wrap="square" rtlCol="0">
            <a:spAutoFit/>
          </a:bodyPr>
          <a:lstStyle/>
          <a:p>
            <a:r>
              <a:rPr lang="en-US" sz="2400" b="1" dirty="0" smtClean="0">
                <a:solidFill>
                  <a:srgbClr val="AE1290"/>
                </a:solidFill>
              </a:rPr>
              <a:t>NON – RELIEVING PRESSURE REGULATOR</a:t>
            </a:r>
            <a:endParaRPr lang="en-US" sz="2400" b="1" dirty="0">
              <a:solidFill>
                <a:srgbClr val="AE129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p:cNvPicPr/>
          <p:nvPr/>
        </p:nvPicPr>
        <p:blipFill>
          <a:blip r:embed="rId3"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94</a:t>
            </a:fld>
            <a:endParaRPr lang="en-US"/>
          </a:p>
        </p:txBody>
      </p:sp>
      <p:sp>
        <p:nvSpPr>
          <p:cNvPr id="3" name="TextBox 2"/>
          <p:cNvSpPr txBox="1"/>
          <p:nvPr/>
        </p:nvSpPr>
        <p:spPr>
          <a:xfrm>
            <a:off x="304800" y="228600"/>
            <a:ext cx="8534400" cy="4524315"/>
          </a:xfrm>
          <a:prstGeom prst="rect">
            <a:avLst/>
          </a:prstGeom>
          <a:noFill/>
        </p:spPr>
        <p:txBody>
          <a:bodyPr wrap="square" rtlCol="0">
            <a:spAutoFit/>
          </a:bodyPr>
          <a:lstStyle/>
          <a:p>
            <a:r>
              <a:rPr lang="en-US" sz="2400" b="1" dirty="0" smtClean="0">
                <a:solidFill>
                  <a:srgbClr val="002060"/>
                </a:solidFill>
              </a:rPr>
              <a:t>WHEN OUTLET PRESSURE IS TOO HIGH, BACK PRESSURE FORCES THE DIAPHRAGM IN UPWARD DIRECTION THERE BY REDUCING THE AIR FLOW FROM INPUT TO OUTLET.</a:t>
            </a:r>
          </a:p>
          <a:p>
            <a:r>
              <a:rPr lang="en-US" sz="2400" b="1" dirty="0" smtClean="0">
                <a:solidFill>
                  <a:srgbClr val="002060"/>
                </a:solidFill>
              </a:rPr>
              <a:t> IF OUTLET PRESSURE IS TOO LOW, THEN SPRING WILL FORCE DOWN THE FEXIBLE DIAGPHRAGM  AND VALVE ELEMENT MOVE DOWNWARD AND THERE BY CAUSING ACCELETATION OF AIR FLOW FROM INLET TO OUTLET.</a:t>
            </a:r>
          </a:p>
          <a:p>
            <a:endParaRPr lang="en-US" sz="2400" b="1" dirty="0" smtClean="0">
              <a:solidFill>
                <a:srgbClr val="002060"/>
              </a:solidFill>
            </a:endParaRPr>
          </a:p>
          <a:p>
            <a:r>
              <a:rPr lang="en-US" sz="2400" b="1" dirty="0" smtClean="0">
                <a:solidFill>
                  <a:srgbClr val="002060"/>
                </a:solidFill>
              </a:rPr>
              <a:t>HERE AIR IS NOT VENTED FROM REGULATOR BODY HENCE IT IS CALLED NON RELIEVING PRESSURE REGULATOR. INSTEAD AIR VENTS THROUGH CONSUMER OR LOAD. THIS HAPPENS WHEN OUTLET PRESSURE IS TOO HIGH.</a:t>
            </a:r>
            <a:endParaRPr lang="en-US" sz="2400" b="1" dirty="0">
              <a:solidFill>
                <a:srgbClr val="002060"/>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cstate="print"/>
          <a:srcRect/>
          <a:stretch>
            <a:fillRect/>
          </a:stretch>
        </p:blipFill>
        <p:spPr bwMode="auto">
          <a:xfrm>
            <a:off x="7848600" y="58674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95</a:t>
            </a:fld>
            <a:endParaRPr lang="en-US"/>
          </a:p>
        </p:txBody>
      </p:sp>
      <p:pic>
        <p:nvPicPr>
          <p:cNvPr id="8194" name="Picture 2" descr="C:\Documents and Settings\Administrator\My Documents\My Pictures\ifpscan\9.JPG"/>
          <p:cNvPicPr>
            <a:picLocks noChangeAspect="1" noChangeArrowheads="1"/>
          </p:cNvPicPr>
          <p:nvPr/>
        </p:nvPicPr>
        <p:blipFill>
          <a:blip r:embed="rId2"/>
          <a:srcRect/>
          <a:stretch>
            <a:fillRect/>
          </a:stretch>
        </p:blipFill>
        <p:spPr bwMode="auto">
          <a:xfrm rot="10800000">
            <a:off x="2209801" y="495299"/>
            <a:ext cx="5360276" cy="5829300"/>
          </a:xfrm>
          <a:prstGeom prst="rect">
            <a:avLst/>
          </a:prstGeom>
          <a:noFill/>
        </p:spPr>
      </p:pic>
      <p:sp>
        <p:nvSpPr>
          <p:cNvPr id="4" name="TextBox 3"/>
          <p:cNvSpPr txBox="1"/>
          <p:nvPr/>
        </p:nvSpPr>
        <p:spPr>
          <a:xfrm>
            <a:off x="609600" y="304800"/>
            <a:ext cx="5638800" cy="400110"/>
          </a:xfrm>
          <a:prstGeom prst="rect">
            <a:avLst/>
          </a:prstGeom>
          <a:noFill/>
        </p:spPr>
        <p:txBody>
          <a:bodyPr wrap="square" rtlCol="0">
            <a:spAutoFit/>
          </a:bodyPr>
          <a:lstStyle/>
          <a:p>
            <a:r>
              <a:rPr lang="en-US" sz="2000" b="1" dirty="0" smtClean="0">
                <a:solidFill>
                  <a:srgbClr val="FF0000"/>
                </a:solidFill>
              </a:rPr>
              <a:t>RELIEVING PRESSURE REGULATOR:</a:t>
            </a:r>
            <a:endParaRPr lang="en-US" sz="2000" b="1" dirty="0">
              <a:solidFill>
                <a:srgbClr val="FF000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p:cNvPicPr/>
          <p:nvPr/>
        </p:nvPicPr>
        <p:blipFill>
          <a:blip r:embed="rId3"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96</a:t>
            </a:fld>
            <a:endParaRPr lang="en-US"/>
          </a:p>
        </p:txBody>
      </p:sp>
      <p:sp>
        <p:nvSpPr>
          <p:cNvPr id="3" name="TextBox 2"/>
          <p:cNvSpPr txBox="1"/>
          <p:nvPr/>
        </p:nvSpPr>
        <p:spPr>
          <a:xfrm>
            <a:off x="228600" y="304800"/>
            <a:ext cx="8610600" cy="4893647"/>
          </a:xfrm>
          <a:prstGeom prst="rect">
            <a:avLst/>
          </a:prstGeom>
          <a:noFill/>
        </p:spPr>
        <p:txBody>
          <a:bodyPr wrap="square" rtlCol="0">
            <a:spAutoFit/>
          </a:bodyPr>
          <a:lstStyle/>
          <a:p>
            <a:r>
              <a:rPr lang="en-US" sz="2400" b="1" dirty="0" smtClean="0"/>
              <a:t>WHEN OUTLET PRESSURE EXCEEDS, BACK PRESSURE ACTS ON DIAPHRAGM, IT MOVES DOWNWARD, AND MORE OPENING IS CREATED, FROM WHICH AIR ESCAPES THROUGH VANE HOLE, AT THIS TIME THE UPPER SPRING CUTS OFF INLER AIR SUPPLY.</a:t>
            </a:r>
          </a:p>
          <a:p>
            <a:endParaRPr lang="en-US" sz="2400" b="1" dirty="0" smtClean="0"/>
          </a:p>
          <a:p>
            <a:r>
              <a:rPr lang="en-US" sz="2400" b="1" dirty="0" smtClean="0">
                <a:solidFill>
                  <a:srgbClr val="002060"/>
                </a:solidFill>
              </a:rPr>
              <a:t>WHEN OUTLET PRESSURE IS LOW, THEN OPENING PASSAGE TO VENT HOLE IS RESTRICTED, NO FLOW OR VERY SMALL FLOW AS PER SETTING GOES TO VENT HOLE. AND AS PER SETTING SUPPLY FROM INLET TO OUTLET IS CONTINUED.</a:t>
            </a:r>
          </a:p>
          <a:p>
            <a:endParaRPr lang="en-US" sz="2400" b="1" dirty="0" smtClean="0"/>
          </a:p>
          <a:p>
            <a:r>
              <a:rPr lang="en-US" sz="2400" b="1" dirty="0" smtClean="0">
                <a:solidFill>
                  <a:srgbClr val="00B050"/>
                </a:solidFill>
              </a:rPr>
              <a:t>VENT HOLE IS SHOWN ON VALVE BODY. EXCESS AIR IS VENTED OUT THROUGH VALVE ONLY.HENCE IT IS CALLED AS RELIEVING PRESSURE REGULATOR. </a:t>
            </a:r>
            <a:endParaRPr lang="en-US" sz="2400" b="1" dirty="0">
              <a:solidFill>
                <a:srgbClr val="00B050"/>
              </a:solidFill>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cstate="print"/>
          <a:srcRect/>
          <a:stretch>
            <a:fillRect/>
          </a:stretch>
        </p:blipFill>
        <p:spPr bwMode="auto">
          <a:xfrm>
            <a:off x="8153400" y="228600"/>
            <a:ext cx="838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97</a:t>
            </a:fld>
            <a:endParaRPr lang="en-US"/>
          </a:p>
        </p:txBody>
      </p:sp>
      <p:sp>
        <p:nvSpPr>
          <p:cNvPr id="3" name="Rectangle 2"/>
          <p:cNvSpPr/>
          <p:nvPr/>
        </p:nvSpPr>
        <p:spPr>
          <a:xfrm>
            <a:off x="762000" y="228600"/>
            <a:ext cx="5133521" cy="4154984"/>
          </a:xfrm>
          <a:prstGeom prst="rect">
            <a:avLst/>
          </a:prstGeom>
          <a:noFill/>
        </p:spPr>
        <p:txBody>
          <a:bodyPr wrap="none" lIns="91440" tIns="45720" rIns="91440" bIns="45720">
            <a:spAutoFit/>
          </a:bodyPr>
          <a:lstStyle/>
          <a:p>
            <a:pPr algn="ctr"/>
            <a:r>
              <a:rPr 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AIR MOTORS</a:t>
            </a:r>
          </a:p>
          <a:p>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Wingdings" pitchFamily="2" charset="2"/>
              <a:buChar char="q"/>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VANE MOTOR</a:t>
            </a:r>
          </a:p>
          <a:p>
            <a:pPr>
              <a:buFont typeface="Wingdings" pitchFamily="2" charset="2"/>
              <a:buChar char="q"/>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GEROTOR MOTOR</a:t>
            </a:r>
          </a:p>
          <a:p>
            <a:pPr>
              <a:buFont typeface="Wingdings" pitchFamily="2" charset="2"/>
              <a:buChar char="q"/>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TURBINE MOTOR</a:t>
            </a:r>
          </a:p>
          <a:p>
            <a:pPr>
              <a:buFont typeface="Wingdings" pitchFamily="2" charset="2"/>
              <a:buChar char="q"/>
            </a:pP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LOBE MOTOR </a:t>
            </a:r>
          </a:p>
          <a:p>
            <a:pPr>
              <a:buFont typeface="Wingdings" pitchFamily="2" charset="2"/>
              <a:buChar char="q"/>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AXIAL MOTOR </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Footer Placeholder 3"/>
          <p:cNvSpPr>
            <a:spLocks noGrp="1"/>
          </p:cNvSpPr>
          <p:nvPr>
            <p:ph type="ftr" sz="quarter" idx="11"/>
          </p:nvPr>
        </p:nvSpPr>
        <p:spPr/>
        <p:txBody>
          <a:bodyPr/>
          <a:lstStyle/>
          <a:p>
            <a:r>
              <a:rPr lang="en-US" smtClean="0"/>
              <a:t>IFP/PNEUMATIC COMPONENTS </a:t>
            </a:r>
            <a:endParaRPr lang="en-US"/>
          </a:p>
        </p:txBody>
      </p:sp>
      <p:pic>
        <p:nvPicPr>
          <p:cNvPr id="5" name="Picture 4"/>
          <p:cNvPicPr/>
          <p:nvPr/>
        </p:nvPicPr>
        <p:blipFill>
          <a:blip r:embed="rId2"/>
          <a:srcRect/>
          <a:stretch>
            <a:fillRect/>
          </a:stretch>
        </p:blipFill>
        <p:spPr bwMode="auto">
          <a:xfrm>
            <a:off x="4572000" y="3657600"/>
            <a:ext cx="4038600" cy="26670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8305800" y="304800"/>
            <a:ext cx="533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98</a:t>
            </a:fld>
            <a:endParaRPr lang="en-US"/>
          </a:p>
        </p:txBody>
      </p:sp>
      <p:pic>
        <p:nvPicPr>
          <p:cNvPr id="3074" name="Picture 2" descr="C:\Documents and Settings\Administrator\My Documents\My Pictures\ifpscan\3.JPG"/>
          <p:cNvPicPr>
            <a:picLocks noChangeAspect="1" noChangeArrowheads="1"/>
          </p:cNvPicPr>
          <p:nvPr/>
        </p:nvPicPr>
        <p:blipFill>
          <a:blip r:embed="rId2"/>
          <a:srcRect/>
          <a:stretch>
            <a:fillRect/>
          </a:stretch>
        </p:blipFill>
        <p:spPr bwMode="auto">
          <a:xfrm>
            <a:off x="1118914" y="1143000"/>
            <a:ext cx="5906595" cy="4953000"/>
          </a:xfrm>
          <a:prstGeom prst="rect">
            <a:avLst/>
          </a:prstGeom>
          <a:noFill/>
        </p:spPr>
      </p:pic>
      <p:sp>
        <p:nvSpPr>
          <p:cNvPr id="4" name="TextBox 3"/>
          <p:cNvSpPr txBox="1"/>
          <p:nvPr/>
        </p:nvSpPr>
        <p:spPr>
          <a:xfrm>
            <a:off x="4419600" y="304800"/>
            <a:ext cx="4495800" cy="400110"/>
          </a:xfrm>
          <a:prstGeom prst="rect">
            <a:avLst/>
          </a:prstGeom>
          <a:noFill/>
        </p:spPr>
        <p:txBody>
          <a:bodyPr wrap="square" rtlCol="0">
            <a:spAutoFit/>
          </a:bodyPr>
          <a:lstStyle/>
          <a:p>
            <a:r>
              <a:rPr lang="en-US" sz="2000" b="1" dirty="0" smtClean="0">
                <a:solidFill>
                  <a:srgbClr val="00B050"/>
                </a:solidFill>
              </a:rPr>
              <a:t>ACTUATORS ROTARY TYPE</a:t>
            </a:r>
            <a:endParaRPr lang="en-US" sz="2000" b="1" dirty="0">
              <a:solidFill>
                <a:srgbClr val="00B050"/>
              </a:solidFill>
            </a:endParaRPr>
          </a:p>
        </p:txBody>
      </p:sp>
      <p:sp>
        <p:nvSpPr>
          <p:cNvPr id="5" name="TextBox 4"/>
          <p:cNvSpPr txBox="1"/>
          <p:nvPr/>
        </p:nvSpPr>
        <p:spPr>
          <a:xfrm>
            <a:off x="457200" y="685800"/>
            <a:ext cx="3429000" cy="461665"/>
          </a:xfrm>
          <a:prstGeom prst="rect">
            <a:avLst/>
          </a:prstGeom>
          <a:noFill/>
        </p:spPr>
        <p:txBody>
          <a:bodyPr wrap="square" rtlCol="0">
            <a:spAutoFit/>
          </a:bodyPr>
          <a:lstStyle/>
          <a:p>
            <a:r>
              <a:rPr lang="en-US" sz="2400" b="1" dirty="0" smtClean="0">
                <a:solidFill>
                  <a:srgbClr val="AE1290"/>
                </a:solidFill>
              </a:rPr>
              <a:t>VANE MOTOR</a:t>
            </a:r>
            <a:endParaRPr lang="en-US" sz="2400" b="1" dirty="0">
              <a:solidFill>
                <a:srgbClr val="AE1290"/>
              </a:solidFill>
            </a:endParaRPr>
          </a:p>
        </p:txBody>
      </p:sp>
      <p:sp>
        <p:nvSpPr>
          <p:cNvPr id="6" name="TextBox 5"/>
          <p:cNvSpPr txBox="1"/>
          <p:nvPr/>
        </p:nvSpPr>
        <p:spPr>
          <a:xfrm>
            <a:off x="228600" y="152400"/>
            <a:ext cx="2590800" cy="523220"/>
          </a:xfrm>
          <a:prstGeom prst="rect">
            <a:avLst/>
          </a:prstGeom>
          <a:noFill/>
        </p:spPr>
        <p:txBody>
          <a:bodyPr wrap="square" rtlCol="0">
            <a:spAutoFit/>
          </a:bodyPr>
          <a:lstStyle/>
          <a:p>
            <a:r>
              <a:rPr lang="en-US" sz="2800" b="1" dirty="0" smtClean="0">
                <a:solidFill>
                  <a:srgbClr val="FF0000"/>
                </a:solidFill>
              </a:rPr>
              <a:t>AIR MOTORS:</a:t>
            </a:r>
            <a:endParaRPr lang="en-US" sz="2800" b="1" dirty="0">
              <a:solidFill>
                <a:srgbClr val="FF0000"/>
              </a:solidFill>
            </a:endParaRPr>
          </a:p>
        </p:txBody>
      </p:sp>
      <p:sp>
        <p:nvSpPr>
          <p:cNvPr id="7" name="Footer Placeholder 6"/>
          <p:cNvSpPr>
            <a:spLocks noGrp="1"/>
          </p:cNvSpPr>
          <p:nvPr>
            <p:ph type="ftr" sz="quarter" idx="11"/>
          </p:nvPr>
        </p:nvSpPr>
        <p:spPr/>
        <p:txBody>
          <a:bodyPr/>
          <a:lstStyle/>
          <a:p>
            <a:r>
              <a:rPr lang="en-US" smtClean="0"/>
              <a:t>IFP/PNEUMATIC COMPONENTS </a:t>
            </a:r>
            <a:endParaRPr lang="en-US"/>
          </a:p>
        </p:txBody>
      </p:sp>
      <p:pic>
        <p:nvPicPr>
          <p:cNvPr id="8" name="Picture 7"/>
          <p:cNvPicPr/>
          <p:nvPr/>
        </p:nvPicPr>
        <p:blipFill>
          <a:blip r:embed="rId3"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99</a:t>
            </a:fld>
            <a:endParaRPr lang="en-US"/>
          </a:p>
        </p:txBody>
      </p:sp>
      <p:sp>
        <p:nvSpPr>
          <p:cNvPr id="3" name="TextBox 2"/>
          <p:cNvSpPr txBox="1"/>
          <p:nvPr/>
        </p:nvSpPr>
        <p:spPr>
          <a:xfrm>
            <a:off x="304800" y="228600"/>
            <a:ext cx="8610600" cy="5601533"/>
          </a:xfrm>
          <a:prstGeom prst="rect">
            <a:avLst/>
          </a:prstGeom>
          <a:noFill/>
        </p:spPr>
        <p:txBody>
          <a:bodyPr wrap="square" rtlCol="0">
            <a:spAutoFit/>
          </a:bodyPr>
          <a:lstStyle/>
          <a:p>
            <a:r>
              <a:rPr lang="en-US" sz="3200" b="1" dirty="0" smtClean="0">
                <a:solidFill>
                  <a:srgbClr val="FF0000"/>
                </a:solidFill>
              </a:rPr>
              <a:t>Air Motors:</a:t>
            </a:r>
            <a:r>
              <a:rPr lang="en-US" sz="2800" dirty="0" smtClean="0"/>
              <a:t> </a:t>
            </a:r>
          </a:p>
          <a:p>
            <a:r>
              <a:rPr lang="en-US" sz="2800" b="1" dirty="0" smtClean="0"/>
              <a:t>These are  highly durable, corrosion resistant and high performance air motors. It includes vane type air motors and piston type air motors. In the vane type, the operation of air motors is as follows: On the entrance of air in the air motor, the former forces the sliding vanes out of the eccentric mounted rotor. Then, an extended shaft provided on the rotor, spins to complete the work. The piston type air motors are widely used in various applications where high torque and flexibility in the operation are required. We can customize our air motors as per the specifications provided by our customers. </a:t>
            </a:r>
          </a:p>
          <a:p>
            <a:endParaRPr lang="en-US" dirty="0"/>
          </a:p>
        </p:txBody>
      </p:sp>
      <p:sp>
        <p:nvSpPr>
          <p:cNvPr id="4" name="TextBox 3"/>
          <p:cNvSpPr txBox="1"/>
          <p:nvPr/>
        </p:nvSpPr>
        <p:spPr>
          <a:xfrm>
            <a:off x="5638800" y="87868"/>
            <a:ext cx="2971800" cy="369332"/>
          </a:xfrm>
          <a:prstGeom prst="rect">
            <a:avLst/>
          </a:prstGeom>
          <a:noFill/>
        </p:spPr>
        <p:txBody>
          <a:bodyPr wrap="square" rtlCol="0">
            <a:spAutoFit/>
          </a:bodyPr>
          <a:lstStyle/>
          <a:p>
            <a:r>
              <a:rPr lang="en-US" b="1" dirty="0" smtClean="0"/>
              <a:t> </a:t>
            </a:r>
            <a:r>
              <a:rPr lang="en-US" b="1" dirty="0" smtClean="0">
                <a:solidFill>
                  <a:srgbClr val="00B050"/>
                </a:solidFill>
              </a:rPr>
              <a:t>ROTARY ACTUATORS</a:t>
            </a:r>
            <a:endParaRPr lang="en-US" b="1" dirty="0">
              <a:solidFill>
                <a:srgbClr val="00B050"/>
              </a:solidFill>
            </a:endParaRPr>
          </a:p>
        </p:txBody>
      </p:sp>
      <p:sp>
        <p:nvSpPr>
          <p:cNvPr id="5" name="Footer Placeholder 4"/>
          <p:cNvSpPr>
            <a:spLocks noGrp="1"/>
          </p:cNvSpPr>
          <p:nvPr>
            <p:ph type="ftr" sz="quarter" idx="11"/>
          </p:nvPr>
        </p:nvSpPr>
        <p:spPr/>
        <p:txBody>
          <a:bodyPr/>
          <a:lstStyle/>
          <a:p>
            <a:r>
              <a:rPr lang="en-US" smtClean="0"/>
              <a:t>IFP/PNEUMATIC COMPONENTS </a:t>
            </a:r>
            <a:endParaRPr lang="en-US"/>
          </a:p>
        </p:txBody>
      </p:sp>
      <p:pic>
        <p:nvPicPr>
          <p:cNvPr id="6" name="Picture 5"/>
          <p:cNvPicPr/>
          <p:nvPr/>
        </p:nvPicPr>
        <p:blipFill>
          <a:blip r:embed="rId2" cstate="print"/>
          <a:srcRect/>
          <a:stretch>
            <a:fillRect/>
          </a:stretch>
        </p:blipFill>
        <p:spPr bwMode="auto">
          <a:xfrm>
            <a:off x="8305800" y="152400"/>
            <a:ext cx="6096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4643</Words>
  <Application>Microsoft Office PowerPoint</Application>
  <PresentationFormat>On-screen Show (4:3)</PresentationFormat>
  <Paragraphs>782</Paragraphs>
  <Slides>129</Slides>
  <Notes>2</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gph-me</cp:lastModifiedBy>
  <cp:revision>194</cp:revision>
  <dcterms:created xsi:type="dcterms:W3CDTF">2006-08-16T00:00:00Z</dcterms:created>
  <dcterms:modified xsi:type="dcterms:W3CDTF">2013-12-24T09:52:56Z</dcterms:modified>
</cp:coreProperties>
</file>