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9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58244-9244-479D-B48C-8374A54E2DBE}" type="datetimeFigureOut">
              <a:rPr lang="en-US" smtClean="0"/>
              <a:t>23-Dec-13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16D16-B185-4626-836E-B243C38A93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88D7B-EC6B-4099-9200-E9D453878BF1}" type="datetime1">
              <a:rPr lang="en-US" smtClean="0"/>
              <a:t>23-Dec-13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9C9C-3AFA-473C-A111-055A46439706}" type="datetime1">
              <a:rPr lang="en-US" smtClean="0"/>
              <a:t>23-Dec-13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40904-A722-42E9-B2C3-D2BD3FACD5B2}" type="datetime1">
              <a:rPr lang="en-US" smtClean="0"/>
              <a:t>23-Dec-13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E9E37-BF86-4821-A712-35437026E3F1}" type="datetime1">
              <a:rPr lang="en-US" smtClean="0"/>
              <a:t>23-Dec-13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383F1-EC08-47BF-8D6A-EA7A063AB92F}" type="datetime1">
              <a:rPr lang="en-US" smtClean="0"/>
              <a:t>23-Dec-13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5086-1D7F-428C-806D-C9A2757FBCD5}" type="datetime1">
              <a:rPr lang="en-US" smtClean="0"/>
              <a:t>23-Dec-13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2D255-C462-45E5-99E6-E1AB6585039A}" type="datetime1">
              <a:rPr lang="en-US" smtClean="0"/>
              <a:t>23-Dec-13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19827-2764-4C4A-ACA4-4CE803B6C0F9}" type="datetime1">
              <a:rPr lang="en-US" smtClean="0"/>
              <a:t>23-Dec-13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D4998-FEBA-4115-8461-D9C729A82098}" type="datetime1">
              <a:rPr lang="en-US" smtClean="0"/>
              <a:t>23-Dec-13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DBCE-98F4-4937-B674-268EB8E51F77}" type="datetime1">
              <a:rPr lang="en-US" smtClean="0"/>
              <a:t>23-Dec-13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80420-447D-4A19-931D-604E8E0E86AF}" type="datetime1">
              <a:rPr lang="en-US" smtClean="0"/>
              <a:t>23-Dec-13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7D3E9-76D5-40C2-B0FE-978B645D1A99}" type="datetime1">
              <a:rPr lang="en-US" smtClean="0"/>
              <a:t>23-Dec-13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3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1066800"/>
            <a:ext cx="876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 SYMBOLS </a:t>
            </a:r>
          </a:p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 USED  IN </a:t>
            </a:r>
          </a:p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smtClean="0">
                <a:solidFill>
                  <a:srgbClr val="FF0000"/>
                </a:solidFill>
              </a:rPr>
              <a:t>HYDRAULIC &amp; PNEUMATIC  CIRCUITS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8544" y="1676400"/>
            <a:ext cx="1267456" cy="92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3962400"/>
            <a:ext cx="1295400" cy="955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09600" y="5334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VARIABLE DISPLACEMENT HYDRAULIC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MOTOR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1752600"/>
            <a:ext cx="411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UNIDIRECTIONAL </a:t>
            </a:r>
          </a:p>
          <a:p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40386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BIDIRECTIONAL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00201"/>
            <a:ext cx="141287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4114800"/>
            <a:ext cx="1371600" cy="133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43000" y="60960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PNEUMATIC MOTOR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52800" y="19050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unidirectional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52800" y="44958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bidirectional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371600"/>
            <a:ext cx="148634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190999"/>
            <a:ext cx="1219200" cy="705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066800" y="304800"/>
            <a:ext cx="472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ROTARY ACTUATOR 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52800" y="1371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HYDRAULIC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2800" y="42672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PNEUMATIC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399" y="990600"/>
            <a:ext cx="191878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194" y="1905000"/>
            <a:ext cx="1911618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00400" y="10668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-RETURNED  BY EXTERNAL  FORCE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5867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SINGLE ACTING CYLINDER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19812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RETURNED BY SPRING OR EXTENDED BY SPRING FORCE</a:t>
            </a:r>
          </a:p>
          <a:p>
            <a:endParaRPr lang="en-US" sz="2400" b="1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69" y="3733800"/>
            <a:ext cx="224354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4876800"/>
            <a:ext cx="204651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2971800" y="38862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-SINGLE PISTON ROD (FLUID REQUIRED TO EXTEND AND RETRACT)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5800" y="3048000"/>
            <a:ext cx="5562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DOUBLE ACTING CYLINDERS </a:t>
            </a:r>
          </a:p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048000" y="5105400"/>
            <a:ext cx="5181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DOUBLE ENDED PISTON ROD</a:t>
            </a:r>
          </a:p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219200"/>
            <a:ext cx="108972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95600" y="12192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sz="3200" b="1" dirty="0" smtClean="0"/>
              <a:t>SINGLE FIXED CUSHION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381000"/>
            <a:ext cx="4648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CYLINDERS WITH CUSHIONS </a:t>
            </a:r>
          </a:p>
          <a:p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971800"/>
            <a:ext cx="1417596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95600" y="31242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DOUBLE FIXED CUSHION</a:t>
            </a:r>
            <a:endParaRPr lang="en-US" sz="32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DIRECTIONAL CONTROL VALVES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4849" y="1295400"/>
            <a:ext cx="1466851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527525"/>
            <a:ext cx="1600200" cy="91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43200" y="1371600"/>
            <a:ext cx="5791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NORMALLY CLOSED </a:t>
            </a:r>
          </a:p>
          <a:p>
            <a:r>
              <a:rPr lang="en-US" sz="2800" b="1" dirty="0" smtClean="0"/>
              <a:t>DIRECTIONAL CONTROL VALVE</a:t>
            </a:r>
          </a:p>
          <a:p>
            <a:r>
              <a:rPr lang="en-US" sz="2800" b="1" dirty="0" smtClean="0"/>
              <a:t> WITH 2 PORTS AND 2 FINITE POSITIONS. </a:t>
            </a:r>
          </a:p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3505200"/>
            <a:ext cx="59436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NORMALLY OPEN DIRECTIONAL CONTROL VALVE</a:t>
            </a:r>
          </a:p>
          <a:p>
            <a:r>
              <a:rPr lang="en-US" sz="3200" b="1" dirty="0" smtClean="0"/>
              <a:t>WITH 2 PORTS AND 2 FINITE</a:t>
            </a:r>
          </a:p>
          <a:p>
            <a:r>
              <a:rPr lang="en-US" sz="3200" b="1" dirty="0" smtClean="0"/>
              <a:t>POSITIONS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Directional control valve (3 ports </a:t>
            </a:r>
            <a:r>
              <a:rPr lang="en-US" sz="3200" b="1" dirty="0" smtClean="0"/>
              <a:t>/ 2 </a:t>
            </a:r>
            <a:r>
              <a:rPr lang="en-US" sz="3200" b="1" dirty="0" smtClean="0"/>
              <a:t>positions)</a:t>
            </a:r>
            <a:endParaRPr lang="en-US" sz="3200" b="1" dirty="0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936" y="1447800"/>
            <a:ext cx="19063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1761" y="3657600"/>
            <a:ext cx="204093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33600" y="1371600"/>
            <a:ext cx="6629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NORMALLY CLOSED DIRECTIONAL CONTROL VALVE WITH 3 PORTS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AND 2 FINITE POSITIONS.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3810000"/>
            <a:ext cx="64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NORMALLY OPEN </a:t>
            </a:r>
          </a:p>
          <a:p>
            <a:r>
              <a:rPr lang="en-US" sz="2800" b="1" dirty="0" smtClean="0"/>
              <a:t>DIRECTIONAL CONTROL VALVE</a:t>
            </a:r>
          </a:p>
          <a:p>
            <a:r>
              <a:rPr lang="en-US" sz="2800" b="1" dirty="0" smtClean="0"/>
              <a:t>WITH 3 PORTS AND 2 FINITE POSITIONS.</a:t>
            </a:r>
            <a:endParaRPr lang="en-US" sz="2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38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DIRECTIONAL CONTROL VALVE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 (4 PORTS / 2 POSITIONS)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984" y="1828800"/>
            <a:ext cx="216321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743200" y="1752600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DIRECTIONAL CONTROL VALVE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 WITH 4 PORTS AND 2 FINITE POSITIONS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200400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DIRECTIONAL CONTROL VALVE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(4 PORTS / 3 POSITIONS)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776" y="4343400"/>
            <a:ext cx="196656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52600" y="44196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     DIRECTIONAL CONTROL VALVE WITH 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   </a:t>
            </a:r>
            <a:r>
              <a:rPr lang="en-US" sz="2400" b="1" dirty="0" smtClean="0">
                <a:solidFill>
                  <a:srgbClr val="0070C0"/>
                </a:solidFill>
              </a:rPr>
              <a:t>4 PORTS AND 3 FINITE POSTIONS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   -(CENTER POSITION CAN HAVE VARIOUS FLOW PATHS)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38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DIRECTIONAL CONTROL VALVE 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(5 PORTS / 2 POSITIONS)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 NORMALLY A PNEUMATIC</a:t>
            </a:r>
          </a:p>
          <a:p>
            <a:r>
              <a:rPr lang="en-US" sz="2800" b="1" dirty="0" smtClean="0"/>
              <a:t>VALVE</a:t>
            </a:r>
            <a:endParaRPr lang="en-US" b="1" dirty="0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1524000"/>
            <a:ext cx="2362200" cy="131608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743200" y="17526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DIRECTIONAL CONTROL VALVE </a:t>
            </a:r>
          </a:p>
          <a:p>
            <a:r>
              <a:rPr lang="en-US" sz="2400" b="1" dirty="0" smtClean="0"/>
              <a:t>WITH 5 PORTS AND 2 FINITE POSTIONS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2766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DIRECTIONAL CONTROL VALVE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(5 PORTS / 3 POSITIONS) NORMALLY A PNEUMATIC VALVE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599" y="4419600"/>
            <a:ext cx="2597869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0000" y="4572000"/>
            <a:ext cx="5105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DIRECTIONAL CONTROL VALVE WITH 5 PORTS AND 3 FINITE POSITIONS</a:t>
            </a:r>
            <a:endParaRPr lang="en-US" sz="28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CONTROL METHODS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7620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MANUAL CONTROL</a:t>
            </a:r>
            <a:endParaRPr lang="en-US" sz="2800" b="1" dirty="0">
              <a:solidFill>
                <a:srgbClr val="00B0F0"/>
              </a:solidFill>
            </a:endParaRPr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741" y="1524000"/>
            <a:ext cx="158343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743200"/>
            <a:ext cx="121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3657600"/>
            <a:ext cx="990600" cy="81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4800599"/>
            <a:ext cx="1066800" cy="699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667000" y="37338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-LEVER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13716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GENERAL SYMBOL </a:t>
            </a:r>
          </a:p>
          <a:p>
            <a:r>
              <a:rPr lang="en-US" sz="2400" b="1" dirty="0" smtClean="0"/>
              <a:t>(WITHOUT SHOWING THE CONTROL TYPE)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90800" y="26670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PUSHBUTTON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48768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FOOT PEDAL</a:t>
            </a:r>
            <a:endParaRPr lang="en-US" sz="28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30480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BASIC SYMBOLS </a:t>
            </a:r>
            <a:endParaRPr lang="en-US" sz="5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905000"/>
            <a:ext cx="145256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200400"/>
            <a:ext cx="131127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4724400"/>
            <a:ext cx="1343025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276600" y="1905000"/>
            <a:ext cx="5028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r>
              <a:rPr lang="en-US" sz="2800" b="1" dirty="0" smtClean="0"/>
              <a:t>CONTINUOUS LINE - FLOW LINE 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316656" y="3244334"/>
            <a:ext cx="44809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DASHED LINE - PILOT, DRAIN </a:t>
            </a:r>
            <a:endParaRPr lang="en-US" sz="2800" b="1" dirty="0"/>
          </a:p>
        </p:txBody>
      </p:sp>
      <p:sp>
        <p:nvSpPr>
          <p:cNvPr id="12" name="Rectangle 11"/>
          <p:cNvSpPr/>
          <p:nvPr/>
        </p:nvSpPr>
        <p:spPr>
          <a:xfrm>
            <a:off x="2971800" y="4495800"/>
            <a:ext cx="5867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ENVELOPE - LONG AND SHORT DASHES AROUND TWO OR MORE COMPONENT SYMBOLS.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90600" y="12954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LINES-----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MECHANICAL CONTROL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4888" y="9001125"/>
            <a:ext cx="493712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1459" y="1295400"/>
            <a:ext cx="1014941" cy="7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0517" y="2590800"/>
            <a:ext cx="1448283" cy="62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3657600"/>
            <a:ext cx="126375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766" y="5029200"/>
            <a:ext cx="1347634" cy="731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438400" y="25146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PLUNGER OR TRACER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1295400"/>
            <a:ext cx="5410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SPRING 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5105400"/>
            <a:ext cx="5334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ROLLER(ONE DIRECTION ONLY)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36576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ROLLER</a:t>
            </a:r>
            <a:endParaRPr lang="en-US" sz="2800" b="1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ELECTRICAL CONTROL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199" y="1295399"/>
            <a:ext cx="1371601" cy="815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048000" y="1219200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SOLENOID</a:t>
            </a:r>
          </a:p>
          <a:p>
            <a:r>
              <a:rPr lang="en-US" sz="2800" b="1" dirty="0" smtClean="0"/>
              <a:t>(THE ONE WINDING)</a:t>
            </a:r>
            <a:endParaRPr lang="en-US" sz="2800" b="1" dirty="0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352800"/>
            <a:ext cx="2590801" cy="714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4876799"/>
            <a:ext cx="1905000" cy="82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3400" y="27432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Pilot Operation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05200" y="3276600"/>
            <a:ext cx="480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PNEUMATIC 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4876800"/>
            <a:ext cx="4191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-HYDRAULIC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PILOT OPERATED TWO-STAGE VALVE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382" y="1371600"/>
            <a:ext cx="248708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563368"/>
            <a:ext cx="1676400" cy="938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657600"/>
            <a:ext cx="1600200" cy="89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4724400"/>
            <a:ext cx="1689889" cy="941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81400" y="14478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PNEUMATIC:</a:t>
            </a:r>
          </a:p>
          <a:p>
            <a:r>
              <a:rPr lang="en-US" sz="2400" b="1" dirty="0" smtClean="0"/>
              <a:t>SOLNOID  FIRST STAGE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2667000"/>
            <a:ext cx="5562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PNEUMATIC :</a:t>
            </a:r>
          </a:p>
          <a:p>
            <a:r>
              <a:rPr lang="en-US" sz="2800" b="1" dirty="0" smtClean="0"/>
              <a:t> AIR PILOT SECOND STAGE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124200" y="3886200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HYDRAULIC: SOLNOID FIRST STAGE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24200" y="48006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HYDRAULIC:</a:t>
            </a:r>
          </a:p>
          <a:p>
            <a:r>
              <a:rPr lang="en-US" sz="2800" b="1" dirty="0" smtClean="0"/>
              <a:t>HYD. PILOT SECOND STAGE</a:t>
            </a:r>
            <a:endParaRPr lang="en-US" sz="2800" b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CHECK VALVES, SHUTTLE VALVES,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RAPID EXHAUST VALVES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53298"/>
            <a:ext cx="1219200" cy="1673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4600" y="14478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CHECK VALVE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-FREE FLOW ONE DIRECTION, </a:t>
            </a:r>
          </a:p>
          <a:p>
            <a:r>
              <a:rPr lang="en-US" sz="2400" b="1" dirty="0" smtClean="0">
                <a:solidFill>
                  <a:srgbClr val="0070C0"/>
                </a:solidFill>
              </a:rPr>
              <a:t>BLOCKED FLOW IN OTHER DIRECTION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750266"/>
            <a:ext cx="1371600" cy="162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061" y="4648200"/>
            <a:ext cx="1280939" cy="1344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90800" y="3200400"/>
            <a:ext cx="5943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PILOT OPERATED CHECK VALVE,</a:t>
            </a:r>
          </a:p>
          <a:p>
            <a:r>
              <a:rPr lang="en-US" sz="2800" b="1" dirty="0" smtClean="0"/>
              <a:t>PILOT TO CLOSE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4953000"/>
            <a:ext cx="541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PILOT OPERATED CHECK VALVE,</a:t>
            </a:r>
          </a:p>
          <a:p>
            <a:r>
              <a:rPr lang="en-US" sz="2800" b="1" dirty="0" smtClean="0"/>
              <a:t>PILOT TO OPEN</a:t>
            </a:r>
            <a:endParaRPr lang="en-US" sz="2800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SHUTTLE VALVE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4067" y="1295400"/>
            <a:ext cx="209366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71800" y="1143000"/>
            <a:ext cx="495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TO ISOLATE ONE PART OF A</a:t>
            </a:r>
          </a:p>
          <a:p>
            <a:r>
              <a:rPr lang="en-US" sz="2800" b="1" dirty="0" smtClean="0"/>
              <a:t>SYSTEM FROM AN ALTERNATE</a:t>
            </a:r>
          </a:p>
          <a:p>
            <a:r>
              <a:rPr lang="en-US" sz="2800" b="1" dirty="0" smtClean="0"/>
              <a:t>PART OF CIRCUIT.</a:t>
            </a:r>
            <a:endParaRPr lang="en-US" sz="2800" b="1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19" y="4267200"/>
            <a:ext cx="1999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5800" y="32004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RAPID EXHAUST VALVE/PNEUMATIC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4114800"/>
            <a:ext cx="5715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INSTALLED CLOSE TO AN</a:t>
            </a:r>
          </a:p>
          <a:p>
            <a:r>
              <a:rPr lang="en-US" sz="2800" b="1" dirty="0" smtClean="0"/>
              <a:t>ACTUATOR FOR RAPID</a:t>
            </a:r>
          </a:p>
          <a:p>
            <a:r>
              <a:rPr lang="en-US" sz="2800" b="1" dirty="0" smtClean="0"/>
              <a:t>MOVEMENT OF THE ACTUATOR.</a:t>
            </a:r>
            <a:endParaRPr lang="en-US" sz="28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PRESSURE CONTROL VALVES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789" y="1066800"/>
            <a:ext cx="204038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90800" y="1219200"/>
            <a:ext cx="586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LINE PRESSURE IS LIMITED TO THE SETTING OF THE VALVE,</a:t>
            </a:r>
          </a:p>
          <a:p>
            <a:r>
              <a:rPr lang="en-US" sz="2400" b="1" dirty="0" smtClean="0"/>
              <a:t>SECONDARY PART IS DIRECTED TO TANK.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743200"/>
            <a:ext cx="5715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PROPORTIONAL PRESSURE RELIEF</a:t>
            </a:r>
          </a:p>
          <a:p>
            <a:endParaRPr lang="en-US" dirty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93" y="3657600"/>
            <a:ext cx="197976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819400" y="3733800"/>
            <a:ext cx="601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LINE PRESSURE IS LIMITED TO AND PROPORTIONAL TO AN</a:t>
            </a:r>
          </a:p>
          <a:p>
            <a:r>
              <a:rPr lang="en-US" sz="2800" b="1" dirty="0" smtClean="0"/>
              <a:t>ELECTRONIC SIGNAL</a:t>
            </a:r>
            <a:endParaRPr lang="en-US" sz="28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SEQUENCE VALVE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0"/>
            <a:ext cx="211384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6000" y="914400"/>
            <a:ext cx="6477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WHEN THE LINE PRESSURE REACHES THE SETTING OF THE VALVE,</a:t>
            </a:r>
          </a:p>
          <a:p>
            <a:r>
              <a:rPr lang="en-US" sz="2800" b="1" dirty="0" smtClean="0"/>
              <a:t>VALVE OPENS PERMITTING FLOW TO THE SECONDARY PORT. THE PILOT MUST BE EXTERNALLY DRAINED TO TANK.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4290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PRESSURE REDUCING VALVE</a:t>
            </a: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4343399"/>
            <a:ext cx="1295400" cy="1195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819400" y="4495800"/>
            <a:ext cx="609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PRESSURE DOWNSTREAM OF VALVE IS LIMITED TO THE SETTING</a:t>
            </a:r>
          </a:p>
          <a:p>
            <a:r>
              <a:rPr lang="en-US" sz="2800" b="1" dirty="0" smtClean="0"/>
              <a:t>OF THE VALVE </a:t>
            </a:r>
            <a:endParaRPr lang="en-US" sz="28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FLOW CONTROL VALVES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9906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THROTTLE VALVE 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99" y="1752600"/>
            <a:ext cx="161460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00400" y="16764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ADJUSTABLE OUTPUT FLOW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30480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FLOW CONTROL VALVE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3886200"/>
            <a:ext cx="148102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124200" y="3733800"/>
            <a:ext cx="5715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WITH FIXED OUTPUT </a:t>
            </a:r>
            <a:r>
              <a:rPr lang="en-US" sz="3200" b="1" dirty="0" smtClean="0">
                <a:solidFill>
                  <a:srgbClr val="00B0F0"/>
                </a:solidFill>
              </a:rPr>
              <a:t>(VARIATIONS IN INLET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PRESSURE DO NOT AFFECT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RATE OF FLOW)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609600"/>
            <a:ext cx="1371600" cy="128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76600" y="8382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WITH VARIABLE OUTPUT</a:t>
            </a:r>
            <a:endParaRPr lang="en-US" sz="3200" b="1" dirty="0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99" y="3048000"/>
            <a:ext cx="935439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429000" y="3048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FIXED ORIFICE</a:t>
            </a:r>
            <a:endParaRPr lang="en-US" sz="3600" b="1" dirty="0"/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4412" y="4476750"/>
            <a:ext cx="1347787" cy="80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895600" y="4267200"/>
            <a:ext cx="594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METERED FLOW TOWARD RIGHT </a:t>
            </a:r>
          </a:p>
          <a:p>
            <a:r>
              <a:rPr lang="en-US" sz="3200" b="1" dirty="0" smtClean="0"/>
              <a:t>FREE FLOW TO LEFT</a:t>
            </a:r>
            <a:endParaRPr lang="en-US" sz="32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99" y="685800"/>
            <a:ext cx="143520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90800" y="609600"/>
            <a:ext cx="6324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PRESSURE COMPENSATED FLOW CONTROL VALVE  FIXED OUTPUT FLOW</a:t>
            </a:r>
          </a:p>
          <a:p>
            <a:r>
              <a:rPr lang="en-US" sz="2800" b="1" dirty="0" smtClean="0"/>
              <a:t>REGARDLESS OF LOAD</a:t>
            </a:r>
            <a:endParaRPr lang="en-US" sz="2800" b="1" dirty="0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438400"/>
            <a:ext cx="179399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124200" y="2286000"/>
            <a:ext cx="556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PRESSURE AND TEMPERATURE</a:t>
            </a:r>
          </a:p>
          <a:p>
            <a:r>
              <a:rPr lang="en-US" sz="3200" b="1" dirty="0" smtClean="0"/>
              <a:t>COMPENSATED FCV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9624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FLOW DIVIDING VALVE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4724399"/>
            <a:ext cx="1447800" cy="158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200400" y="4876800"/>
            <a:ext cx="548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FLOW IS DIVIDED EQUALLY TO</a:t>
            </a:r>
          </a:p>
          <a:p>
            <a:r>
              <a:rPr lang="en-US" sz="3200" b="1" dirty="0" smtClean="0"/>
              <a:t>TWO OUTPUTS</a:t>
            </a:r>
            <a:endParaRPr lang="en-US" sz="3200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99" y="1447800"/>
            <a:ext cx="14516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971800"/>
            <a:ext cx="9099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1999" y="4267200"/>
            <a:ext cx="118271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2971800" y="1524000"/>
            <a:ext cx="23256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LARGE CIRCLE </a:t>
            </a:r>
            <a:endParaRPr lang="en-US" sz="2800" b="1" dirty="0"/>
          </a:p>
        </p:txBody>
      </p:sp>
      <p:sp>
        <p:nvSpPr>
          <p:cNvPr id="15" name="Rectangle 14"/>
          <p:cNvSpPr/>
          <p:nvPr/>
        </p:nvSpPr>
        <p:spPr>
          <a:xfrm>
            <a:off x="5410200" y="1524000"/>
            <a:ext cx="24921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PUMP, MOTOR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67000" y="2895600"/>
            <a:ext cx="21633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small circle </a:t>
            </a:r>
            <a:endParaRPr lang="en-US" sz="3200" b="1" dirty="0"/>
          </a:p>
        </p:txBody>
      </p:sp>
      <p:sp>
        <p:nvSpPr>
          <p:cNvPr id="21" name="Rectangle 20"/>
          <p:cNvSpPr/>
          <p:nvPr/>
        </p:nvSpPr>
        <p:spPr>
          <a:xfrm>
            <a:off x="5105400" y="2971800"/>
            <a:ext cx="3800720" cy="555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MEASURING </a:t>
            </a:r>
            <a:r>
              <a:rPr lang="en-US" sz="2800" b="1" dirty="0" smtClean="0">
                <a:solidFill>
                  <a:srgbClr val="FF0000"/>
                </a:solidFill>
              </a:rPr>
              <a:t>DEVICES </a:t>
            </a:r>
            <a:endParaRPr lang="en-US" sz="2800" b="1" dirty="0">
              <a:solidFill>
                <a:srgbClr val="FF0000"/>
              </a:solidFill>
              <a:ea typeface="Times New Roman"/>
              <a:cs typeface="Times New Roman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743200" y="4191000"/>
            <a:ext cx="18627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semi-circle </a:t>
            </a:r>
            <a:endParaRPr lang="en-US" sz="2800" b="1" dirty="0"/>
          </a:p>
        </p:txBody>
      </p:sp>
      <p:sp>
        <p:nvSpPr>
          <p:cNvPr id="25" name="Rectangle 24"/>
          <p:cNvSpPr/>
          <p:nvPr/>
        </p:nvSpPr>
        <p:spPr>
          <a:xfrm>
            <a:off x="4953000" y="4267200"/>
            <a:ext cx="3724096" cy="555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ROTARY ACTUATOR</a:t>
            </a:r>
            <a:endParaRPr lang="en-US" sz="2800" b="1" dirty="0">
              <a:solidFill>
                <a:srgbClr val="FF0000"/>
              </a:solidFill>
              <a:ea typeface="Times New Roman"/>
              <a:cs typeface="Times New Roman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14400" y="2286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Circular-----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2759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SHUT-OFF VALVE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8700" y="1130300"/>
            <a:ext cx="1499098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05200" y="10668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Simplified symbol 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36220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ACCUMULATORS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477000" y="3124200"/>
            <a:ext cx="838200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1"/>
            <a:endCxn id="8" idx="3"/>
          </p:cNvCxnSpPr>
          <p:nvPr/>
        </p:nvCxnSpPr>
        <p:spPr>
          <a:xfrm rot="10800000" flipH="1">
            <a:off x="6477000" y="39243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Merge 10"/>
          <p:cNvSpPr/>
          <p:nvPr/>
        </p:nvSpPr>
        <p:spPr>
          <a:xfrm>
            <a:off x="6781800" y="3610100"/>
            <a:ext cx="304800" cy="304800"/>
          </a:xfrm>
          <a:prstGeom prst="flowChartMerg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962401" y="3048000"/>
            <a:ext cx="838200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2" idx="1"/>
            <a:endCxn id="12" idx="3"/>
          </p:cNvCxnSpPr>
          <p:nvPr/>
        </p:nvCxnSpPr>
        <p:spPr>
          <a:xfrm rot="10800000" flipH="1">
            <a:off x="3962401" y="38481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600200" y="3048000"/>
            <a:ext cx="838200" cy="1600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5" idx="1"/>
            <a:endCxn id="15" idx="3"/>
          </p:cNvCxnSpPr>
          <p:nvPr/>
        </p:nvCxnSpPr>
        <p:spPr>
          <a:xfrm rot="10800000" flipH="1">
            <a:off x="1600200" y="3848100"/>
            <a:ext cx="83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Process 17"/>
          <p:cNvSpPr/>
          <p:nvPr/>
        </p:nvSpPr>
        <p:spPr>
          <a:xfrm>
            <a:off x="4219700" y="3621975"/>
            <a:ext cx="304800" cy="228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15" idx="0"/>
          </p:cNvCxnSpPr>
          <p:nvPr/>
        </p:nvCxnSpPr>
        <p:spPr>
          <a:xfrm rot="16200000" flipH="1">
            <a:off x="2000250" y="3067050"/>
            <a:ext cx="1524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1905000" y="3201988"/>
            <a:ext cx="228600" cy="74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905000" y="32766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 flipV="1">
            <a:off x="1905000" y="3354388"/>
            <a:ext cx="228600" cy="74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905000" y="34290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 flipV="1">
            <a:off x="1905000" y="3505200"/>
            <a:ext cx="228600" cy="74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905000" y="3579812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1905000" y="3659188"/>
            <a:ext cx="228600" cy="746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1866900" y="37719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 flipH="1" flipV="1">
            <a:off x="1562894" y="50665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 flipH="1" flipV="1">
            <a:off x="3925094" y="50665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 flipH="1" flipV="1">
            <a:off x="6439694" y="51427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09600" y="5638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SPRING LOADED</a:t>
            </a:r>
            <a:endParaRPr lang="en-US" sz="2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3200400" y="56388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DEAD WEIGHT</a:t>
            </a:r>
            <a:endParaRPr lang="en-US" sz="2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096000" y="5562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GAS FILLED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FILTERS, WATER TRAPS, LUBRICATORS AND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MISCELLANEOUS APPARATUS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17526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FILTER OR STRAINER </a:t>
            </a:r>
            <a:endParaRPr lang="en-US" sz="2800" b="1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629" y="1676400"/>
            <a:ext cx="163003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1" y="3368668"/>
            <a:ext cx="1542394" cy="97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4176" y="5029199"/>
            <a:ext cx="1635624" cy="1098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743200" y="36576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WITH MANUAL DRAIN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0" y="5257800"/>
            <a:ext cx="4038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WITH AUTOMATIC DRAIN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FILTER WITH WATER TRAP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001812"/>
            <a:ext cx="941388" cy="67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208330"/>
            <a:ext cx="881062" cy="66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43200" y="1066800"/>
            <a:ext cx="6172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WITH MANUAL DRAIN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24384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AUTOMATIC DRAIN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8100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AIR DRYER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599" y="4495800"/>
            <a:ext cx="149860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209800" y="4419600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REFRIGERANT, OR CHEMICAL REMOVAL OF WATER FROM COMPRESSED</a:t>
            </a:r>
          </a:p>
          <a:p>
            <a:r>
              <a:rPr lang="en-US" sz="2800" b="1" dirty="0" smtClean="0"/>
              <a:t>AIR LINE</a:t>
            </a:r>
            <a:endParaRPr lang="en-US" sz="28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4343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LUBRICATOR</a:t>
            </a:r>
          </a:p>
          <a:p>
            <a:endParaRPr lang="en-US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" y="936253"/>
            <a:ext cx="1296064" cy="740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90800" y="10668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OIL VAPOR IS INDUCTED INTO AIR LINE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133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CONDITIONING UNIT/ FRL UNIT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506" y="2819400"/>
            <a:ext cx="1827427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5181600"/>
            <a:ext cx="202509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048000" y="2819400"/>
            <a:ext cx="5715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COMPOUND SYMBOL OF</a:t>
            </a:r>
          </a:p>
          <a:p>
            <a:r>
              <a:rPr lang="en-US" sz="2800" b="1" dirty="0" smtClean="0"/>
              <a:t>FILTER, REGULATOR, LUBRICATOR</a:t>
            </a:r>
          </a:p>
          <a:p>
            <a:r>
              <a:rPr lang="en-US" sz="2800" b="1" dirty="0" smtClean="0"/>
              <a:t>UNIT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24200" y="5181600"/>
            <a:ext cx="4876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Simplified Symbol</a:t>
            </a:r>
            <a:endParaRPr lang="en-US" sz="3200" b="1" dirty="0" smtClean="0"/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4419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7800" y="44196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0" y="4419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457200" y="4114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H="1">
            <a:off x="1028700" y="3848100"/>
            <a:ext cx="914400" cy="228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6200000" flipH="1">
            <a:off x="1714500" y="3695700"/>
            <a:ext cx="990600" cy="4572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1" idx="2"/>
          </p:cNvCxnSpPr>
          <p:nvPr/>
        </p:nvCxnSpPr>
        <p:spPr>
          <a:xfrm rot="16200000" flipV="1">
            <a:off x="840433" y="5031433"/>
            <a:ext cx="681335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V="1">
            <a:off x="1333500" y="506730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 flipH="1" flipV="1">
            <a:off x="1943100" y="49149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HEAT EXCHANGERS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1600200" cy="1012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6000" y="14478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AIR OR WATER COOLED UNIT</a:t>
            </a:r>
          </a:p>
          <a:p>
            <a:r>
              <a:rPr lang="en-US" sz="3200" b="1" dirty="0" smtClean="0"/>
              <a:t>DESIGNED TO REMOVE HEAT</a:t>
            </a:r>
          </a:p>
          <a:p>
            <a:r>
              <a:rPr lang="en-US" sz="3200" b="1" dirty="0" smtClean="0"/>
              <a:t>FROM OIL RETURNING TO RESERVOIR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1219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COOLER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191000"/>
            <a:ext cx="1600200" cy="1012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533400" y="35052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HEATER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9" name="Left Arrow 18"/>
          <p:cNvSpPr/>
          <p:nvPr/>
        </p:nvSpPr>
        <p:spPr>
          <a:xfrm>
            <a:off x="1371600" y="4607625"/>
            <a:ext cx="3810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1066800" y="4612575"/>
            <a:ext cx="304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838200" y="2895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371600" y="2895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1371600" y="54102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838200" y="54102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85800" y="57150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HEAT ADDED 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743200" y="38862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TO HEAT OIL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2209800"/>
            <a:ext cx="649774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15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THANKS !!</a:t>
            </a:r>
            <a:endParaRPr lang="en-US" sz="115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444" y="1371600"/>
            <a:ext cx="239635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0" y="1143000"/>
            <a:ext cx="5867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one square</a:t>
            </a:r>
          </a:p>
          <a:p>
            <a:r>
              <a:rPr lang="en-US" sz="3200" dirty="0" smtClean="0"/>
              <a:t>- </a:t>
            </a:r>
            <a:r>
              <a:rPr lang="en-US" sz="3200" b="1" dirty="0" smtClean="0">
                <a:solidFill>
                  <a:srgbClr val="FF0000"/>
                </a:solidFill>
              </a:rPr>
              <a:t>PRESSURE  CONTROL FUNCTION</a:t>
            </a:r>
          </a:p>
          <a:p>
            <a:endParaRPr lang="en-US" sz="3200" dirty="0" smtClean="0"/>
          </a:p>
          <a:p>
            <a:r>
              <a:rPr lang="en-US" sz="3200" dirty="0" smtClean="0"/>
              <a:t>-</a:t>
            </a:r>
            <a:r>
              <a:rPr lang="en-US" sz="4000" b="1" dirty="0" smtClean="0"/>
              <a:t>two or three</a:t>
            </a:r>
            <a:endParaRPr lang="en-US" sz="3200" b="1" dirty="0" smtClean="0"/>
          </a:p>
          <a:p>
            <a:r>
              <a:rPr lang="en-US" sz="3200" b="1" dirty="0" smtClean="0"/>
              <a:t>Adjacent squares:  </a:t>
            </a:r>
            <a:r>
              <a:rPr lang="en-US" sz="4000" b="1" dirty="0" smtClean="0"/>
              <a:t>-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     DIRECTIONAL CONTROL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048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Square ----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457200" y="3886200"/>
            <a:ext cx="990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7800" y="3886200"/>
            <a:ext cx="9906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419100" y="42291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800100" y="42291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1562100" y="39243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600200" y="39624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33400" y="51054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4/2 DC VALVE</a:t>
            </a:r>
          </a:p>
          <a:p>
            <a:r>
              <a:rPr lang="en-US" sz="2400" b="1" dirty="0" smtClean="0"/>
              <a:t>4-PORTS</a:t>
            </a:r>
          </a:p>
          <a:p>
            <a:r>
              <a:rPr lang="en-US" sz="2400" b="1" dirty="0" smtClean="0"/>
              <a:t>2-POSITIONS</a:t>
            </a:r>
            <a:endParaRPr lang="en-US" sz="24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1" y="1888745"/>
            <a:ext cx="1448116" cy="930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19400" y="1752600"/>
            <a:ext cx="60198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FLUID CONDITIONER 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(filter,  separator, lubricator,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Heat exchanger)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810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Diamond---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788987"/>
            <a:ext cx="1724236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768475"/>
            <a:ext cx="930774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124200" y="762000"/>
            <a:ext cx="472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SPRING</a:t>
            </a:r>
            <a:br>
              <a:rPr lang="en-US" sz="3200" b="1" dirty="0" smtClean="0"/>
            </a:b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16764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FLOW RESTRICTION</a:t>
            </a:r>
          </a:p>
          <a:p>
            <a:endParaRPr lang="en-US" sz="2800" b="1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199" y="3733800"/>
            <a:ext cx="84260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799" y="5410200"/>
            <a:ext cx="828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19400" y="3505200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solid -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DIRECTION OF HYDRAULIC FLUID FLOW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3200" y="51054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open -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DIRECTION OF PNEUMATIC FLOW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59375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Miscellaneous Symbols ----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2819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Triangle---</a:t>
            </a:r>
            <a:endParaRPr lang="en-US" sz="3200" b="1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Pumps and   Compressors---- 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143000"/>
            <a:ext cx="5638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Fixed Displacement hydraulic pump </a:t>
            </a:r>
          </a:p>
          <a:p>
            <a:endParaRPr lang="en-US" dirty="0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35000"/>
            <a:ext cx="914400" cy="73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895600"/>
            <a:ext cx="1142201" cy="85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743200" y="1981200"/>
            <a:ext cx="3429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UNIDIRECTIONAL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BIDIRECTIONAL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038600"/>
            <a:ext cx="6477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Variable displacement hydraulic pump </a:t>
            </a:r>
          </a:p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5063" y="4648200"/>
            <a:ext cx="901337" cy="706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6259" y="5714999"/>
            <a:ext cx="980141" cy="80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743200" y="4648200"/>
            <a:ext cx="3429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UNIDIRECTIONAL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b="1" dirty="0" smtClean="0">
                <a:solidFill>
                  <a:srgbClr val="FF0000"/>
                </a:solidFill>
              </a:rPr>
              <a:t>BIDIRECTIONAL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3315081"/>
          <a:ext cx="6096000" cy="227838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solidFill>
                            <a:srgbClr val="69696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300" dirty="0" smtClean="0">
                          <a:solidFill>
                            <a:srgbClr val="69696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0450" y="6564313"/>
            <a:ext cx="393700" cy="312737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300" y="7048500"/>
            <a:ext cx="2908300" cy="20638"/>
          </a:xfrm>
          <a:prstGeom prst="rect">
            <a:avLst/>
          </a:prstGeom>
          <a:noFill/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300" y="7048500"/>
            <a:ext cx="2908300" cy="2063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33400" y="22098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COMPRESSOR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495800" y="1447800"/>
            <a:ext cx="2438400" cy="2133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4"/>
          </p:cNvCxnSpPr>
          <p:nvPr/>
        </p:nvCxnSpPr>
        <p:spPr>
          <a:xfrm rot="5400000">
            <a:off x="5219700" y="40767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0"/>
          </p:cNvCxnSpPr>
          <p:nvPr/>
        </p:nvCxnSpPr>
        <p:spPr>
          <a:xfrm rot="5400000" flipH="1" flipV="1">
            <a:off x="5410200" y="1143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Isosceles Triangle 12"/>
          <p:cNvSpPr/>
          <p:nvPr/>
        </p:nvSpPr>
        <p:spPr>
          <a:xfrm>
            <a:off x="5486400" y="1447800"/>
            <a:ext cx="457200" cy="533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429000" y="7620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29000" y="1905000"/>
            <a:ext cx="4343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800" b="1" dirty="0" smtClean="0">
                <a:solidFill>
                  <a:srgbClr val="FF0000"/>
                </a:solidFill>
              </a:rPr>
              <a:t>UNIDIRECTIONAL</a:t>
            </a:r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6157" y="1981200"/>
            <a:ext cx="85124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7761" y="4114800"/>
            <a:ext cx="1258239" cy="10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1143000" y="4572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Motors---  </a:t>
            </a:r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143000" y="990600"/>
            <a:ext cx="7315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FIXED DISPLACEMENT HYDRAULIC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MOTOR 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124200" y="4267200"/>
            <a:ext cx="3581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BIDIRECTIONAL</a:t>
            </a:r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789</Words>
  <Application>Microsoft Office PowerPoint</Application>
  <PresentationFormat>On-screen Show (4:3)</PresentationFormat>
  <Paragraphs>252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GPH-ME</dc:creator>
  <cp:lastModifiedBy>gph-me</cp:lastModifiedBy>
  <cp:revision>73</cp:revision>
  <dcterms:created xsi:type="dcterms:W3CDTF">2006-08-16T00:00:00Z</dcterms:created>
  <dcterms:modified xsi:type="dcterms:W3CDTF">2013-12-23T09:19:54Z</dcterms:modified>
</cp:coreProperties>
</file>