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Override PartName="/ppt/slides/slide89.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6"/>
  </p:notesMasterIdLst>
  <p:sldIdLst>
    <p:sldId id="256" r:id="rId2"/>
    <p:sldId id="323" r:id="rId3"/>
    <p:sldId id="257" r:id="rId4"/>
    <p:sldId id="356" r:id="rId5"/>
    <p:sldId id="357" r:id="rId6"/>
    <p:sldId id="359" r:id="rId7"/>
    <p:sldId id="360" r:id="rId8"/>
    <p:sldId id="358" r:id="rId9"/>
    <p:sldId id="324" r:id="rId10"/>
    <p:sldId id="325" r:id="rId11"/>
    <p:sldId id="326" r:id="rId12"/>
    <p:sldId id="327" r:id="rId13"/>
    <p:sldId id="328" r:id="rId14"/>
    <p:sldId id="329" r:id="rId15"/>
    <p:sldId id="336" r:id="rId16"/>
    <p:sldId id="330" r:id="rId17"/>
    <p:sldId id="331" r:id="rId18"/>
    <p:sldId id="332" r:id="rId19"/>
    <p:sldId id="333" r:id="rId20"/>
    <p:sldId id="334" r:id="rId21"/>
    <p:sldId id="335" r:id="rId22"/>
    <p:sldId id="258" r:id="rId23"/>
    <p:sldId id="338" r:id="rId24"/>
    <p:sldId id="259" r:id="rId25"/>
    <p:sldId id="260" r:id="rId26"/>
    <p:sldId id="261" r:id="rId27"/>
    <p:sldId id="262" r:id="rId28"/>
    <p:sldId id="263" r:id="rId29"/>
    <p:sldId id="337" r:id="rId30"/>
    <p:sldId id="279" r:id="rId31"/>
    <p:sldId id="264" r:id="rId32"/>
    <p:sldId id="265" r:id="rId33"/>
    <p:sldId id="266" r:id="rId34"/>
    <p:sldId id="267" r:id="rId35"/>
    <p:sldId id="268" r:id="rId36"/>
    <p:sldId id="269" r:id="rId37"/>
    <p:sldId id="339" r:id="rId38"/>
    <p:sldId id="341" r:id="rId39"/>
    <p:sldId id="342" r:id="rId40"/>
    <p:sldId id="343" r:id="rId41"/>
    <p:sldId id="344" r:id="rId42"/>
    <p:sldId id="345" r:id="rId43"/>
    <p:sldId id="346" r:id="rId44"/>
    <p:sldId id="277" r:id="rId45"/>
    <p:sldId id="278" r:id="rId46"/>
    <p:sldId id="280" r:id="rId47"/>
    <p:sldId id="281" r:id="rId48"/>
    <p:sldId id="282" r:id="rId49"/>
    <p:sldId id="283" r:id="rId50"/>
    <p:sldId id="284" r:id="rId51"/>
    <p:sldId id="285" r:id="rId52"/>
    <p:sldId id="286" r:id="rId53"/>
    <p:sldId id="287" r:id="rId54"/>
    <p:sldId id="288" r:id="rId55"/>
    <p:sldId id="352" r:id="rId56"/>
    <p:sldId id="354" r:id="rId57"/>
    <p:sldId id="289" r:id="rId58"/>
    <p:sldId id="290" r:id="rId59"/>
    <p:sldId id="291" r:id="rId60"/>
    <p:sldId id="292" r:id="rId61"/>
    <p:sldId id="293" r:id="rId62"/>
    <p:sldId id="294" r:id="rId63"/>
    <p:sldId id="295" r:id="rId64"/>
    <p:sldId id="296" r:id="rId65"/>
    <p:sldId id="353" r:id="rId66"/>
    <p:sldId id="355" r:id="rId67"/>
    <p:sldId id="297" r:id="rId68"/>
    <p:sldId id="322" r:id="rId69"/>
    <p:sldId id="298" r:id="rId70"/>
    <p:sldId id="299" r:id="rId71"/>
    <p:sldId id="300" r:id="rId72"/>
    <p:sldId id="301" r:id="rId73"/>
    <p:sldId id="302" r:id="rId74"/>
    <p:sldId id="303" r:id="rId75"/>
    <p:sldId id="304" r:id="rId76"/>
    <p:sldId id="305" r:id="rId77"/>
    <p:sldId id="306" r:id="rId78"/>
    <p:sldId id="310" r:id="rId79"/>
    <p:sldId id="311" r:id="rId80"/>
    <p:sldId id="307" r:id="rId81"/>
    <p:sldId id="308" r:id="rId82"/>
    <p:sldId id="309" r:id="rId83"/>
    <p:sldId id="312" r:id="rId84"/>
    <p:sldId id="313" r:id="rId85"/>
    <p:sldId id="347" r:id="rId86"/>
    <p:sldId id="348" r:id="rId87"/>
    <p:sldId id="349" r:id="rId88"/>
    <p:sldId id="350" r:id="rId89"/>
    <p:sldId id="351" r:id="rId90"/>
    <p:sldId id="314" r:id="rId91"/>
    <p:sldId id="315" r:id="rId92"/>
    <p:sldId id="340" r:id="rId93"/>
    <p:sldId id="316" r:id="rId94"/>
    <p:sldId id="317" r:id="rId9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008"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DC0267-7AD8-410C-8EA5-6C4AAB200B56}" type="datetimeFigureOut">
              <a:rPr lang="en-US" smtClean="0"/>
              <a:pPr/>
              <a:t>03-Jan-14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F20B43-1DB3-4DA7-9C59-B75F52E3494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F20B43-1DB3-4DA7-9C59-B75F52E34949}"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30F17FA-E3D8-410C-AA74-D1F8020BD517}" type="datetime1">
              <a:rPr lang="en-US" smtClean="0"/>
              <a:pPr/>
              <a:t>03-Jan-14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702672-55DF-4FA0-ABAD-AEC9322157A8}" type="datetime1">
              <a:rPr lang="en-US" smtClean="0"/>
              <a:pPr/>
              <a:t>03-Jan-14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167E89-C004-47A0-9686-7E3408F45D8F}" type="datetime1">
              <a:rPr lang="en-US" smtClean="0"/>
              <a:pPr/>
              <a:t>03-Jan-14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597453-54E1-4EB1-A1F1-E80412191A7C}" type="datetime1">
              <a:rPr lang="en-US" smtClean="0"/>
              <a:pPr/>
              <a:t>03-Jan-14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36191C-A9A9-4222-B1CA-3093861A0643}" type="datetime1">
              <a:rPr lang="en-US" smtClean="0"/>
              <a:pPr/>
              <a:t>03-Jan-14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CB702E7-2FD5-4C98-B50C-ABED8775BA15}" type="datetime1">
              <a:rPr lang="en-US" smtClean="0"/>
              <a:pPr/>
              <a:t>03-Jan-14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A62E39-4B2D-434F-97EA-3168C806593C}" type="datetime1">
              <a:rPr lang="en-US" smtClean="0"/>
              <a:pPr/>
              <a:t>03-Jan-14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3694097-A65A-4A19-A242-31E2334B7D0D}" type="datetime1">
              <a:rPr lang="en-US" smtClean="0"/>
              <a:pPr/>
              <a:t>03-Jan-14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0461A7-E020-4A2C-9B48-366FE73E38C0}" type="datetime1">
              <a:rPr lang="en-US" smtClean="0"/>
              <a:pPr/>
              <a:t>03-Jan-14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D7B992-43BC-4D5A-8488-326344239571}" type="datetime1">
              <a:rPr lang="en-US" smtClean="0"/>
              <a:pPr/>
              <a:t>03-Jan-14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DFB948-C87C-4784-9707-5897FC41330C}" type="datetime1">
              <a:rPr lang="en-US" smtClean="0"/>
              <a:pPr/>
              <a:t>03-Jan-14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EDF0D2-FD85-4658-88AE-A62CEC8B4AE1}" type="datetime1">
              <a:rPr lang="en-US" smtClean="0"/>
              <a:pPr/>
              <a:t>03-Jan-14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hyperlink" Target="http://www.pumpschool.com/principles/eg_ani.htm" TargetMode="Externa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jpeg"/></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pumpschool.com/principles/internal.htm"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10.gif"/><Relationship Id="rId1" Type="http://schemas.openxmlformats.org/officeDocument/2006/relationships/slideLayout" Target="../slideLayouts/slideLayout7.xml"/><Relationship Id="rId5" Type="http://schemas.openxmlformats.org/officeDocument/2006/relationships/image" Target="../media/image12.gif"/><Relationship Id="rId4" Type="http://schemas.openxmlformats.org/officeDocument/2006/relationships/hyperlink" Target="http://www.pumpschool.com/principles/ig_ani.htm" TargetMode="External"/></Relationships>
</file>

<file path=ppt/slides/_rels/slide2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hyperlink" Target="http://www.pumpschool.com/principles/internal.htm" TargetMode="Externa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image" Target="../media/image18.gif"/><Relationship Id="rId2" Type="http://schemas.openxmlformats.org/officeDocument/2006/relationships/hyperlink" Target="http://www.pumpschool.com/principles/lobe_ani.htm" TargetMode="Externa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image" Target="../media/image20.gif"/><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image" Target="../media/image23.gif"/><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3" Type="http://schemas.openxmlformats.org/officeDocument/2006/relationships/image" Target="../media/image24.gif"/><Relationship Id="rId2" Type="http://schemas.openxmlformats.org/officeDocument/2006/relationships/hyperlink" Target="http://www.pumpschool.com/principles/vane_ani.htm" TargetMode="Externa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image" Target="../media/image26.gif"/><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hyperlink" Target="http://en.wikipedia.org/wiki/File:Axial_piston_pump.svg" TargetMode="Externa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hyperlink" Target="http://www.google.co.in/imgres?q=radial+piston+pump&amp;hl=en&amp;sa=X&amp;biw=1024&amp;bih=507&amp;tbm=isch&amp;prmd=imvns&amp;tbnid=ZvIvrGBShDSsOM:&amp;imgrefurl=http://www.hydraulicspneumatics.com/200/eBooks/Article/True/43640/&amp;docid=x7pK9OoxsHfWCM&amp;imgurl=http://www.hydraulicspneumatics.com/Content/Site200/ebooks/01_01_2006/43640Fig821jpg_00000019840.jpg&amp;w=250&amp;h=212&amp;ei=yyEET9TMN4eeiAems8S0AQ&amp;zoom=1" TargetMode="Externa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3" Type="http://schemas.openxmlformats.org/officeDocument/2006/relationships/hyperlink" Target="http://en.wikipedia.org/wiki/Parallel_(geometry)" TargetMode="External"/><Relationship Id="rId2" Type="http://schemas.openxmlformats.org/officeDocument/2006/relationships/hyperlink" Target="http://en.wikipedia.org/wiki/Rotor_(turbine)" TargetMode="External"/><Relationship Id="rId1" Type="http://schemas.openxmlformats.org/officeDocument/2006/relationships/slideLayout" Target="../slideLayouts/slideLayout7.xml"/><Relationship Id="rId5" Type="http://schemas.openxmlformats.org/officeDocument/2006/relationships/image" Target="../media/image27.png"/><Relationship Id="rId4" Type="http://schemas.openxmlformats.org/officeDocument/2006/relationships/hyperlink" Target="http://en.wikipedia.org/wiki/File:Axial_piston_pump.svg"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3" Type="http://schemas.openxmlformats.org/officeDocument/2006/relationships/hyperlink" Target="http://en.wikipedia.org/wiki/File:Axial_piston_pump.svg" TargetMode="External"/><Relationship Id="rId2" Type="http://schemas.openxmlformats.org/officeDocument/2006/relationships/hyperlink" Target="http://en.wikipedia.org/wiki/Valve" TargetMode="External"/><Relationship Id="rId1" Type="http://schemas.openxmlformats.org/officeDocument/2006/relationships/slideLayout" Target="../slideLayouts/slideLayout7.xml"/><Relationship Id="rId4" Type="http://schemas.openxmlformats.org/officeDocument/2006/relationships/image" Target="../media/image27.png"/></Relationships>
</file>

<file path=ppt/slides/_rels/slide71.xml.rels><?xml version="1.0" encoding="UTF-8" standalone="yes"?>
<Relationships xmlns="http://schemas.openxmlformats.org/package/2006/relationships"><Relationship Id="rId3" Type="http://schemas.openxmlformats.org/officeDocument/2006/relationships/hyperlink" Target="http://en.wikipedia.org/wiki/File:Axial_piston_pump.svg" TargetMode="External"/><Relationship Id="rId2" Type="http://schemas.openxmlformats.org/officeDocument/2006/relationships/hyperlink" Target="http://en.wikipedia.org/wiki/Simple_harmonic_motion" TargetMode="External"/><Relationship Id="rId1" Type="http://schemas.openxmlformats.org/officeDocument/2006/relationships/slideLayout" Target="../slideLayouts/slideLayout7.xml"/><Relationship Id="rId4" Type="http://schemas.openxmlformats.org/officeDocument/2006/relationships/image" Target="../media/image27.png"/></Relationships>
</file>

<file path=ppt/slides/_rels/slide72.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hyperlink" Target="http://en.wikipedia.org/wiki/File:Axial_piston_pump.svg" TargetMode="External"/><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hyperlink" Target="http://en.wikipedia.org/wiki/File:Axial_piston_pump.svg" TargetMode="External"/><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3" Type="http://schemas.openxmlformats.org/officeDocument/2006/relationships/hyperlink" Target="http://en.wikipedia.org/wiki/File:Axial_piston_pump.svg" TargetMode="External"/><Relationship Id="rId2" Type="http://schemas.openxmlformats.org/officeDocument/2006/relationships/hyperlink" Target="http://en.wikipedia.org/wiki/Precession" TargetMode="External"/><Relationship Id="rId1" Type="http://schemas.openxmlformats.org/officeDocument/2006/relationships/slideLayout" Target="../slideLayouts/slideLayout7.xml"/><Relationship Id="rId4" Type="http://schemas.openxmlformats.org/officeDocument/2006/relationships/image" Target="../media/image27.png"/></Relationships>
</file>

<file path=ppt/slides/_rels/slide75.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hyperlink" Target="http://en.wikipedia.org/wiki/File:Axial_piston_pump.svg" TargetMode="External"/><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hyperlink" Target="http://en.wikipedia.org/wiki/File:Axial_piston_pump.svg" TargetMode="External"/><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8" Type="http://schemas.openxmlformats.org/officeDocument/2006/relationships/image" Target="../media/image27.png"/><Relationship Id="rId3" Type="http://schemas.openxmlformats.org/officeDocument/2006/relationships/hyperlink" Target="http://en.wikipedia.org/wiki/Machine" TargetMode="External"/><Relationship Id="rId7" Type="http://schemas.openxmlformats.org/officeDocument/2006/relationships/hyperlink" Target="http://en.wikipedia.org/wiki/File:Axial_piston_pump.svg" TargetMode="External"/><Relationship Id="rId2" Type="http://schemas.openxmlformats.org/officeDocument/2006/relationships/hyperlink" Target="http://en.wikipedia.org/wiki/Electric_motor" TargetMode="External"/><Relationship Id="rId1" Type="http://schemas.openxmlformats.org/officeDocument/2006/relationships/slideLayout" Target="../slideLayouts/slideLayout7.xml"/><Relationship Id="rId6" Type="http://schemas.openxmlformats.org/officeDocument/2006/relationships/hyperlink" Target="http://en.wikipedia.org/wiki/Torpedo" TargetMode="External"/><Relationship Id="rId5" Type="http://schemas.openxmlformats.org/officeDocument/2006/relationships/hyperlink" Target="http://en.wikipedia.org/wiki/Propeller" TargetMode="External"/><Relationship Id="rId4" Type="http://schemas.openxmlformats.org/officeDocument/2006/relationships/hyperlink" Target="http://en.wikipedia.org/wiki/Skid_loader" TargetMode="External"/></Relationships>
</file>

<file path=ppt/slides/_rels/slide78.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hyperlink" Target="http://www.google.co.in/imgres?q=radial+piston+pump&amp;hl=en&amp;sa=X&amp;biw=1024&amp;bih=507&amp;tbm=isch&amp;prmd=imvns&amp;tbnid=K8FHyQQO7zGGNM:&amp;imgrefurl=http://www.roymech.co.uk/Related/Pumps/Rotary%20Positive%20Displacement.html&amp;docid=sle5dz2-1AXjmM&amp;imgurl=http://www.roymech.co.uk/images1/Bent_axis_pumpa.gif&amp;w=351&amp;h=253&amp;ei=yyEET9TMN4eeiAems8S0AQ&amp;zoom=1" TargetMode="External"/><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hyperlink" Target="http://www.google.co.in/imgres?q=radial+piston+pump&amp;hl=en&amp;sa=X&amp;biw=1024&amp;bih=507&amp;tbm=isch&amp;prmd=imvns&amp;tbnid=K8FHyQQO7zGGNM:&amp;imgrefurl=http://www.roymech.co.uk/Related/Pumps/Rotary%20Positive%20Displacement.html&amp;docid=sle5dz2-1AXjmM&amp;imgurl=http://www.roymech.co.uk/images1/Bent_axis_pumpa.gif&amp;w=351&amp;h=253&amp;ei=yyEET9TMN4eeiAems8S0AQ&amp;zoom=1"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hyperlink" Target="http://www.google.co.in/imgres?q=radial+piston+pump&amp;hl=en&amp;sa=X&amp;biw=1024&amp;bih=507&amp;tbm=isch&amp;prmd=imvns&amp;tbnid=b8t4aB6glP2c_M:&amp;imgrefurl=http://www.edgeroamer.com/sweethaven/mechanics/hydraulics01/default.asp?iNum=0308&amp;docid=cOg_lt6VlpgGcM&amp;imgurl=http://www.sweethaven02.com/MechTech/Hydraulics01/fig0314.gif&amp;w=510&amp;h=297&amp;ei=yyEET9TMN4eeiAems8S0AQ&amp;zoom=1" TargetMode="External"/><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hyperlink" Target="http://www.google.co.in/imgres?q=radial+piston+pump&amp;hl=en&amp;sa=X&amp;biw=1024&amp;bih=507&amp;tbm=isch&amp;prmd=imvns&amp;tbnid=0R0GVoiFDSlT5M:&amp;imgrefurl=http://www.hydrowatt.com/en/pages/high-pressure-pumps/pump-technology.php&amp;docid=6N8_90gb7J9yrM&amp;imgurl=http://www.hydrowatt.com/media/fotos/anima_10cs.gif&amp;w=762&amp;h=762&amp;ei=yyEET9TMN4eeiAems8S0AQ&amp;zoom=1" TargetMode="External"/><Relationship Id="rId1" Type="http://schemas.openxmlformats.org/officeDocument/2006/relationships/slideLayout" Target="../slideLayouts/slideLayout7.xml"/><Relationship Id="rId5" Type="http://schemas.openxmlformats.org/officeDocument/2006/relationships/image" Target="../media/image33.jpeg"/><Relationship Id="rId4" Type="http://schemas.openxmlformats.org/officeDocument/2006/relationships/hyperlink" Target="http://www.google.co.in/imgres?q=radial+piston+pump&amp;hl=en&amp;sa=X&amp;biw=1024&amp;bih=507&amp;tbm=isch&amp;prmd=imvns&amp;tbnid=-tAqItqJOOszkM:&amp;imgrefurl=http://www.youtube.com/topic/3nZR9cQ09t8/axial-piston-pump&amp;docid=AkMTDLG7pNoFLM&amp;imgurl=http://i1.ytimg.com/vi/LqswkiN8of8/hqdefault.jpg&amp;w=480&amp;h=360&amp;ei=yyEET9TMN4eeiAems8S0AQ&amp;zoom=1" TargetMode="External"/></Relationships>
</file>

<file path=ppt/slides/_rels/slide82.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hyperlink" Target="http://www.google.co.in/imgres?q=radial+piston+pump&amp;hl=en&amp;sa=X&amp;biw=1024&amp;bih=507&amp;tbm=isch&amp;prmd=imvns&amp;tbnid=AxlWJJ3e5lovuM:&amp;imgrefurl=http://www.ship-technology.com/contractors/handling/hk/hk1.html&amp;docid=mDBRVPIXD-Q1lM&amp;imgurl=http://www.ship-technology.com/contractor_images/hk/1-radial-piston-motor.jpg&amp;w=200&amp;h=200&amp;ei=yyEET9TMN4eeiAems8S0AQ&amp;zoom=1" TargetMode="External"/><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hyperlink" Target="http://www.google.co.in/imgres?q=radial+piston+pump&amp;hl=en&amp;sa=X&amp;biw=1024&amp;bih=507&amp;tbm=isch&amp;prmd=imvns&amp;tbnid=0R0GVoiFDSlT5M:&amp;imgrefurl=http://www.hydrowatt.com/en/pages/high-pressure-pumps/pump-technology.php&amp;docid=6N8_90gb7J9yrM&amp;imgurl=http://www.hydrowatt.com/media/fotos/anima_10cs.gif&amp;w=762&amp;h=762&amp;ei=yyEET9TMN4eeiAems8S0AQ&amp;zoom=1" TargetMode="External"/><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2" Type="http://schemas.openxmlformats.org/officeDocument/2006/relationships/image" Target="../media/image35.gif"/><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2" Type="http://schemas.openxmlformats.org/officeDocument/2006/relationships/image" Target="../media/image35.gif"/><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2" Type="http://schemas.openxmlformats.org/officeDocument/2006/relationships/image" Target="../media/image35.gif"/><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2" Type="http://schemas.openxmlformats.org/officeDocument/2006/relationships/image" Target="../media/image35.gif"/><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2" Type="http://schemas.openxmlformats.org/officeDocument/2006/relationships/image" Target="../media/image35.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2" Type="http://schemas.openxmlformats.org/officeDocument/2006/relationships/image" Target="../media/image35.gif"/><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76400" y="381000"/>
            <a:ext cx="4191000" cy="830997"/>
          </a:xfrm>
          <a:prstGeom prst="rect">
            <a:avLst/>
          </a:prstGeom>
          <a:noFill/>
        </p:spPr>
        <p:txBody>
          <a:bodyPr wrap="square" rtlCol="0">
            <a:spAutoFit/>
          </a:bodyPr>
          <a:lstStyle/>
          <a:p>
            <a:r>
              <a:rPr lang="en-US" sz="4800" dirty="0" smtClean="0"/>
              <a:t>FLUID PUMP</a:t>
            </a:r>
            <a:endParaRPr lang="en-US" sz="4800" dirty="0"/>
          </a:p>
        </p:txBody>
      </p:sp>
      <p:pic>
        <p:nvPicPr>
          <p:cNvPr id="5" name="Picture 4" descr="mag drive rotary vane pumps TM series"/>
          <p:cNvPicPr/>
          <p:nvPr/>
        </p:nvPicPr>
        <p:blipFill>
          <a:blip r:embed="rId2"/>
          <a:srcRect/>
          <a:stretch>
            <a:fillRect/>
          </a:stretch>
        </p:blipFill>
        <p:spPr bwMode="auto">
          <a:xfrm>
            <a:off x="1447800" y="2209800"/>
            <a:ext cx="3328035" cy="3009265"/>
          </a:xfrm>
          <a:prstGeom prst="rect">
            <a:avLst/>
          </a:prstGeom>
          <a:noFill/>
          <a:ln w="9525">
            <a:noFill/>
            <a:miter lim="800000"/>
            <a:headEnd/>
            <a:tailEnd/>
          </a:ln>
        </p:spPr>
      </p:pic>
      <p:pic>
        <p:nvPicPr>
          <p:cNvPr id="6" name="ctl00_MenuPnl_CMS_10_1_0_4490_myRadMenu_i1_i1_i7_i0_ctl00_iImage" descr="http://www.fluidotech.it/Contents/Images/TMCF01S_small.jpg"/>
          <p:cNvPicPr/>
          <p:nvPr/>
        </p:nvPicPr>
        <p:blipFill>
          <a:blip r:embed="rId3"/>
          <a:srcRect/>
          <a:stretch>
            <a:fillRect/>
          </a:stretch>
        </p:blipFill>
        <p:spPr bwMode="auto">
          <a:xfrm>
            <a:off x="5410200" y="2209800"/>
            <a:ext cx="2667000" cy="3124200"/>
          </a:xfrm>
          <a:prstGeom prst="rect">
            <a:avLst/>
          </a:prstGeom>
          <a:noFill/>
          <a:ln w="9525">
            <a:noFill/>
            <a:miter lim="800000"/>
            <a:headEnd/>
            <a:tailEnd/>
          </a:ln>
        </p:spPr>
      </p:pic>
      <p:sp>
        <p:nvSpPr>
          <p:cNvPr id="7" name="Slide Number Placeholder 6"/>
          <p:cNvSpPr>
            <a:spLocks noGrp="1"/>
          </p:cNvSpPr>
          <p:nvPr>
            <p:ph type="sldNum" sz="quarter" idx="12"/>
          </p:nvPr>
        </p:nvSpPr>
        <p:spPr/>
        <p:txBody>
          <a:bodyPr/>
          <a:lstStyle/>
          <a:p>
            <a:fld id="{B6F15528-21DE-4FAA-801E-634DDDAF4B2B}" type="slidenum">
              <a:rPr lang="en-US" smtClean="0"/>
              <a:pPr/>
              <a:t>1</a:t>
            </a:fld>
            <a:endParaRPr lang="en-US"/>
          </a:p>
        </p:txBody>
      </p:sp>
      <p:pic>
        <p:nvPicPr>
          <p:cNvPr id="8" name="Picture 7"/>
          <p:cNvPicPr/>
          <p:nvPr/>
        </p:nvPicPr>
        <p:blipFill>
          <a:blip r:embed="rId4"/>
          <a:srcRect/>
          <a:stretch>
            <a:fillRect/>
          </a:stretch>
        </p:blipFill>
        <p:spPr bwMode="auto">
          <a:xfrm>
            <a:off x="6400800" y="381000"/>
            <a:ext cx="1676400" cy="1524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228600"/>
            <a:ext cx="8229600" cy="5632311"/>
          </a:xfrm>
          <a:prstGeom prst="rect">
            <a:avLst/>
          </a:prstGeom>
          <a:noFill/>
        </p:spPr>
        <p:txBody>
          <a:bodyPr wrap="square" rtlCol="0">
            <a:spAutoFit/>
          </a:bodyPr>
          <a:lstStyle/>
          <a:p>
            <a:r>
              <a:rPr lang="en-US" dirty="0" smtClean="0"/>
              <a:t>    </a:t>
            </a:r>
            <a:r>
              <a:rPr lang="en-US" sz="3600" dirty="0" smtClean="0"/>
              <a:t>	2. vane type pumps:</a:t>
            </a:r>
          </a:p>
          <a:p>
            <a:r>
              <a:rPr lang="en-US" sz="3600" dirty="0" smtClean="0"/>
              <a:t>		1.constant displacement type</a:t>
            </a:r>
          </a:p>
          <a:p>
            <a:r>
              <a:rPr lang="en-US" sz="3600" dirty="0" smtClean="0"/>
              <a:t>		2.variable displacement type</a:t>
            </a:r>
          </a:p>
          <a:p>
            <a:r>
              <a:rPr lang="en-US" sz="3600" dirty="0" smtClean="0"/>
              <a:t>	</a:t>
            </a:r>
          </a:p>
          <a:p>
            <a:r>
              <a:rPr lang="en-US" sz="3600" dirty="0" smtClean="0"/>
              <a:t>	3. piston type pumps:</a:t>
            </a:r>
          </a:p>
          <a:p>
            <a:r>
              <a:rPr lang="en-US" sz="3600" dirty="0" smtClean="0"/>
              <a:t>		1.radial piston type</a:t>
            </a:r>
          </a:p>
          <a:p>
            <a:r>
              <a:rPr lang="en-US" sz="3600" dirty="0" smtClean="0"/>
              <a:t>		2.axial piston type (swash plate </a:t>
            </a:r>
          </a:p>
          <a:p>
            <a:r>
              <a:rPr lang="en-US" sz="3600" dirty="0" smtClean="0"/>
              <a:t>                                         and bent axis type)</a:t>
            </a:r>
          </a:p>
          <a:p>
            <a:r>
              <a:rPr lang="en-US" sz="3600" dirty="0" smtClean="0">
                <a:solidFill>
                  <a:srgbClr val="FF0000"/>
                </a:solidFill>
              </a:rPr>
              <a:t>4.</a:t>
            </a:r>
            <a:r>
              <a:rPr lang="en-US" sz="3600" dirty="0" smtClean="0"/>
              <a:t> </a:t>
            </a:r>
            <a:r>
              <a:rPr lang="en-US" sz="3600" dirty="0" smtClean="0">
                <a:solidFill>
                  <a:srgbClr val="FF0000"/>
                </a:solidFill>
              </a:rPr>
              <a:t>Screw type pump</a:t>
            </a:r>
          </a:p>
          <a:p>
            <a:r>
              <a:rPr lang="en-US" sz="3600" dirty="0" smtClean="0">
                <a:solidFill>
                  <a:srgbClr val="FF0000"/>
                </a:solidFill>
              </a:rPr>
              <a:t>5.</a:t>
            </a:r>
            <a:r>
              <a:rPr lang="en-US" sz="3600" dirty="0" smtClean="0"/>
              <a:t> </a:t>
            </a:r>
            <a:r>
              <a:rPr lang="en-US" sz="3600" dirty="0" smtClean="0">
                <a:solidFill>
                  <a:srgbClr val="FF0000"/>
                </a:solidFill>
              </a:rPr>
              <a:t>ball piston type</a:t>
            </a:r>
            <a:endParaRPr lang="en-US" dirty="0">
              <a:solidFill>
                <a:srgbClr val="FF0000"/>
              </a:solidFill>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10</a:t>
            </a:fld>
            <a:endParaRPr lang="en-US"/>
          </a:p>
        </p:txBody>
      </p:sp>
      <p:pic>
        <p:nvPicPr>
          <p:cNvPr id="4" name="Picture 3"/>
          <p:cNvPicPr/>
          <p:nvPr/>
        </p:nvPicPr>
        <p:blipFill>
          <a:blip r:embed="rId2"/>
          <a:srcRect/>
          <a:stretch>
            <a:fillRect/>
          </a:stretch>
        </p:blipFill>
        <p:spPr bwMode="auto">
          <a:xfrm>
            <a:off x="8001000" y="304800"/>
            <a:ext cx="685800" cy="68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8600"/>
            <a:ext cx="4724400" cy="4524315"/>
          </a:xfrm>
          <a:prstGeom prst="rect">
            <a:avLst/>
          </a:prstGeom>
          <a:noFill/>
        </p:spPr>
        <p:txBody>
          <a:bodyPr wrap="square" rtlCol="0">
            <a:spAutoFit/>
          </a:bodyPr>
          <a:lstStyle/>
          <a:p>
            <a:r>
              <a:rPr lang="en-US" sz="4400" dirty="0" smtClean="0">
                <a:solidFill>
                  <a:srgbClr val="FF0000"/>
                </a:solidFill>
              </a:rPr>
              <a:t>Fixed </a:t>
            </a:r>
          </a:p>
          <a:p>
            <a:r>
              <a:rPr lang="en-US" sz="4400" dirty="0" smtClean="0">
                <a:solidFill>
                  <a:srgbClr val="FF0000"/>
                </a:solidFill>
              </a:rPr>
              <a:t>displacement type</a:t>
            </a:r>
          </a:p>
          <a:p>
            <a:pPr>
              <a:buFont typeface="Arial" pitchFamily="34" charset="0"/>
              <a:buChar char="•"/>
            </a:pPr>
            <a:r>
              <a:rPr lang="en-US" sz="4000" dirty="0" smtClean="0"/>
              <a:t> External gear pump</a:t>
            </a:r>
          </a:p>
          <a:p>
            <a:pPr>
              <a:buFont typeface="Arial" charset="0"/>
              <a:buChar char="•"/>
            </a:pPr>
            <a:r>
              <a:rPr lang="en-US" sz="4000" dirty="0" smtClean="0"/>
              <a:t> Internal gear pump</a:t>
            </a:r>
          </a:p>
          <a:p>
            <a:pPr>
              <a:buFont typeface="Arial" charset="0"/>
              <a:buChar char="•"/>
            </a:pPr>
            <a:r>
              <a:rPr lang="en-US" sz="4000" dirty="0" smtClean="0"/>
              <a:t> Vane type pump</a:t>
            </a:r>
          </a:p>
          <a:p>
            <a:pPr>
              <a:buFont typeface="Arial" charset="0"/>
              <a:buChar char="•"/>
            </a:pPr>
            <a:r>
              <a:rPr lang="en-US" sz="4000" dirty="0" smtClean="0"/>
              <a:t> </a:t>
            </a:r>
            <a:r>
              <a:rPr lang="en-US" sz="4000" dirty="0" err="1" smtClean="0"/>
              <a:t>Geroter</a:t>
            </a:r>
            <a:r>
              <a:rPr lang="en-US" sz="4000" dirty="0" smtClean="0"/>
              <a:t> pump</a:t>
            </a:r>
          </a:p>
          <a:p>
            <a:pPr>
              <a:buFont typeface="Arial" charset="0"/>
              <a:buChar char="•"/>
            </a:pPr>
            <a:r>
              <a:rPr lang="en-US" sz="4000" dirty="0" smtClean="0"/>
              <a:t> Screw pump</a:t>
            </a:r>
            <a:endParaRPr lang="en-US" sz="3600" dirty="0"/>
          </a:p>
        </p:txBody>
      </p:sp>
      <p:sp>
        <p:nvSpPr>
          <p:cNvPr id="3" name="TextBox 2"/>
          <p:cNvSpPr txBox="1"/>
          <p:nvPr/>
        </p:nvSpPr>
        <p:spPr>
          <a:xfrm>
            <a:off x="4724400" y="381000"/>
            <a:ext cx="4267200" cy="5632311"/>
          </a:xfrm>
          <a:prstGeom prst="rect">
            <a:avLst/>
          </a:prstGeom>
          <a:noFill/>
        </p:spPr>
        <p:txBody>
          <a:bodyPr wrap="square" rtlCol="0">
            <a:spAutoFit/>
          </a:bodyPr>
          <a:lstStyle/>
          <a:p>
            <a:r>
              <a:rPr lang="en-US" sz="3600" dirty="0" smtClean="0">
                <a:solidFill>
                  <a:srgbClr val="FF0000"/>
                </a:solidFill>
              </a:rPr>
              <a:t>Variable displacement type</a:t>
            </a:r>
          </a:p>
          <a:p>
            <a:pPr>
              <a:buFont typeface="Arial" pitchFamily="34" charset="0"/>
              <a:buChar char="•"/>
            </a:pPr>
            <a:r>
              <a:rPr lang="en-US" sz="3600" dirty="0" smtClean="0"/>
              <a:t> Variable delivery </a:t>
            </a:r>
          </a:p>
          <a:p>
            <a:r>
              <a:rPr lang="en-US" sz="3600" dirty="0" smtClean="0"/>
              <a:t>     vane pump</a:t>
            </a:r>
          </a:p>
          <a:p>
            <a:pPr>
              <a:buFont typeface="Arial" pitchFamily="34" charset="0"/>
              <a:buChar char="•"/>
            </a:pPr>
            <a:r>
              <a:rPr lang="en-US" sz="3600" dirty="0" smtClean="0"/>
              <a:t> Radial piston pump</a:t>
            </a:r>
          </a:p>
          <a:p>
            <a:endParaRPr lang="en-US" sz="3600" dirty="0" smtClean="0"/>
          </a:p>
          <a:p>
            <a:pPr>
              <a:buFont typeface="Arial" pitchFamily="34" charset="0"/>
              <a:buChar char="•"/>
            </a:pPr>
            <a:r>
              <a:rPr lang="en-US" sz="3600" dirty="0" smtClean="0"/>
              <a:t> Swash plate type   </a:t>
            </a:r>
          </a:p>
          <a:p>
            <a:r>
              <a:rPr lang="en-US" sz="3600" dirty="0" smtClean="0"/>
              <a:t>    axial piston pump</a:t>
            </a:r>
          </a:p>
          <a:p>
            <a:pPr>
              <a:buFont typeface="Arial" pitchFamily="34" charset="0"/>
              <a:buChar char="•"/>
            </a:pPr>
            <a:r>
              <a:rPr lang="en-US" sz="3600" dirty="0" smtClean="0"/>
              <a:t> Bent axis type axial </a:t>
            </a:r>
          </a:p>
          <a:p>
            <a:r>
              <a:rPr lang="en-US" sz="3600" dirty="0" smtClean="0"/>
              <a:t>    piston pump</a:t>
            </a:r>
            <a:endParaRPr lang="en-US" sz="36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pic>
        <p:nvPicPr>
          <p:cNvPr id="5" name="Picture 4"/>
          <p:cNvPicPr/>
          <p:nvPr/>
        </p:nvPicPr>
        <p:blipFill>
          <a:blip r:embed="rId2"/>
          <a:srcRect/>
          <a:stretch>
            <a:fillRect/>
          </a:stretch>
        </p:blipFill>
        <p:spPr bwMode="auto">
          <a:xfrm>
            <a:off x="8001000" y="304800"/>
            <a:ext cx="685800" cy="68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228600"/>
            <a:ext cx="8077200" cy="5386090"/>
          </a:xfrm>
          <a:prstGeom prst="rect">
            <a:avLst/>
          </a:prstGeom>
          <a:noFill/>
        </p:spPr>
        <p:txBody>
          <a:bodyPr wrap="square" rtlCol="0">
            <a:spAutoFit/>
          </a:bodyPr>
          <a:lstStyle/>
          <a:p>
            <a:r>
              <a:rPr lang="en-US" sz="4800" dirty="0" smtClean="0">
                <a:solidFill>
                  <a:srgbClr val="FF0000"/>
                </a:solidFill>
              </a:rPr>
              <a:t>Selection of hyd. Pumps:</a:t>
            </a:r>
          </a:p>
          <a:p>
            <a:r>
              <a:rPr lang="en-US" sz="3600" dirty="0" smtClean="0"/>
              <a:t>Factors affecting selection of pumps:</a:t>
            </a:r>
          </a:p>
          <a:p>
            <a:pPr marL="742950" indent="-742950">
              <a:buAutoNum type="arabicPeriod"/>
            </a:pPr>
            <a:r>
              <a:rPr lang="en-US" sz="4400" dirty="0" smtClean="0">
                <a:solidFill>
                  <a:srgbClr val="0070C0"/>
                </a:solidFill>
              </a:rPr>
              <a:t>pressure:</a:t>
            </a:r>
          </a:p>
          <a:p>
            <a:pPr marL="742950" indent="-742950"/>
            <a:r>
              <a:rPr lang="en-US" sz="3600" dirty="0" smtClean="0"/>
              <a:t>	120 to 200 bar – external gear and vane pumps have this range.</a:t>
            </a:r>
          </a:p>
          <a:p>
            <a:pPr marL="742950" indent="-742950"/>
            <a:r>
              <a:rPr lang="en-US" sz="3600" dirty="0" smtClean="0"/>
              <a:t>	</a:t>
            </a:r>
          </a:p>
          <a:p>
            <a:pPr marL="742950" indent="-742950"/>
            <a:r>
              <a:rPr lang="en-US" sz="3600" dirty="0" smtClean="0"/>
              <a:t>	100 to 140 bar – internal gear pumps</a:t>
            </a:r>
          </a:p>
          <a:p>
            <a:pPr marL="742950" indent="-742950"/>
            <a:endParaRPr lang="en-US" sz="3600" dirty="0" smtClean="0"/>
          </a:p>
          <a:p>
            <a:pPr marL="742950" indent="-742950"/>
            <a:r>
              <a:rPr lang="en-US" sz="3600" dirty="0" smtClean="0"/>
              <a:t>	Up to 500 bar- piston pumps</a:t>
            </a:r>
            <a:endParaRPr lang="en-US" sz="3600"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12</a:t>
            </a:fld>
            <a:endParaRPr lang="en-US"/>
          </a:p>
        </p:txBody>
      </p:sp>
      <p:pic>
        <p:nvPicPr>
          <p:cNvPr id="4" name="Picture 3"/>
          <p:cNvPicPr/>
          <p:nvPr/>
        </p:nvPicPr>
        <p:blipFill>
          <a:blip r:embed="rId2"/>
          <a:srcRect/>
          <a:stretch>
            <a:fillRect/>
          </a:stretch>
        </p:blipFill>
        <p:spPr bwMode="auto">
          <a:xfrm>
            <a:off x="8001000" y="304800"/>
            <a:ext cx="685800" cy="68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52400"/>
            <a:ext cx="8534400" cy="6740307"/>
          </a:xfrm>
          <a:prstGeom prst="rect">
            <a:avLst/>
          </a:prstGeom>
          <a:noFill/>
        </p:spPr>
        <p:txBody>
          <a:bodyPr wrap="square" rtlCol="0">
            <a:spAutoFit/>
          </a:bodyPr>
          <a:lstStyle/>
          <a:p>
            <a:r>
              <a:rPr lang="en-US" sz="3600" dirty="0" smtClean="0"/>
              <a:t>2. </a:t>
            </a:r>
            <a:r>
              <a:rPr lang="en-US" sz="3600" dirty="0" smtClean="0">
                <a:solidFill>
                  <a:srgbClr val="0070C0"/>
                </a:solidFill>
              </a:rPr>
              <a:t>Flow: </a:t>
            </a:r>
          </a:p>
          <a:p>
            <a:r>
              <a:rPr lang="en-US" sz="3600" dirty="0" smtClean="0"/>
              <a:t>   volume of fluid is considered unit </a:t>
            </a:r>
            <a:r>
              <a:rPr lang="en-US" sz="3600" dirty="0" err="1" smtClean="0"/>
              <a:t>cu.m</a:t>
            </a:r>
            <a:r>
              <a:rPr lang="en-US" sz="3600" dirty="0" smtClean="0"/>
              <a:t>/sec  </a:t>
            </a:r>
          </a:p>
          <a:p>
            <a:r>
              <a:rPr lang="en-US" sz="3600" dirty="0" smtClean="0"/>
              <a:t>     or liters/sec</a:t>
            </a:r>
          </a:p>
          <a:p>
            <a:r>
              <a:rPr lang="en-US" sz="3600" dirty="0" smtClean="0"/>
              <a:t>3. </a:t>
            </a:r>
            <a:r>
              <a:rPr lang="en-US" sz="3600" dirty="0" smtClean="0">
                <a:solidFill>
                  <a:srgbClr val="0070C0"/>
                </a:solidFill>
              </a:rPr>
              <a:t>speed:</a:t>
            </a:r>
          </a:p>
          <a:p>
            <a:r>
              <a:rPr lang="en-US" sz="3600" dirty="0" smtClean="0">
                <a:solidFill>
                  <a:srgbClr val="0070C0"/>
                </a:solidFill>
              </a:rPr>
              <a:t>	</a:t>
            </a:r>
            <a:r>
              <a:rPr lang="en-US" sz="3600" dirty="0" smtClean="0"/>
              <a:t>speed may be limited by the ability of  a pump to fill without cavitation.</a:t>
            </a:r>
          </a:p>
          <a:p>
            <a:r>
              <a:rPr lang="en-US" sz="3600" dirty="0" smtClean="0"/>
              <a:t>4. </a:t>
            </a:r>
            <a:r>
              <a:rPr lang="en-US" sz="3600" dirty="0" smtClean="0">
                <a:solidFill>
                  <a:srgbClr val="0070C0"/>
                </a:solidFill>
              </a:rPr>
              <a:t>Efficiency</a:t>
            </a:r>
          </a:p>
          <a:p>
            <a:r>
              <a:rPr lang="en-US" sz="3600" dirty="0" smtClean="0"/>
              <a:t>5. </a:t>
            </a:r>
            <a:r>
              <a:rPr lang="en-US" sz="3600" dirty="0" smtClean="0">
                <a:solidFill>
                  <a:srgbClr val="0070C0"/>
                </a:solidFill>
              </a:rPr>
              <a:t>Fluid compatibility</a:t>
            </a:r>
          </a:p>
          <a:p>
            <a:r>
              <a:rPr lang="en-US" sz="3600" dirty="0" smtClean="0">
                <a:solidFill>
                  <a:srgbClr val="0070C0"/>
                </a:solidFill>
              </a:rPr>
              <a:t>	</a:t>
            </a:r>
            <a:r>
              <a:rPr lang="en-US" sz="3600" dirty="0" smtClean="0"/>
              <a:t>pump and fluid must compatible.</a:t>
            </a:r>
          </a:p>
          <a:p>
            <a:r>
              <a:rPr lang="en-US" sz="3600" dirty="0" smtClean="0"/>
              <a:t>6.</a:t>
            </a:r>
            <a:r>
              <a:rPr lang="en-US" sz="3600" dirty="0" smtClean="0">
                <a:solidFill>
                  <a:srgbClr val="0070C0"/>
                </a:solidFill>
              </a:rPr>
              <a:t> Pressure to weight ratio</a:t>
            </a:r>
          </a:p>
          <a:p>
            <a:r>
              <a:rPr lang="en-US" sz="3600" dirty="0" smtClean="0"/>
              <a:t>7.</a:t>
            </a:r>
            <a:r>
              <a:rPr lang="en-US" sz="3600" dirty="0" smtClean="0">
                <a:solidFill>
                  <a:srgbClr val="0070C0"/>
                </a:solidFill>
              </a:rPr>
              <a:t>Operating environment </a:t>
            </a:r>
          </a:p>
          <a:p>
            <a:r>
              <a:rPr lang="en-US" sz="3600" dirty="0" smtClean="0"/>
              <a:t>8.</a:t>
            </a:r>
            <a:r>
              <a:rPr lang="en-US" sz="3600" dirty="0" smtClean="0">
                <a:solidFill>
                  <a:srgbClr val="0070C0"/>
                </a:solidFill>
              </a:rPr>
              <a:t>Cost.</a:t>
            </a:r>
            <a:endParaRPr lang="en-US" sz="3600"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13</a:t>
            </a:fld>
            <a:endParaRPr lang="en-US"/>
          </a:p>
        </p:txBody>
      </p:sp>
      <p:pic>
        <p:nvPicPr>
          <p:cNvPr id="4" name="Picture 3"/>
          <p:cNvPicPr/>
          <p:nvPr/>
        </p:nvPicPr>
        <p:blipFill>
          <a:blip r:embed="rId2"/>
          <a:srcRect/>
          <a:stretch>
            <a:fillRect/>
          </a:stretch>
        </p:blipFill>
        <p:spPr bwMode="auto">
          <a:xfrm>
            <a:off x="8077200" y="0"/>
            <a:ext cx="685800" cy="68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luid traveling through pump.">
            <a:hlinkClick r:id="rId2" tgtFrame="_blank"/>
          </p:cNvPr>
          <p:cNvPicPr/>
          <p:nvPr/>
        </p:nvPicPr>
        <p:blipFill>
          <a:blip r:embed="rId3"/>
          <a:srcRect/>
          <a:stretch>
            <a:fillRect/>
          </a:stretch>
        </p:blipFill>
        <p:spPr bwMode="auto">
          <a:xfrm>
            <a:off x="1905000" y="1676400"/>
            <a:ext cx="6019800" cy="2374605"/>
          </a:xfrm>
          <a:prstGeom prst="rect">
            <a:avLst/>
          </a:prstGeom>
          <a:noFill/>
          <a:ln w="9525">
            <a:noFill/>
            <a:miter lim="800000"/>
            <a:headEnd/>
            <a:tailEnd/>
          </a:ln>
        </p:spPr>
      </p:pic>
      <p:sp>
        <p:nvSpPr>
          <p:cNvPr id="3" name="TextBox 2"/>
          <p:cNvSpPr txBox="1"/>
          <p:nvPr/>
        </p:nvSpPr>
        <p:spPr>
          <a:xfrm>
            <a:off x="1600200" y="304800"/>
            <a:ext cx="6477000" cy="646331"/>
          </a:xfrm>
          <a:prstGeom prst="rect">
            <a:avLst/>
          </a:prstGeom>
          <a:noFill/>
        </p:spPr>
        <p:txBody>
          <a:bodyPr wrap="square" rtlCol="0">
            <a:spAutoFit/>
          </a:bodyPr>
          <a:lstStyle/>
          <a:p>
            <a:r>
              <a:rPr lang="en-US" sz="3600" b="1" i="1" dirty="0" smtClean="0"/>
              <a:t>External Gear Pumps </a:t>
            </a:r>
            <a:endParaRPr lang="en-US" dirty="0"/>
          </a:p>
        </p:txBody>
      </p:sp>
      <p:pic>
        <p:nvPicPr>
          <p:cNvPr id="4" name="Picture 3" descr="External gear pump."/>
          <p:cNvPicPr/>
          <p:nvPr/>
        </p:nvPicPr>
        <p:blipFill>
          <a:blip r:embed="rId4"/>
          <a:srcRect/>
          <a:stretch>
            <a:fillRect/>
          </a:stretch>
        </p:blipFill>
        <p:spPr bwMode="auto">
          <a:xfrm>
            <a:off x="6248400" y="4343400"/>
            <a:ext cx="2286000" cy="25146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B6F15528-21DE-4FAA-801E-634DDDAF4B2B}" type="slidenum">
              <a:rPr lang="en-US" smtClean="0"/>
              <a:pPr/>
              <a:t>14</a:t>
            </a:fld>
            <a:endParaRPr lang="en-US"/>
          </a:p>
        </p:txBody>
      </p:sp>
      <p:sp>
        <p:nvSpPr>
          <p:cNvPr id="6" name="TextBox 5"/>
          <p:cNvSpPr txBox="1"/>
          <p:nvPr/>
        </p:nvSpPr>
        <p:spPr>
          <a:xfrm>
            <a:off x="685800" y="4114800"/>
            <a:ext cx="2971800" cy="2554545"/>
          </a:xfrm>
          <a:prstGeom prst="rect">
            <a:avLst/>
          </a:prstGeom>
          <a:noFill/>
        </p:spPr>
        <p:txBody>
          <a:bodyPr wrap="square" rtlCol="0">
            <a:spAutoFit/>
          </a:bodyPr>
          <a:lstStyle/>
          <a:p>
            <a:r>
              <a:rPr lang="en-US" sz="3200" dirty="0" smtClean="0"/>
              <a:t>*Casing</a:t>
            </a:r>
          </a:p>
          <a:p>
            <a:r>
              <a:rPr lang="en-US" sz="3200" dirty="0" smtClean="0"/>
              <a:t>*Driving and   </a:t>
            </a:r>
          </a:p>
          <a:p>
            <a:r>
              <a:rPr lang="en-US" sz="3200" dirty="0" smtClean="0"/>
              <a:t>   driven gear</a:t>
            </a:r>
          </a:p>
          <a:p>
            <a:r>
              <a:rPr lang="en-US" sz="3200" dirty="0" smtClean="0"/>
              <a:t>*Inlet  and outlet ports</a:t>
            </a:r>
            <a:endParaRPr lang="en-US" sz="3200" dirty="0"/>
          </a:p>
        </p:txBody>
      </p:sp>
      <p:sp>
        <p:nvSpPr>
          <p:cNvPr id="7" name="TextBox 6"/>
          <p:cNvSpPr txBox="1"/>
          <p:nvPr/>
        </p:nvSpPr>
        <p:spPr>
          <a:xfrm>
            <a:off x="6553200" y="457200"/>
            <a:ext cx="2362200" cy="1107996"/>
          </a:xfrm>
          <a:prstGeom prst="rect">
            <a:avLst/>
          </a:prstGeom>
          <a:noFill/>
        </p:spPr>
        <p:txBody>
          <a:bodyPr wrap="square" rtlCol="0">
            <a:spAutoFit/>
          </a:bodyPr>
          <a:lstStyle/>
          <a:p>
            <a:r>
              <a:rPr lang="en-US" sz="2400" dirty="0" smtClean="0"/>
              <a:t>Pressure up to 300 bar</a:t>
            </a:r>
          </a:p>
          <a:p>
            <a:endParaRPr lang="en-US" dirty="0"/>
          </a:p>
        </p:txBody>
      </p:sp>
      <p:pic>
        <p:nvPicPr>
          <p:cNvPr id="8" name="Picture 7"/>
          <p:cNvPicPr/>
          <p:nvPr/>
        </p:nvPicPr>
        <p:blipFill>
          <a:blip r:embed="rId5" cstate="print"/>
          <a:srcRect/>
          <a:stretch>
            <a:fillRect/>
          </a:stretch>
        </p:blipFill>
        <p:spPr bwMode="auto">
          <a:xfrm>
            <a:off x="8153400" y="1143000"/>
            <a:ext cx="685800" cy="68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15</a:t>
            </a:fld>
            <a:endParaRPr lang="en-US"/>
          </a:p>
        </p:txBody>
      </p:sp>
      <p:pic>
        <p:nvPicPr>
          <p:cNvPr id="3" name="Picture 2"/>
          <p:cNvPicPr/>
          <p:nvPr/>
        </p:nvPicPr>
        <p:blipFill>
          <a:blip r:embed="rId2"/>
          <a:srcRect/>
          <a:stretch>
            <a:fillRect/>
          </a:stretch>
        </p:blipFill>
        <p:spPr bwMode="auto">
          <a:xfrm>
            <a:off x="2362200" y="1143000"/>
            <a:ext cx="5029200" cy="3086100"/>
          </a:xfrm>
          <a:prstGeom prst="rect">
            <a:avLst/>
          </a:prstGeom>
          <a:noFill/>
          <a:ln w="9525">
            <a:noFill/>
            <a:miter lim="800000"/>
            <a:headEnd/>
            <a:tailEnd/>
          </a:ln>
        </p:spPr>
      </p:pic>
      <p:sp>
        <p:nvSpPr>
          <p:cNvPr id="4" name="TextBox 3"/>
          <p:cNvSpPr txBox="1"/>
          <p:nvPr/>
        </p:nvSpPr>
        <p:spPr>
          <a:xfrm>
            <a:off x="2209800" y="5334000"/>
            <a:ext cx="5105400" cy="646331"/>
          </a:xfrm>
          <a:prstGeom prst="rect">
            <a:avLst/>
          </a:prstGeom>
          <a:noFill/>
        </p:spPr>
        <p:txBody>
          <a:bodyPr wrap="square" rtlCol="0">
            <a:spAutoFit/>
          </a:bodyPr>
          <a:lstStyle/>
          <a:p>
            <a:r>
              <a:rPr lang="en-US" sz="3600" dirty="0" smtClean="0"/>
              <a:t>External gear pump</a:t>
            </a:r>
            <a:endParaRPr lang="en-US" sz="3600" dirty="0"/>
          </a:p>
        </p:txBody>
      </p:sp>
      <p:sp>
        <p:nvSpPr>
          <p:cNvPr id="5" name="TextBox 4"/>
          <p:cNvSpPr txBox="1"/>
          <p:nvPr/>
        </p:nvSpPr>
        <p:spPr>
          <a:xfrm>
            <a:off x="838200" y="1219200"/>
            <a:ext cx="2438400" cy="584775"/>
          </a:xfrm>
          <a:prstGeom prst="rect">
            <a:avLst/>
          </a:prstGeom>
          <a:noFill/>
        </p:spPr>
        <p:txBody>
          <a:bodyPr wrap="square" rtlCol="0">
            <a:spAutoFit/>
          </a:bodyPr>
          <a:lstStyle/>
          <a:p>
            <a:r>
              <a:rPr lang="en-US" sz="3200" dirty="0" smtClean="0"/>
              <a:t>Driving gear</a:t>
            </a:r>
            <a:endParaRPr lang="en-US" sz="3200" dirty="0"/>
          </a:p>
        </p:txBody>
      </p:sp>
      <p:sp>
        <p:nvSpPr>
          <p:cNvPr id="6" name="TextBox 5"/>
          <p:cNvSpPr txBox="1"/>
          <p:nvPr/>
        </p:nvSpPr>
        <p:spPr>
          <a:xfrm>
            <a:off x="6553200" y="914400"/>
            <a:ext cx="2133600" cy="523220"/>
          </a:xfrm>
          <a:prstGeom prst="rect">
            <a:avLst/>
          </a:prstGeom>
          <a:noFill/>
        </p:spPr>
        <p:txBody>
          <a:bodyPr wrap="square" rtlCol="0">
            <a:spAutoFit/>
          </a:bodyPr>
          <a:lstStyle/>
          <a:p>
            <a:r>
              <a:rPr lang="en-US" sz="2800" dirty="0" smtClean="0"/>
              <a:t>Driven gear</a:t>
            </a:r>
            <a:endParaRPr lang="en-US" sz="2800" dirty="0"/>
          </a:p>
        </p:txBody>
      </p:sp>
      <p:sp>
        <p:nvSpPr>
          <p:cNvPr id="7" name="TextBox 6"/>
          <p:cNvSpPr txBox="1"/>
          <p:nvPr/>
        </p:nvSpPr>
        <p:spPr>
          <a:xfrm>
            <a:off x="838200" y="3276600"/>
            <a:ext cx="1828800" cy="707886"/>
          </a:xfrm>
          <a:prstGeom prst="rect">
            <a:avLst/>
          </a:prstGeom>
          <a:noFill/>
        </p:spPr>
        <p:txBody>
          <a:bodyPr wrap="square" rtlCol="0">
            <a:spAutoFit/>
          </a:bodyPr>
          <a:lstStyle/>
          <a:p>
            <a:r>
              <a:rPr lang="en-US" sz="4000" dirty="0" smtClean="0"/>
              <a:t>casing</a:t>
            </a:r>
            <a:endParaRPr lang="en-US" sz="4000" dirty="0"/>
          </a:p>
        </p:txBody>
      </p:sp>
      <p:sp>
        <p:nvSpPr>
          <p:cNvPr id="8" name="TextBox 7"/>
          <p:cNvSpPr txBox="1"/>
          <p:nvPr/>
        </p:nvSpPr>
        <p:spPr>
          <a:xfrm>
            <a:off x="5410200" y="4267200"/>
            <a:ext cx="2133600" cy="646331"/>
          </a:xfrm>
          <a:prstGeom prst="rect">
            <a:avLst/>
          </a:prstGeom>
          <a:noFill/>
        </p:spPr>
        <p:txBody>
          <a:bodyPr wrap="square" rtlCol="0">
            <a:spAutoFit/>
          </a:bodyPr>
          <a:lstStyle/>
          <a:p>
            <a:r>
              <a:rPr lang="en-US" sz="3600" dirty="0" smtClean="0"/>
              <a:t>inlet</a:t>
            </a:r>
            <a:endParaRPr lang="en-US" sz="3600" dirty="0"/>
          </a:p>
        </p:txBody>
      </p:sp>
      <p:sp>
        <p:nvSpPr>
          <p:cNvPr id="9" name="TextBox 8"/>
          <p:cNvSpPr txBox="1"/>
          <p:nvPr/>
        </p:nvSpPr>
        <p:spPr>
          <a:xfrm>
            <a:off x="2971800" y="304800"/>
            <a:ext cx="1905000" cy="646331"/>
          </a:xfrm>
          <a:prstGeom prst="rect">
            <a:avLst/>
          </a:prstGeom>
          <a:noFill/>
        </p:spPr>
        <p:txBody>
          <a:bodyPr wrap="square" rtlCol="0">
            <a:spAutoFit/>
          </a:bodyPr>
          <a:lstStyle/>
          <a:p>
            <a:r>
              <a:rPr lang="en-US" sz="3600" dirty="0" smtClean="0"/>
              <a:t>outlet</a:t>
            </a:r>
            <a:endParaRPr lang="en-US" sz="3600" dirty="0"/>
          </a:p>
        </p:txBody>
      </p:sp>
      <p:cxnSp>
        <p:nvCxnSpPr>
          <p:cNvPr id="11" name="Elbow Connector 10"/>
          <p:cNvCxnSpPr/>
          <p:nvPr/>
        </p:nvCxnSpPr>
        <p:spPr>
          <a:xfrm>
            <a:off x="1828800" y="1752600"/>
            <a:ext cx="1524000" cy="533400"/>
          </a:xfrm>
          <a:prstGeom prst="bentConnector3">
            <a:avLst>
              <a:gd name="adj1" fmla="val 50000"/>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Elbow Connector 12"/>
          <p:cNvCxnSpPr/>
          <p:nvPr/>
        </p:nvCxnSpPr>
        <p:spPr>
          <a:xfrm rot="10800000" flipV="1">
            <a:off x="6019800" y="1447800"/>
            <a:ext cx="1295400" cy="1066800"/>
          </a:xfrm>
          <a:prstGeom prst="bentConnector3">
            <a:avLst>
              <a:gd name="adj1" fmla="val 50000"/>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Elbow Connector 14"/>
          <p:cNvCxnSpPr/>
          <p:nvPr/>
        </p:nvCxnSpPr>
        <p:spPr>
          <a:xfrm flipV="1">
            <a:off x="2286000" y="3733800"/>
            <a:ext cx="1143000" cy="76200"/>
          </a:xfrm>
          <a:prstGeom prst="bentConnector3">
            <a:avLst>
              <a:gd name="adj1" fmla="val 50000"/>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hape 16"/>
          <p:cNvCxnSpPr>
            <a:stCxn id="8" idx="1"/>
          </p:cNvCxnSpPr>
          <p:nvPr/>
        </p:nvCxnSpPr>
        <p:spPr>
          <a:xfrm rot="10800000">
            <a:off x="5105400" y="4267200"/>
            <a:ext cx="304800" cy="323166"/>
          </a:xfrm>
          <a:prstGeom prst="bentConnector2">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1" name="Elbow Connector 20"/>
          <p:cNvCxnSpPr/>
          <p:nvPr/>
        </p:nvCxnSpPr>
        <p:spPr>
          <a:xfrm>
            <a:off x="3810000" y="914400"/>
            <a:ext cx="533400" cy="381000"/>
          </a:xfrm>
          <a:prstGeom prst="bentConnector3">
            <a:avLst>
              <a:gd name="adj1" fmla="val 50000"/>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3" name="Up Arrow 22"/>
          <p:cNvSpPr/>
          <p:nvPr/>
        </p:nvSpPr>
        <p:spPr>
          <a:xfrm>
            <a:off x="4648200" y="304800"/>
            <a:ext cx="76200" cy="6096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Up Arrow 23"/>
          <p:cNvSpPr/>
          <p:nvPr/>
        </p:nvSpPr>
        <p:spPr>
          <a:xfrm>
            <a:off x="4724400" y="4343400"/>
            <a:ext cx="76200" cy="5334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Curved Up Arrow 24"/>
          <p:cNvSpPr/>
          <p:nvPr/>
        </p:nvSpPr>
        <p:spPr>
          <a:xfrm>
            <a:off x="5257800" y="2971800"/>
            <a:ext cx="685800" cy="30480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Curved Left Arrow 26"/>
          <p:cNvSpPr/>
          <p:nvPr/>
        </p:nvSpPr>
        <p:spPr>
          <a:xfrm rot="5889886">
            <a:off x="3528365" y="2615289"/>
            <a:ext cx="438847" cy="889063"/>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04800"/>
            <a:ext cx="8382000" cy="6524863"/>
          </a:xfrm>
          <a:prstGeom prst="rect">
            <a:avLst/>
          </a:prstGeom>
          <a:noFill/>
        </p:spPr>
        <p:txBody>
          <a:bodyPr wrap="square" rtlCol="0">
            <a:spAutoFit/>
          </a:bodyPr>
          <a:lstStyle/>
          <a:p>
            <a:r>
              <a:rPr lang="en-US" sz="4000" dirty="0" smtClean="0"/>
              <a:t>External gear pumps are similar in pumping action to internal gear pumps in that two gears come into and out of mesh to produce flow.  However, the external gear pump uses two identical gears rotating against each other -- one gear is driven by a motor and it in turn drives the other gear.  Each gear is supported by a shaft with bearings on both sides of the gear.</a:t>
            </a:r>
          </a:p>
          <a:p>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16</a:t>
            </a:fld>
            <a:endParaRPr lang="en-US"/>
          </a:p>
        </p:txBody>
      </p:sp>
      <p:pic>
        <p:nvPicPr>
          <p:cNvPr id="4" name="Picture 3"/>
          <p:cNvPicPr/>
          <p:nvPr/>
        </p:nvPicPr>
        <p:blipFill>
          <a:blip r:embed="rId2" cstate="print"/>
          <a:srcRect/>
          <a:stretch>
            <a:fillRect/>
          </a:stretch>
        </p:blipFill>
        <p:spPr bwMode="auto">
          <a:xfrm>
            <a:off x="8077200" y="228600"/>
            <a:ext cx="685800" cy="68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763000" cy="5909310"/>
          </a:xfrm>
          <a:prstGeom prst="rect">
            <a:avLst/>
          </a:prstGeom>
          <a:noFill/>
        </p:spPr>
        <p:txBody>
          <a:bodyPr wrap="square" rtlCol="0">
            <a:spAutoFit/>
          </a:bodyPr>
          <a:lstStyle/>
          <a:p>
            <a:r>
              <a:rPr lang="en-US" sz="3600" dirty="0" smtClean="0"/>
              <a:t>1.  As the gears come out of mesh, they create expanding volume on the inlet side of the pump. Liquid flows into the cavity and is trapped by the gear teeth as they rotate.</a:t>
            </a:r>
          </a:p>
          <a:p>
            <a:r>
              <a:rPr lang="en-US" sz="3600" dirty="0" smtClean="0"/>
              <a:t>2.  Liquid travels around the interior of the casing in the pockets between the teeth and the casing -- it does not pass between the gears.  </a:t>
            </a:r>
          </a:p>
          <a:p>
            <a:r>
              <a:rPr lang="en-US" sz="3600" dirty="0" smtClean="0"/>
              <a:t>3.  Finally, the meshing of the gears forces liquid through the outlet port under pressure.</a:t>
            </a:r>
          </a:p>
          <a:p>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17</a:t>
            </a:fld>
            <a:endParaRPr lang="en-US"/>
          </a:p>
        </p:txBody>
      </p:sp>
      <p:pic>
        <p:nvPicPr>
          <p:cNvPr id="4" name="Picture 3"/>
          <p:cNvPicPr/>
          <p:nvPr/>
        </p:nvPicPr>
        <p:blipFill>
          <a:blip r:embed="rId2" cstate="print"/>
          <a:srcRect/>
          <a:stretch>
            <a:fillRect/>
          </a:stretch>
        </p:blipFill>
        <p:spPr bwMode="auto">
          <a:xfrm>
            <a:off x="8077200" y="228600"/>
            <a:ext cx="685800" cy="68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533400"/>
            <a:ext cx="8153400" cy="5293757"/>
          </a:xfrm>
          <a:prstGeom prst="rect">
            <a:avLst/>
          </a:prstGeom>
          <a:noFill/>
        </p:spPr>
        <p:txBody>
          <a:bodyPr wrap="square" rtlCol="0">
            <a:spAutoFit/>
          </a:bodyPr>
          <a:lstStyle/>
          <a:p>
            <a:r>
              <a:rPr lang="en-US" sz="4000" dirty="0" smtClean="0"/>
              <a:t>Because the gears are supported on both sides, external gear pumps are quiet-running and are routinely used for high-pressure applications such as hydraulic applications. With no overhung bearing loads, the rotor shaft can't deflect and cause premature wear. </a:t>
            </a:r>
          </a:p>
          <a:p>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18</a:t>
            </a:fld>
            <a:endParaRPr lang="en-US"/>
          </a:p>
        </p:txBody>
      </p:sp>
      <p:pic>
        <p:nvPicPr>
          <p:cNvPr id="4" name="Picture 3"/>
          <p:cNvPicPr/>
          <p:nvPr/>
        </p:nvPicPr>
        <p:blipFill>
          <a:blip r:embed="rId2" cstate="print"/>
          <a:srcRect/>
          <a:stretch>
            <a:fillRect/>
          </a:stretch>
        </p:blipFill>
        <p:spPr bwMode="auto">
          <a:xfrm>
            <a:off x="8077200" y="228600"/>
            <a:ext cx="685800" cy="68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81000"/>
            <a:ext cx="3886200" cy="6186309"/>
          </a:xfrm>
          <a:prstGeom prst="rect">
            <a:avLst/>
          </a:prstGeom>
          <a:noFill/>
        </p:spPr>
        <p:txBody>
          <a:bodyPr wrap="square" rtlCol="0">
            <a:spAutoFit/>
          </a:bodyPr>
          <a:lstStyle/>
          <a:p>
            <a:r>
              <a:rPr lang="en-US" sz="3600" b="1" i="1" dirty="0" smtClean="0">
                <a:solidFill>
                  <a:srgbClr val="00B0F0"/>
                </a:solidFill>
              </a:rPr>
              <a:t>Advantages</a:t>
            </a:r>
            <a:r>
              <a:rPr lang="en-US" sz="3600" dirty="0" smtClean="0">
                <a:solidFill>
                  <a:srgbClr val="00B0F0"/>
                </a:solidFill>
              </a:rPr>
              <a:t> </a:t>
            </a:r>
          </a:p>
          <a:p>
            <a:pPr lvl="0"/>
            <a:r>
              <a:rPr lang="en-US" sz="3600" dirty="0" smtClean="0"/>
              <a:t>High speed </a:t>
            </a:r>
          </a:p>
          <a:p>
            <a:pPr lvl="0"/>
            <a:r>
              <a:rPr lang="en-US" sz="3600" dirty="0" smtClean="0"/>
              <a:t>High pressure </a:t>
            </a:r>
          </a:p>
          <a:p>
            <a:pPr lvl="0"/>
            <a:r>
              <a:rPr lang="en-US" sz="3600" dirty="0" smtClean="0"/>
              <a:t>No overhung bearing loads </a:t>
            </a:r>
          </a:p>
          <a:p>
            <a:pPr lvl="0"/>
            <a:r>
              <a:rPr lang="en-US" sz="3600" dirty="0" smtClean="0"/>
              <a:t>Relatively quiet operation </a:t>
            </a:r>
          </a:p>
          <a:p>
            <a:r>
              <a:rPr lang="en-US" sz="3600" dirty="0" smtClean="0"/>
              <a:t>Design accommodates wide variety of materials. </a:t>
            </a:r>
            <a:endParaRPr lang="en-US" sz="3600" dirty="0"/>
          </a:p>
        </p:txBody>
      </p:sp>
      <p:sp>
        <p:nvSpPr>
          <p:cNvPr id="3" name="TextBox 2"/>
          <p:cNvSpPr txBox="1"/>
          <p:nvPr/>
        </p:nvSpPr>
        <p:spPr>
          <a:xfrm>
            <a:off x="4419600" y="381000"/>
            <a:ext cx="3733800" cy="3416320"/>
          </a:xfrm>
          <a:prstGeom prst="rect">
            <a:avLst/>
          </a:prstGeom>
          <a:noFill/>
        </p:spPr>
        <p:txBody>
          <a:bodyPr wrap="square" rtlCol="0">
            <a:spAutoFit/>
          </a:bodyPr>
          <a:lstStyle/>
          <a:p>
            <a:r>
              <a:rPr lang="en-US" sz="3600" b="1" i="1" dirty="0" smtClean="0">
                <a:solidFill>
                  <a:srgbClr val="00B0F0"/>
                </a:solidFill>
              </a:rPr>
              <a:t>Disadvantages</a:t>
            </a:r>
            <a:r>
              <a:rPr lang="en-US" sz="3600" dirty="0" smtClean="0">
                <a:solidFill>
                  <a:srgbClr val="00B0F0"/>
                </a:solidFill>
              </a:rPr>
              <a:t> </a:t>
            </a:r>
          </a:p>
          <a:p>
            <a:pPr lvl="0"/>
            <a:r>
              <a:rPr lang="en-US" sz="3600" dirty="0" smtClean="0"/>
              <a:t>Four bushings in liquid area </a:t>
            </a:r>
          </a:p>
          <a:p>
            <a:pPr lvl="0"/>
            <a:r>
              <a:rPr lang="en-US" sz="3600" dirty="0" smtClean="0"/>
              <a:t>No solids allowed </a:t>
            </a:r>
          </a:p>
          <a:p>
            <a:r>
              <a:rPr lang="en-US" sz="3600" dirty="0" smtClean="0"/>
              <a:t>Fixed End Clearances </a:t>
            </a:r>
            <a:endParaRPr lang="en-US" sz="36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pic>
        <p:nvPicPr>
          <p:cNvPr id="5" name="Picture 4"/>
          <p:cNvPicPr/>
          <p:nvPr/>
        </p:nvPicPr>
        <p:blipFill>
          <a:blip r:embed="rId2" cstate="print"/>
          <a:srcRect/>
          <a:stretch>
            <a:fillRect/>
          </a:stretch>
        </p:blipFill>
        <p:spPr bwMode="auto">
          <a:xfrm>
            <a:off x="8077200" y="228600"/>
            <a:ext cx="685800" cy="68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228600"/>
            <a:ext cx="8229600" cy="4247317"/>
          </a:xfrm>
          <a:prstGeom prst="rect">
            <a:avLst/>
          </a:prstGeom>
          <a:noFill/>
        </p:spPr>
        <p:txBody>
          <a:bodyPr wrap="square" rtlCol="0">
            <a:spAutoFit/>
          </a:bodyPr>
          <a:lstStyle/>
          <a:p>
            <a:r>
              <a:rPr lang="en-US" sz="3600" dirty="0" smtClean="0">
                <a:solidFill>
                  <a:srgbClr val="FF0000"/>
                </a:solidFill>
              </a:rPr>
              <a:t>Pump:</a:t>
            </a:r>
          </a:p>
          <a:p>
            <a:r>
              <a:rPr lang="en-US" sz="3600" dirty="0" smtClean="0"/>
              <a:t>Hyd. pump converts mechanical energy into hydraulic energy by pushing the hyd. Fluid into the system.</a:t>
            </a:r>
          </a:p>
          <a:p>
            <a:r>
              <a:rPr lang="en-US" sz="3600" dirty="0" smtClean="0"/>
              <a:t>It receives energy from prime mover ( electric motor or engine) and imparts it to fluid.</a:t>
            </a:r>
          </a:p>
          <a:p>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a:t>
            </a:fld>
            <a:endParaRPr lang="en-US"/>
          </a:p>
        </p:txBody>
      </p:sp>
      <p:pic>
        <p:nvPicPr>
          <p:cNvPr id="4" name="Picture 3"/>
          <p:cNvPicPr/>
          <p:nvPr/>
        </p:nvPicPr>
        <p:blipFill>
          <a:blip r:embed="rId2"/>
          <a:srcRect/>
          <a:stretch>
            <a:fillRect/>
          </a:stretch>
        </p:blipFill>
        <p:spPr bwMode="auto">
          <a:xfrm>
            <a:off x="8001000" y="304800"/>
            <a:ext cx="685800" cy="68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610600" cy="6401753"/>
          </a:xfrm>
          <a:prstGeom prst="rect">
            <a:avLst/>
          </a:prstGeom>
          <a:noFill/>
        </p:spPr>
        <p:txBody>
          <a:bodyPr wrap="square" rtlCol="0">
            <a:spAutoFit/>
          </a:bodyPr>
          <a:lstStyle/>
          <a:p>
            <a:r>
              <a:rPr lang="en-US" sz="3200" b="1" i="1" dirty="0" smtClean="0">
                <a:solidFill>
                  <a:srgbClr val="00B0F0"/>
                </a:solidFill>
              </a:rPr>
              <a:t>Applications</a:t>
            </a:r>
            <a:r>
              <a:rPr lang="en-US" sz="3200" dirty="0" smtClean="0">
                <a:solidFill>
                  <a:srgbClr val="00B0F0"/>
                </a:solidFill>
              </a:rPr>
              <a:t> </a:t>
            </a:r>
          </a:p>
          <a:p>
            <a:r>
              <a:rPr lang="en-US" sz="3600" dirty="0" smtClean="0"/>
              <a:t>Common external gear pump applications include, but are not limited to:</a:t>
            </a:r>
          </a:p>
          <a:p>
            <a:pPr lvl="0"/>
            <a:r>
              <a:rPr lang="en-US" sz="3600" dirty="0" smtClean="0"/>
              <a:t>Various fuel oils and lube oils </a:t>
            </a:r>
          </a:p>
          <a:p>
            <a:pPr lvl="0"/>
            <a:r>
              <a:rPr lang="en-US" sz="3600" dirty="0" smtClean="0"/>
              <a:t>Chemical additive and polymer metering </a:t>
            </a:r>
          </a:p>
          <a:p>
            <a:pPr lvl="0"/>
            <a:r>
              <a:rPr lang="en-US" sz="3600" dirty="0" smtClean="0"/>
              <a:t>Chemical mixing and blending (double pump) </a:t>
            </a:r>
          </a:p>
          <a:p>
            <a:pPr lvl="0"/>
            <a:r>
              <a:rPr lang="en-US" sz="3600" dirty="0" smtClean="0"/>
              <a:t>Industrial and mobile hydraulic applications (log splitters, lifts, etc.) </a:t>
            </a:r>
          </a:p>
          <a:p>
            <a:pPr lvl="0"/>
            <a:r>
              <a:rPr lang="en-US" sz="3600" dirty="0" smtClean="0"/>
              <a:t>Acids and caustic (stainless steel or composite construction) </a:t>
            </a:r>
          </a:p>
          <a:p>
            <a:pPr lvl="0"/>
            <a:r>
              <a:rPr lang="en-US" sz="3600" dirty="0" smtClean="0"/>
              <a:t>Low volume transfer or application </a:t>
            </a:r>
            <a:endParaRPr lang="en-US" sz="2000" dirty="0" smtClean="0"/>
          </a:p>
          <a:p>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20</a:t>
            </a:fld>
            <a:endParaRPr lang="en-US"/>
          </a:p>
        </p:txBody>
      </p:sp>
      <p:pic>
        <p:nvPicPr>
          <p:cNvPr id="4" name="Picture 3"/>
          <p:cNvPicPr/>
          <p:nvPr/>
        </p:nvPicPr>
        <p:blipFill>
          <a:blip r:embed="rId2" cstate="print"/>
          <a:srcRect/>
          <a:stretch>
            <a:fillRect/>
          </a:stretch>
        </p:blipFill>
        <p:spPr bwMode="auto">
          <a:xfrm>
            <a:off x="8077200" y="228600"/>
            <a:ext cx="685800" cy="68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228600"/>
            <a:ext cx="8229600" cy="523220"/>
          </a:xfrm>
          <a:prstGeom prst="rect">
            <a:avLst/>
          </a:prstGeom>
          <a:noFill/>
        </p:spPr>
        <p:txBody>
          <a:bodyPr wrap="square" rtlCol="0">
            <a:spAutoFit/>
          </a:bodyPr>
          <a:lstStyle/>
          <a:p>
            <a:r>
              <a:rPr lang="en-US" sz="2800" b="1" i="1" dirty="0" smtClean="0">
                <a:solidFill>
                  <a:srgbClr val="00B0F0"/>
                </a:solidFill>
              </a:rPr>
              <a:t>Materials Of Construction </a:t>
            </a:r>
            <a:endParaRPr lang="en-US" sz="2800" dirty="0">
              <a:solidFill>
                <a:srgbClr val="00B0F0"/>
              </a:solidFill>
            </a:endParaRPr>
          </a:p>
        </p:txBody>
      </p:sp>
      <p:sp>
        <p:nvSpPr>
          <p:cNvPr id="3" name="TextBox 2"/>
          <p:cNvSpPr txBox="1"/>
          <p:nvPr/>
        </p:nvSpPr>
        <p:spPr>
          <a:xfrm>
            <a:off x="457200" y="762000"/>
            <a:ext cx="5867400" cy="5539978"/>
          </a:xfrm>
          <a:prstGeom prst="rect">
            <a:avLst/>
          </a:prstGeom>
          <a:noFill/>
        </p:spPr>
        <p:txBody>
          <a:bodyPr wrap="square" rtlCol="0">
            <a:spAutoFit/>
          </a:bodyPr>
          <a:lstStyle/>
          <a:p>
            <a:pPr lvl="0"/>
            <a:r>
              <a:rPr lang="en-US" sz="2800" b="1" dirty="0" smtClean="0"/>
              <a:t>Externals (head, casing, bracket)</a:t>
            </a:r>
            <a:r>
              <a:rPr lang="en-US" sz="2800" dirty="0" smtClean="0"/>
              <a:t> - Iron, ductile iron, steel, stainless steel, high alloys, composites (PPS, ETFE) </a:t>
            </a:r>
          </a:p>
          <a:p>
            <a:pPr lvl="0"/>
            <a:r>
              <a:rPr lang="en-US" sz="2800" b="1" dirty="0" smtClean="0"/>
              <a:t>Internals (shafts)</a:t>
            </a:r>
            <a:r>
              <a:rPr lang="en-US" sz="2800" dirty="0" smtClean="0"/>
              <a:t> - Steel, stainless steel, high alloys, alumina ceramic </a:t>
            </a:r>
          </a:p>
          <a:p>
            <a:pPr lvl="0"/>
            <a:r>
              <a:rPr lang="en-US" sz="2800" b="1" dirty="0" smtClean="0"/>
              <a:t>Internals (gears)</a:t>
            </a:r>
            <a:r>
              <a:rPr lang="en-US" sz="2800" dirty="0" smtClean="0"/>
              <a:t> - Steel, stainless steel, PTFE, composite (PPS) </a:t>
            </a:r>
          </a:p>
          <a:p>
            <a:pPr lvl="0"/>
            <a:r>
              <a:rPr lang="en-US" sz="2800" b="1" dirty="0" smtClean="0"/>
              <a:t>Bushing</a:t>
            </a:r>
            <a:r>
              <a:rPr lang="en-US" sz="2800" dirty="0" smtClean="0"/>
              <a:t> - Carbon, bronze, silicon carbide, needle bearings </a:t>
            </a:r>
          </a:p>
          <a:p>
            <a:pPr lvl="0"/>
            <a:r>
              <a:rPr lang="en-US" sz="2800" b="1" dirty="0" smtClean="0"/>
              <a:t>Shaft Seal</a:t>
            </a:r>
            <a:r>
              <a:rPr lang="en-US" sz="2800" dirty="0" smtClean="0"/>
              <a:t> - Packing, lip seal, component mechanical seal, magnetically-driven pump </a:t>
            </a:r>
          </a:p>
          <a:p>
            <a:endParaRPr lang="en-US" dirty="0"/>
          </a:p>
        </p:txBody>
      </p:sp>
      <p:pic>
        <p:nvPicPr>
          <p:cNvPr id="4" name="Picture 3" descr="Composite external gear pump."/>
          <p:cNvPicPr/>
          <p:nvPr/>
        </p:nvPicPr>
        <p:blipFill>
          <a:blip r:embed="rId2"/>
          <a:srcRect/>
          <a:stretch>
            <a:fillRect/>
          </a:stretch>
        </p:blipFill>
        <p:spPr bwMode="auto">
          <a:xfrm>
            <a:off x="5791200" y="838200"/>
            <a:ext cx="3124200" cy="2133600"/>
          </a:xfrm>
          <a:prstGeom prst="rect">
            <a:avLst/>
          </a:prstGeom>
          <a:noFill/>
          <a:ln w="9525">
            <a:noFill/>
            <a:miter lim="800000"/>
            <a:headEnd/>
            <a:tailEnd/>
          </a:ln>
        </p:spPr>
      </p:pic>
      <p:sp>
        <p:nvSpPr>
          <p:cNvPr id="5" name="TextBox 4"/>
          <p:cNvSpPr txBox="1"/>
          <p:nvPr/>
        </p:nvSpPr>
        <p:spPr>
          <a:xfrm>
            <a:off x="6553200" y="2895600"/>
            <a:ext cx="2286000" cy="3108543"/>
          </a:xfrm>
          <a:prstGeom prst="rect">
            <a:avLst/>
          </a:prstGeom>
          <a:noFill/>
        </p:spPr>
        <p:txBody>
          <a:bodyPr wrap="square" rtlCol="0">
            <a:spAutoFit/>
          </a:bodyPr>
          <a:lstStyle/>
          <a:p>
            <a:r>
              <a:rPr lang="en-US" sz="2800" dirty="0" smtClean="0">
                <a:solidFill>
                  <a:srgbClr val="FF0000"/>
                </a:solidFill>
              </a:rPr>
              <a:t>A composite external gear pump performs well in corrosive liquid applications.</a:t>
            </a:r>
            <a:endParaRPr lang="en-US" sz="2800" dirty="0">
              <a:solidFill>
                <a:srgbClr val="FF000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381000" y="228600"/>
            <a:ext cx="5407249" cy="70788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smtClean="0">
                <a:ln>
                  <a:noFill/>
                </a:ln>
                <a:solidFill>
                  <a:srgbClr val="0000FF"/>
                </a:solidFill>
                <a:effectLst/>
                <a:latin typeface="Franklin Gothic Book" pitchFamily="34" charset="0"/>
                <a:ea typeface="Times New Roman" pitchFamily="18" charset="0"/>
                <a:cs typeface="Times New Roman" pitchFamily="18" charset="0"/>
                <a:hlinkClick r:id="rId2"/>
              </a:rPr>
              <a:t>INTERNAL GEAR PUMPS</a:t>
            </a:r>
            <a:endParaRPr kumimoji="0" lang="en-US" sz="5400" b="0" i="0" u="none" strike="noStrike" cap="none" normalizeH="0" baseline="0" dirty="0" smtClean="0">
              <a:ln>
                <a:noFill/>
              </a:ln>
              <a:solidFill>
                <a:schemeClr val="tx1"/>
              </a:solidFill>
              <a:effectLst/>
              <a:latin typeface="Arial" pitchFamily="34" charset="0"/>
            </a:endParaRPr>
          </a:p>
        </p:txBody>
      </p:sp>
      <p:pic>
        <p:nvPicPr>
          <p:cNvPr id="3" name="Picture 2" descr="http://www.pumpschool.com/images/20a.jpg"/>
          <p:cNvPicPr/>
          <p:nvPr/>
        </p:nvPicPr>
        <p:blipFill>
          <a:blip r:embed="rId3"/>
          <a:srcRect/>
          <a:stretch>
            <a:fillRect/>
          </a:stretch>
        </p:blipFill>
        <p:spPr bwMode="auto">
          <a:xfrm>
            <a:off x="2590800" y="918036"/>
            <a:ext cx="4191000" cy="3428999"/>
          </a:xfrm>
          <a:prstGeom prst="rect">
            <a:avLst/>
          </a:prstGeom>
          <a:noFill/>
          <a:ln w="9525">
            <a:noFill/>
            <a:miter lim="800000"/>
            <a:headEnd/>
            <a:tailEnd/>
          </a:ln>
        </p:spPr>
      </p:pic>
      <p:sp>
        <p:nvSpPr>
          <p:cNvPr id="4" name="TextBox 3"/>
          <p:cNvSpPr txBox="1"/>
          <p:nvPr/>
        </p:nvSpPr>
        <p:spPr>
          <a:xfrm>
            <a:off x="609600" y="4114800"/>
            <a:ext cx="7924800" cy="2554545"/>
          </a:xfrm>
          <a:prstGeom prst="rect">
            <a:avLst/>
          </a:prstGeom>
          <a:noFill/>
        </p:spPr>
        <p:txBody>
          <a:bodyPr wrap="square" rtlCol="0">
            <a:spAutoFit/>
          </a:bodyPr>
          <a:lstStyle/>
          <a:p>
            <a:r>
              <a:rPr lang="en-US" sz="4000" b="1" dirty="0" smtClean="0"/>
              <a:t>Figure 1.</a:t>
            </a:r>
            <a:r>
              <a:rPr lang="en-US" sz="4000" dirty="0" smtClean="0"/>
              <a:t>  </a:t>
            </a:r>
            <a:r>
              <a:rPr lang="en-US" sz="4000" i="1" dirty="0" smtClean="0"/>
              <a:t>Internal gear pumps are ideal for high-viscosity liquids, but they are damaged when pumping large solids.</a:t>
            </a:r>
            <a:endParaRPr lang="en-US" sz="4000"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23</a:t>
            </a:fld>
            <a:endParaRPr lang="en-US"/>
          </a:p>
        </p:txBody>
      </p:sp>
      <p:pic>
        <p:nvPicPr>
          <p:cNvPr id="3" name="Picture 2" descr="Internal gear pump."/>
          <p:cNvPicPr/>
          <p:nvPr/>
        </p:nvPicPr>
        <p:blipFill>
          <a:blip r:embed="rId2"/>
          <a:srcRect/>
          <a:stretch>
            <a:fillRect/>
          </a:stretch>
        </p:blipFill>
        <p:spPr bwMode="auto">
          <a:xfrm>
            <a:off x="2286000" y="990600"/>
            <a:ext cx="4191000" cy="3886200"/>
          </a:xfrm>
          <a:prstGeom prst="rect">
            <a:avLst/>
          </a:prstGeom>
          <a:noFill/>
          <a:ln w="9525">
            <a:noFill/>
            <a:miter lim="800000"/>
            <a:headEnd/>
            <a:tailEnd/>
          </a:ln>
        </p:spPr>
      </p:pic>
      <p:sp>
        <p:nvSpPr>
          <p:cNvPr id="4" name="TextBox 3"/>
          <p:cNvSpPr txBox="1"/>
          <p:nvPr/>
        </p:nvSpPr>
        <p:spPr>
          <a:xfrm>
            <a:off x="685800" y="3962400"/>
            <a:ext cx="1905000" cy="1569660"/>
          </a:xfrm>
          <a:prstGeom prst="rect">
            <a:avLst/>
          </a:prstGeom>
          <a:noFill/>
        </p:spPr>
        <p:txBody>
          <a:bodyPr wrap="square" rtlCol="0">
            <a:spAutoFit/>
          </a:bodyPr>
          <a:lstStyle/>
          <a:p>
            <a:r>
              <a:rPr lang="en-US" sz="3200" dirty="0" smtClean="0"/>
              <a:t>External gear or rotor gear</a:t>
            </a:r>
            <a:endParaRPr lang="en-US" sz="3200" dirty="0"/>
          </a:p>
        </p:txBody>
      </p:sp>
      <p:sp>
        <p:nvSpPr>
          <p:cNvPr id="5" name="TextBox 4"/>
          <p:cNvSpPr txBox="1"/>
          <p:nvPr/>
        </p:nvSpPr>
        <p:spPr>
          <a:xfrm>
            <a:off x="6705600" y="3048000"/>
            <a:ext cx="1905000" cy="1384995"/>
          </a:xfrm>
          <a:prstGeom prst="rect">
            <a:avLst/>
          </a:prstGeom>
          <a:noFill/>
        </p:spPr>
        <p:txBody>
          <a:bodyPr wrap="square" rtlCol="0">
            <a:spAutoFit/>
          </a:bodyPr>
          <a:lstStyle/>
          <a:p>
            <a:r>
              <a:rPr lang="en-US" sz="2800" dirty="0" smtClean="0"/>
              <a:t>internal gear or idler gear</a:t>
            </a:r>
            <a:endParaRPr lang="en-US" sz="2800" dirty="0"/>
          </a:p>
        </p:txBody>
      </p:sp>
      <p:sp>
        <p:nvSpPr>
          <p:cNvPr id="6" name="TextBox 5"/>
          <p:cNvSpPr txBox="1"/>
          <p:nvPr/>
        </p:nvSpPr>
        <p:spPr>
          <a:xfrm>
            <a:off x="609600" y="1981200"/>
            <a:ext cx="1752600" cy="584775"/>
          </a:xfrm>
          <a:prstGeom prst="rect">
            <a:avLst/>
          </a:prstGeom>
          <a:noFill/>
        </p:spPr>
        <p:txBody>
          <a:bodyPr wrap="square" rtlCol="0">
            <a:spAutoFit/>
          </a:bodyPr>
          <a:lstStyle/>
          <a:p>
            <a:r>
              <a:rPr lang="en-US" sz="3200" dirty="0" smtClean="0"/>
              <a:t>Inlet port</a:t>
            </a:r>
            <a:endParaRPr lang="en-US" sz="3200" dirty="0"/>
          </a:p>
        </p:txBody>
      </p:sp>
      <p:sp>
        <p:nvSpPr>
          <p:cNvPr id="7" name="TextBox 6"/>
          <p:cNvSpPr txBox="1"/>
          <p:nvPr/>
        </p:nvSpPr>
        <p:spPr>
          <a:xfrm>
            <a:off x="5105400" y="228600"/>
            <a:ext cx="1981200" cy="1200329"/>
          </a:xfrm>
          <a:prstGeom prst="rect">
            <a:avLst/>
          </a:prstGeom>
          <a:noFill/>
        </p:spPr>
        <p:txBody>
          <a:bodyPr wrap="square" rtlCol="0">
            <a:spAutoFit/>
          </a:bodyPr>
          <a:lstStyle/>
          <a:p>
            <a:r>
              <a:rPr lang="en-US" sz="3600" dirty="0" smtClean="0"/>
              <a:t>Outlet</a:t>
            </a:r>
          </a:p>
          <a:p>
            <a:endParaRPr lang="en-US" sz="3600" dirty="0"/>
          </a:p>
        </p:txBody>
      </p:sp>
      <p:sp>
        <p:nvSpPr>
          <p:cNvPr id="8" name="TextBox 7"/>
          <p:cNvSpPr txBox="1"/>
          <p:nvPr/>
        </p:nvSpPr>
        <p:spPr>
          <a:xfrm>
            <a:off x="4572000" y="5562600"/>
            <a:ext cx="2667000" cy="584775"/>
          </a:xfrm>
          <a:prstGeom prst="rect">
            <a:avLst/>
          </a:prstGeom>
          <a:noFill/>
        </p:spPr>
        <p:txBody>
          <a:bodyPr wrap="square" rtlCol="0">
            <a:spAutoFit/>
          </a:bodyPr>
          <a:lstStyle/>
          <a:p>
            <a:r>
              <a:rPr lang="en-US" sz="3200" dirty="0" smtClean="0"/>
              <a:t>crescent</a:t>
            </a:r>
            <a:endParaRPr lang="en-US" sz="3200" dirty="0"/>
          </a:p>
        </p:txBody>
      </p:sp>
      <p:cxnSp>
        <p:nvCxnSpPr>
          <p:cNvPr id="12" name="Shape 11"/>
          <p:cNvCxnSpPr>
            <a:stCxn id="6" idx="2"/>
          </p:cNvCxnSpPr>
          <p:nvPr/>
        </p:nvCxnSpPr>
        <p:spPr>
          <a:xfrm rot="16200000" flipH="1">
            <a:off x="1873538" y="2178337"/>
            <a:ext cx="405825" cy="1181100"/>
          </a:xfrm>
          <a:prstGeom prst="bentConnector2">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Elbow Connector 13"/>
          <p:cNvCxnSpPr/>
          <p:nvPr/>
        </p:nvCxnSpPr>
        <p:spPr>
          <a:xfrm rot="16200000" flipH="1">
            <a:off x="4914900" y="800100"/>
            <a:ext cx="457200" cy="76200"/>
          </a:xfrm>
          <a:prstGeom prst="bentConnector3">
            <a:avLst>
              <a:gd name="adj1" fmla="val 50000"/>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Elbow Connector 17"/>
          <p:cNvCxnSpPr/>
          <p:nvPr/>
        </p:nvCxnSpPr>
        <p:spPr>
          <a:xfrm rot="5400000" flipH="1" flipV="1">
            <a:off x="3924300" y="4533900"/>
            <a:ext cx="2057400" cy="1588"/>
          </a:xfrm>
          <a:prstGeom prst="bentConnector3">
            <a:avLst>
              <a:gd name="adj1" fmla="val 50000"/>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Elbow Connector 19"/>
          <p:cNvCxnSpPr/>
          <p:nvPr/>
        </p:nvCxnSpPr>
        <p:spPr>
          <a:xfrm flipV="1">
            <a:off x="2286000" y="2971800"/>
            <a:ext cx="1828800" cy="1219200"/>
          </a:xfrm>
          <a:prstGeom prst="bentConnector3">
            <a:avLst>
              <a:gd name="adj1" fmla="val 50000"/>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2" name="Elbow Connector 21"/>
          <p:cNvCxnSpPr/>
          <p:nvPr/>
        </p:nvCxnSpPr>
        <p:spPr>
          <a:xfrm rot="10800000">
            <a:off x="5715000" y="2667000"/>
            <a:ext cx="914400" cy="685800"/>
          </a:xfrm>
          <a:prstGeom prst="bentConnector3">
            <a:avLst>
              <a:gd name="adj1" fmla="val 50000"/>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457200" y="0"/>
            <a:ext cx="3276600" cy="646331"/>
          </a:xfrm>
          <a:prstGeom prst="rect">
            <a:avLst/>
          </a:prstGeom>
          <a:noFill/>
        </p:spPr>
        <p:txBody>
          <a:bodyPr wrap="square" rtlCol="0">
            <a:spAutoFit/>
          </a:bodyPr>
          <a:lstStyle/>
          <a:p>
            <a:r>
              <a:rPr lang="en-US" sz="3600" dirty="0" smtClean="0">
                <a:solidFill>
                  <a:srgbClr val="FF0000"/>
                </a:solidFill>
              </a:rPr>
              <a:t>Different parts</a:t>
            </a:r>
            <a:endParaRPr lang="en-US" sz="3600" dirty="0">
              <a:solidFill>
                <a:srgbClr val="FF0000"/>
              </a:solidFill>
            </a:endParaRPr>
          </a:p>
        </p:txBody>
      </p:sp>
      <p:sp>
        <p:nvSpPr>
          <p:cNvPr id="24" name="TextBox 23"/>
          <p:cNvSpPr txBox="1"/>
          <p:nvPr/>
        </p:nvSpPr>
        <p:spPr>
          <a:xfrm>
            <a:off x="6858000" y="685800"/>
            <a:ext cx="1905000" cy="954107"/>
          </a:xfrm>
          <a:prstGeom prst="rect">
            <a:avLst/>
          </a:prstGeom>
          <a:noFill/>
        </p:spPr>
        <p:txBody>
          <a:bodyPr wrap="square" rtlCol="0">
            <a:spAutoFit/>
          </a:bodyPr>
          <a:lstStyle/>
          <a:p>
            <a:r>
              <a:rPr lang="en-US" sz="2800" dirty="0" smtClean="0"/>
              <a:t>Pressure 350 bar</a:t>
            </a:r>
            <a:endParaRPr lang="en-US" sz="2800" dirty="0"/>
          </a:p>
        </p:txBody>
      </p:sp>
      <p:sp>
        <p:nvSpPr>
          <p:cNvPr id="17" name="Up Arrow 16"/>
          <p:cNvSpPr/>
          <p:nvPr/>
        </p:nvSpPr>
        <p:spPr>
          <a:xfrm>
            <a:off x="4419600" y="304800"/>
            <a:ext cx="274319" cy="6096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Arrow 18"/>
          <p:cNvSpPr/>
          <p:nvPr/>
        </p:nvSpPr>
        <p:spPr>
          <a:xfrm>
            <a:off x="1447800" y="3040746"/>
            <a:ext cx="9144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52400"/>
            <a:ext cx="8763000" cy="7140416"/>
          </a:xfrm>
          <a:prstGeom prst="rect">
            <a:avLst/>
          </a:prstGeom>
          <a:noFill/>
        </p:spPr>
        <p:txBody>
          <a:bodyPr wrap="square" rtlCol="0">
            <a:spAutoFit/>
          </a:bodyPr>
          <a:lstStyle/>
          <a:p>
            <a:r>
              <a:rPr lang="en-US" sz="4000" dirty="0" smtClean="0"/>
              <a:t>The crescent internal gear pump has an outer or rotor gear that is generally used to drive the inner or idler gear (Figure 1). The idler gear, which is smaller than the rotor gear, rotates on a stationary pin and operates inside the rotor gear. The gears create voids as they come out of mesh and liquid flows into the pump. As the gears come back into mesh, volumes are reduced and liquid is forced out the discharge port.</a:t>
            </a:r>
          </a:p>
          <a:p>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24</a:t>
            </a:fld>
            <a:endParaRPr lang="en-US"/>
          </a:p>
        </p:txBody>
      </p:sp>
      <p:pic>
        <p:nvPicPr>
          <p:cNvPr id="4" name="Picture 3" descr="Internal gear pump."/>
          <p:cNvPicPr/>
          <p:nvPr/>
        </p:nvPicPr>
        <p:blipFill>
          <a:blip r:embed="rId2"/>
          <a:srcRect/>
          <a:stretch>
            <a:fillRect/>
          </a:stretch>
        </p:blipFill>
        <p:spPr bwMode="auto">
          <a:xfrm>
            <a:off x="8389260" y="145140"/>
            <a:ext cx="609600" cy="609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52400"/>
            <a:ext cx="8610600" cy="6001643"/>
          </a:xfrm>
          <a:prstGeom prst="rect">
            <a:avLst/>
          </a:prstGeom>
          <a:noFill/>
        </p:spPr>
        <p:txBody>
          <a:bodyPr wrap="square" rtlCol="0">
            <a:spAutoFit/>
          </a:bodyPr>
          <a:lstStyle/>
          <a:p>
            <a:r>
              <a:rPr lang="en-US" sz="4800" dirty="0" smtClean="0"/>
              <a:t> Liquid can enter the expanding cavities through the rotor teeth or recessed areas on the head, alongside the teeth. The crescent is integral with the pump head and prevents liquids from flowing to the suction port from the discharge port.</a:t>
            </a:r>
            <a:endParaRPr lang="en-US" sz="4800"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25</a:t>
            </a:fld>
            <a:endParaRPr lang="en-US"/>
          </a:p>
        </p:txBody>
      </p:sp>
      <p:pic>
        <p:nvPicPr>
          <p:cNvPr id="4" name="Picture 3" descr="Internal gear pump."/>
          <p:cNvPicPr/>
          <p:nvPr/>
        </p:nvPicPr>
        <p:blipFill>
          <a:blip r:embed="rId2"/>
          <a:srcRect/>
          <a:stretch>
            <a:fillRect/>
          </a:stretch>
        </p:blipFill>
        <p:spPr bwMode="auto">
          <a:xfrm>
            <a:off x="8389260" y="145140"/>
            <a:ext cx="609600" cy="609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52400"/>
            <a:ext cx="8686800" cy="7140416"/>
          </a:xfrm>
          <a:prstGeom prst="rect">
            <a:avLst/>
          </a:prstGeom>
          <a:noFill/>
        </p:spPr>
        <p:txBody>
          <a:bodyPr wrap="square" rtlCol="0">
            <a:spAutoFit/>
          </a:bodyPr>
          <a:lstStyle/>
          <a:p>
            <a:r>
              <a:rPr lang="en-US" sz="4000" dirty="0" smtClean="0"/>
              <a:t>The rotor gear is driven by a shaft supported by journal or antifriction bearings. The idler gear contains a journal bearing rotating on a stationary pin in the pumped liquid. Depending on shaft sealing arrangements, the rotor shaft support bearings may run in pumped liquid. This is an important consideration when handling an abrasive liquid and can wear out a support bearing.</a:t>
            </a:r>
          </a:p>
          <a:p>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26</a:t>
            </a:fld>
            <a:endParaRPr lang="en-US"/>
          </a:p>
        </p:txBody>
      </p:sp>
      <p:pic>
        <p:nvPicPr>
          <p:cNvPr id="4" name="Picture 3" descr="Internal gear pump."/>
          <p:cNvPicPr/>
          <p:nvPr/>
        </p:nvPicPr>
        <p:blipFill>
          <a:blip r:embed="rId2"/>
          <a:srcRect/>
          <a:stretch>
            <a:fillRect/>
          </a:stretch>
        </p:blipFill>
        <p:spPr bwMode="auto">
          <a:xfrm>
            <a:off x="8389260" y="145140"/>
            <a:ext cx="609600" cy="609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763000" cy="6524863"/>
          </a:xfrm>
          <a:prstGeom prst="rect">
            <a:avLst/>
          </a:prstGeom>
          <a:noFill/>
        </p:spPr>
        <p:txBody>
          <a:bodyPr wrap="square" rtlCol="0">
            <a:spAutoFit/>
          </a:bodyPr>
          <a:lstStyle/>
          <a:p>
            <a:r>
              <a:rPr lang="en-US" sz="4000" dirty="0" smtClean="0"/>
              <a:t>Internal gear pumps are made to close tolerances and are damaged when pumping large solids. These pumps can handle small suspended particulate in abrasive applications, but gradually wear and lose performance. Some performance loss is restored by adjusting the pump end clearance. End clearance is the closeness of the rotor gear to the head of the pump.</a:t>
            </a:r>
          </a:p>
          <a:p>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27</a:t>
            </a:fld>
            <a:endParaRPr lang="en-US"/>
          </a:p>
        </p:txBody>
      </p:sp>
      <p:pic>
        <p:nvPicPr>
          <p:cNvPr id="4" name="Picture 3" descr="Internal gear pump."/>
          <p:cNvPicPr/>
          <p:nvPr/>
        </p:nvPicPr>
        <p:blipFill>
          <a:blip r:embed="rId2"/>
          <a:srcRect/>
          <a:stretch>
            <a:fillRect/>
          </a:stretch>
        </p:blipFill>
        <p:spPr bwMode="auto">
          <a:xfrm>
            <a:off x="8389260" y="145140"/>
            <a:ext cx="609600" cy="609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nternal gear pump."/>
          <p:cNvPicPr/>
          <p:nvPr/>
        </p:nvPicPr>
        <p:blipFill>
          <a:blip r:embed="rId2"/>
          <a:srcRect/>
          <a:stretch>
            <a:fillRect/>
          </a:stretch>
        </p:blipFill>
        <p:spPr bwMode="auto">
          <a:xfrm>
            <a:off x="1143000" y="990600"/>
            <a:ext cx="3429000" cy="3124200"/>
          </a:xfrm>
          <a:prstGeom prst="rect">
            <a:avLst/>
          </a:prstGeom>
          <a:noFill/>
          <a:ln w="9525">
            <a:noFill/>
            <a:miter lim="800000"/>
            <a:headEnd/>
            <a:tailEnd/>
          </a:ln>
        </p:spPr>
      </p:pic>
      <p:pic>
        <p:nvPicPr>
          <p:cNvPr id="3" name="Picture 2" descr="Rotor and idler."/>
          <p:cNvPicPr/>
          <p:nvPr/>
        </p:nvPicPr>
        <p:blipFill>
          <a:blip r:embed="rId3"/>
          <a:srcRect/>
          <a:stretch>
            <a:fillRect/>
          </a:stretch>
        </p:blipFill>
        <p:spPr bwMode="auto">
          <a:xfrm>
            <a:off x="5562600" y="1143000"/>
            <a:ext cx="2971800" cy="2819400"/>
          </a:xfrm>
          <a:prstGeom prst="rect">
            <a:avLst/>
          </a:prstGeom>
          <a:noFill/>
          <a:ln w="9525">
            <a:noFill/>
            <a:miter lim="800000"/>
            <a:headEnd/>
            <a:tailEnd/>
          </a:ln>
        </p:spPr>
      </p:pic>
      <p:pic>
        <p:nvPicPr>
          <p:cNvPr id="4" name="Picture 3" descr="Fluid passing through the pump.">
            <a:hlinkClick r:id="rId4" tgtFrame="_blank"/>
          </p:cNvPr>
          <p:cNvPicPr/>
          <p:nvPr/>
        </p:nvPicPr>
        <p:blipFill>
          <a:blip r:embed="rId5"/>
          <a:srcRect/>
          <a:stretch>
            <a:fillRect/>
          </a:stretch>
        </p:blipFill>
        <p:spPr bwMode="auto">
          <a:xfrm>
            <a:off x="1676400" y="3962400"/>
            <a:ext cx="6629400" cy="2667000"/>
          </a:xfrm>
          <a:prstGeom prst="rect">
            <a:avLst/>
          </a:prstGeom>
          <a:noFill/>
          <a:ln w="9525">
            <a:noFill/>
            <a:miter lim="800000"/>
            <a:headEnd/>
            <a:tailEnd/>
          </a:ln>
        </p:spPr>
      </p:pic>
      <p:sp>
        <p:nvSpPr>
          <p:cNvPr id="5" name="TextBox 4"/>
          <p:cNvSpPr txBox="1"/>
          <p:nvPr/>
        </p:nvSpPr>
        <p:spPr>
          <a:xfrm>
            <a:off x="914400" y="228600"/>
            <a:ext cx="7772400" cy="646331"/>
          </a:xfrm>
          <a:prstGeom prst="rect">
            <a:avLst/>
          </a:prstGeom>
          <a:noFill/>
        </p:spPr>
        <p:txBody>
          <a:bodyPr wrap="square" rtlCol="0">
            <a:spAutoFit/>
          </a:bodyPr>
          <a:lstStyle/>
          <a:p>
            <a:r>
              <a:rPr lang="en-US" sz="3600" dirty="0" smtClean="0">
                <a:solidFill>
                  <a:srgbClr val="0070C0"/>
                </a:solidFill>
              </a:rPr>
              <a:t>WORKING OF INTERNAL GEAR PUMP</a:t>
            </a:r>
            <a:endParaRPr lang="en-US" sz="3600" dirty="0">
              <a:solidFill>
                <a:srgbClr val="0070C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29</a:t>
            </a:fld>
            <a:endParaRPr lang="en-US"/>
          </a:p>
        </p:txBody>
      </p:sp>
      <p:pic>
        <p:nvPicPr>
          <p:cNvPr id="3" name="Picture 7" descr="fig0307"/>
          <p:cNvPicPr>
            <a:picLocks noChangeAspect="1" noChangeArrowheads="1"/>
          </p:cNvPicPr>
          <p:nvPr/>
        </p:nvPicPr>
        <p:blipFill>
          <a:blip r:embed="rId2"/>
          <a:srcRect l="2055" t="12213" r="2055" b="6361"/>
          <a:stretch>
            <a:fillRect/>
          </a:stretch>
        </p:blipFill>
        <p:spPr bwMode="auto">
          <a:xfrm>
            <a:off x="228600" y="381000"/>
            <a:ext cx="8001000" cy="54864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33400" y="304800"/>
            <a:ext cx="8305800" cy="4401205"/>
          </a:xfrm>
          <a:prstGeom prst="rect">
            <a:avLst/>
          </a:prstGeom>
          <a:noFill/>
        </p:spPr>
        <p:txBody>
          <a:bodyPr wrap="square" rtlCol="0">
            <a:spAutoFit/>
          </a:bodyPr>
          <a:lstStyle/>
          <a:p>
            <a:r>
              <a:rPr lang="en-US" sz="2800" dirty="0" smtClean="0">
                <a:solidFill>
                  <a:srgbClr val="0070C0"/>
                </a:solidFill>
              </a:rPr>
              <a:t>CLASSIFCATION</a:t>
            </a:r>
          </a:p>
          <a:p>
            <a:pPr marL="742950" indent="-742950">
              <a:buAutoNum type="arabicPeriod"/>
            </a:pPr>
            <a:r>
              <a:rPr lang="en-US" sz="3600" dirty="0" smtClean="0">
                <a:solidFill>
                  <a:srgbClr val="FF0000"/>
                </a:solidFill>
              </a:rPr>
              <a:t>Based on principle of operation:</a:t>
            </a:r>
          </a:p>
          <a:p>
            <a:pPr marL="742950" indent="-742950"/>
            <a:r>
              <a:rPr lang="en-US" sz="3600" dirty="0" smtClean="0"/>
              <a:t> 	</a:t>
            </a:r>
          </a:p>
          <a:p>
            <a:pPr marL="742950" indent="-742950"/>
            <a:r>
              <a:rPr lang="en-US" sz="3600" dirty="0" smtClean="0"/>
              <a:t>       1.hydrostatic pump (positive  </a:t>
            </a:r>
          </a:p>
          <a:p>
            <a:pPr marL="742950" indent="-742950"/>
            <a:r>
              <a:rPr lang="en-US" sz="3600" dirty="0" smtClean="0"/>
              <a:t>                                           displacement type)</a:t>
            </a:r>
          </a:p>
          <a:p>
            <a:pPr marL="742950" indent="-742950"/>
            <a:r>
              <a:rPr lang="en-US" sz="3600" dirty="0" smtClean="0"/>
              <a:t>	2. hydrodynamic pump (non-positive  </a:t>
            </a:r>
          </a:p>
          <a:p>
            <a:pPr marL="742950" indent="-742950"/>
            <a:r>
              <a:rPr lang="en-US" sz="3600" dirty="0" smtClean="0"/>
              <a:t>                                           displacement type)</a:t>
            </a:r>
          </a:p>
          <a:p>
            <a:pPr marL="742950" indent="-742950"/>
            <a:endParaRPr lang="en-US" sz="3600"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3</a:t>
            </a:fld>
            <a:endParaRPr lang="en-US" dirty="0"/>
          </a:p>
        </p:txBody>
      </p:sp>
      <p:pic>
        <p:nvPicPr>
          <p:cNvPr id="4" name="Picture 3"/>
          <p:cNvPicPr/>
          <p:nvPr/>
        </p:nvPicPr>
        <p:blipFill>
          <a:blip r:embed="rId3"/>
          <a:srcRect/>
          <a:stretch>
            <a:fillRect/>
          </a:stretch>
        </p:blipFill>
        <p:spPr bwMode="auto">
          <a:xfrm>
            <a:off x="8001000" y="304800"/>
            <a:ext cx="685800" cy="68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04800"/>
            <a:ext cx="8534400" cy="6463308"/>
          </a:xfrm>
          <a:prstGeom prst="rect">
            <a:avLst/>
          </a:prstGeom>
          <a:noFill/>
        </p:spPr>
        <p:txBody>
          <a:bodyPr wrap="square" rtlCol="0">
            <a:spAutoFit/>
          </a:bodyPr>
          <a:lstStyle/>
          <a:p>
            <a:r>
              <a:rPr lang="en-US" sz="4400" dirty="0" smtClean="0"/>
              <a:t>The internal gear pump is non-pulsing, self-priming, and can run dry for short periods.  They're also bi-rotational, meaning that the same pump can be used to load and unload vessels.  Because internal gear pumps have only two moving parts, they are reliable, simple to operate, and easy to maintain.</a:t>
            </a:r>
          </a:p>
          <a:p>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30</a:t>
            </a:fld>
            <a:endParaRPr lang="en-US"/>
          </a:p>
        </p:txBody>
      </p:sp>
      <p:pic>
        <p:nvPicPr>
          <p:cNvPr id="4" name="Picture 3" descr="Internal gear pump."/>
          <p:cNvPicPr/>
          <p:nvPr/>
        </p:nvPicPr>
        <p:blipFill>
          <a:blip r:embed="rId2"/>
          <a:srcRect/>
          <a:stretch>
            <a:fillRect/>
          </a:stretch>
        </p:blipFill>
        <p:spPr bwMode="auto">
          <a:xfrm>
            <a:off x="8389260" y="145140"/>
            <a:ext cx="609600" cy="609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52400"/>
            <a:ext cx="8534400" cy="6247864"/>
          </a:xfrm>
          <a:prstGeom prst="rect">
            <a:avLst/>
          </a:prstGeom>
          <a:noFill/>
        </p:spPr>
        <p:txBody>
          <a:bodyPr wrap="square" rtlCol="0">
            <a:spAutoFit/>
          </a:bodyPr>
          <a:lstStyle/>
          <a:p>
            <a:r>
              <a:rPr lang="en-US" sz="3600" dirty="0" smtClean="0"/>
              <a:t>1. Liquid enters the suction port between the rotor (large exterior gear) and idler (small interior gear) teeth. The arrows indicate the direction of the pump and liquid.</a:t>
            </a:r>
          </a:p>
          <a:p>
            <a:r>
              <a:rPr lang="en-US" sz="3600" dirty="0" smtClean="0"/>
              <a:t>2. Liquid travels through the pump between the teeth of the "gear-within-a-gear" principle. The crescent shape divides the liquid and acts as a seal between the suction and discharge ports.</a:t>
            </a:r>
          </a:p>
          <a:p>
            <a:endParaRPr lang="en-US" sz="4000"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31</a:t>
            </a:fld>
            <a:endParaRPr lang="en-US"/>
          </a:p>
        </p:txBody>
      </p:sp>
      <p:pic>
        <p:nvPicPr>
          <p:cNvPr id="4" name="Picture 3" descr="Internal gear pump."/>
          <p:cNvPicPr/>
          <p:nvPr/>
        </p:nvPicPr>
        <p:blipFill>
          <a:blip r:embed="rId2"/>
          <a:srcRect/>
          <a:stretch>
            <a:fillRect/>
          </a:stretch>
        </p:blipFill>
        <p:spPr bwMode="auto">
          <a:xfrm>
            <a:off x="8389260" y="145140"/>
            <a:ext cx="609600" cy="609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52400"/>
            <a:ext cx="8686800" cy="7292816"/>
          </a:xfrm>
          <a:prstGeom prst="rect">
            <a:avLst/>
          </a:prstGeom>
          <a:noFill/>
        </p:spPr>
        <p:txBody>
          <a:bodyPr wrap="square" rtlCol="0">
            <a:spAutoFit/>
          </a:bodyPr>
          <a:lstStyle/>
          <a:p>
            <a:r>
              <a:rPr lang="en-US" sz="4000" dirty="0" smtClean="0"/>
              <a:t>3. The pump head is now nearly flooded, just prior to forcing the liquid out of the discharge port.  Intermeshing gears of the idler and rotor form locked pockets for the liquid which assures volume control.</a:t>
            </a:r>
          </a:p>
          <a:p>
            <a:r>
              <a:rPr lang="en-US" sz="4000" dirty="0" smtClean="0"/>
              <a:t>4. Rotor and idler teeth mesh completely to form a seal equidistant from the discharge and suction ports. This seal forces the liquid out of the discharge port.</a:t>
            </a:r>
            <a:endParaRPr lang="en-US" dirty="0" smtClean="0"/>
          </a:p>
          <a:p>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32</a:t>
            </a:fld>
            <a:endParaRPr lang="en-US"/>
          </a:p>
        </p:txBody>
      </p:sp>
      <p:pic>
        <p:nvPicPr>
          <p:cNvPr id="4" name="Picture 3" descr="Internal gear pump."/>
          <p:cNvPicPr/>
          <p:nvPr/>
        </p:nvPicPr>
        <p:blipFill>
          <a:blip r:embed="rId2"/>
          <a:srcRect/>
          <a:stretch>
            <a:fillRect/>
          </a:stretch>
        </p:blipFill>
        <p:spPr bwMode="auto">
          <a:xfrm>
            <a:off x="8465454" y="228600"/>
            <a:ext cx="609600" cy="609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52400"/>
            <a:ext cx="8610600" cy="6124754"/>
          </a:xfrm>
          <a:prstGeom prst="rect">
            <a:avLst/>
          </a:prstGeom>
          <a:noFill/>
        </p:spPr>
        <p:txBody>
          <a:bodyPr wrap="square" rtlCol="0">
            <a:spAutoFit/>
          </a:bodyPr>
          <a:lstStyle/>
          <a:p>
            <a:r>
              <a:rPr lang="en-US" sz="2800" b="1" i="1" dirty="0" smtClean="0">
                <a:solidFill>
                  <a:srgbClr val="FF0000"/>
                </a:solidFill>
              </a:rPr>
              <a:t>Advantages</a:t>
            </a:r>
            <a:r>
              <a:rPr lang="en-US" sz="2800" dirty="0" smtClean="0">
                <a:solidFill>
                  <a:srgbClr val="FF0000"/>
                </a:solidFill>
              </a:rPr>
              <a:t> </a:t>
            </a:r>
          </a:p>
          <a:p>
            <a:pPr lvl="0"/>
            <a:r>
              <a:rPr lang="en-US" sz="2800" dirty="0" smtClean="0"/>
              <a:t>Only two moving parts </a:t>
            </a:r>
          </a:p>
          <a:p>
            <a:pPr lvl="0"/>
            <a:r>
              <a:rPr lang="en-US" sz="2800" dirty="0" smtClean="0"/>
              <a:t>Only one stuffing box </a:t>
            </a:r>
          </a:p>
          <a:p>
            <a:pPr lvl="0"/>
            <a:r>
              <a:rPr lang="en-US" sz="2800" dirty="0" smtClean="0"/>
              <a:t>Non-pulsating discharge </a:t>
            </a:r>
          </a:p>
          <a:p>
            <a:pPr lvl="0"/>
            <a:r>
              <a:rPr lang="en-US" sz="2800" dirty="0" smtClean="0"/>
              <a:t>Excellent for high-viscosity liquids </a:t>
            </a:r>
          </a:p>
          <a:p>
            <a:pPr lvl="0"/>
            <a:r>
              <a:rPr lang="en-US" sz="2800" dirty="0" smtClean="0"/>
              <a:t>Constant and even discharge regardless of pressure conditions </a:t>
            </a:r>
          </a:p>
          <a:p>
            <a:pPr lvl="0"/>
            <a:r>
              <a:rPr lang="en-US" sz="2800" dirty="0" smtClean="0"/>
              <a:t>Operates well in either direction </a:t>
            </a:r>
          </a:p>
          <a:p>
            <a:pPr lvl="0"/>
            <a:r>
              <a:rPr lang="en-US" sz="2800" dirty="0" smtClean="0"/>
              <a:t>Can be made to operate with one direction of flow with either rotation </a:t>
            </a:r>
          </a:p>
          <a:p>
            <a:pPr lvl="0"/>
            <a:r>
              <a:rPr lang="en-US" sz="2800" dirty="0" smtClean="0"/>
              <a:t>Low NPSH required </a:t>
            </a:r>
          </a:p>
          <a:p>
            <a:pPr lvl="0"/>
            <a:r>
              <a:rPr lang="en-US" sz="2800" dirty="0" smtClean="0"/>
              <a:t>Single adjustable end clearance </a:t>
            </a:r>
          </a:p>
          <a:p>
            <a:pPr lvl="0"/>
            <a:r>
              <a:rPr lang="en-US" sz="2800" dirty="0" smtClean="0"/>
              <a:t>Easy to maintain </a:t>
            </a:r>
          </a:p>
          <a:p>
            <a:r>
              <a:rPr lang="en-US" sz="2800" dirty="0" smtClean="0"/>
              <a:t>Flexible design offers application customization</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33</a:t>
            </a:fld>
            <a:endParaRPr lang="en-US"/>
          </a:p>
        </p:txBody>
      </p:sp>
      <p:pic>
        <p:nvPicPr>
          <p:cNvPr id="4" name="Picture 3" descr="Internal gear pump."/>
          <p:cNvPicPr/>
          <p:nvPr/>
        </p:nvPicPr>
        <p:blipFill>
          <a:blip r:embed="rId2"/>
          <a:srcRect/>
          <a:stretch>
            <a:fillRect/>
          </a:stretch>
        </p:blipFill>
        <p:spPr bwMode="auto">
          <a:xfrm>
            <a:off x="8389260" y="145140"/>
            <a:ext cx="609600" cy="609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52400"/>
            <a:ext cx="8458200" cy="6093976"/>
          </a:xfrm>
          <a:prstGeom prst="rect">
            <a:avLst/>
          </a:prstGeom>
          <a:noFill/>
        </p:spPr>
        <p:txBody>
          <a:bodyPr wrap="square" rtlCol="0">
            <a:spAutoFit/>
          </a:bodyPr>
          <a:lstStyle/>
          <a:p>
            <a:r>
              <a:rPr lang="en-US" sz="4800" b="1" i="1" dirty="0" smtClean="0">
                <a:solidFill>
                  <a:srgbClr val="FF0000"/>
                </a:solidFill>
              </a:rPr>
              <a:t>Disadvantages</a:t>
            </a:r>
            <a:r>
              <a:rPr lang="en-US" sz="4800" dirty="0" smtClean="0">
                <a:solidFill>
                  <a:srgbClr val="FF0000"/>
                </a:solidFill>
              </a:rPr>
              <a:t> </a:t>
            </a:r>
          </a:p>
          <a:p>
            <a:pPr lvl="0"/>
            <a:r>
              <a:rPr lang="en-US" sz="4800" dirty="0" smtClean="0"/>
              <a:t>Usually requires moderate speeds </a:t>
            </a:r>
          </a:p>
          <a:p>
            <a:pPr lvl="0"/>
            <a:r>
              <a:rPr lang="en-US" sz="4800" dirty="0" smtClean="0"/>
              <a:t>Medium pressure limitations </a:t>
            </a:r>
          </a:p>
          <a:p>
            <a:pPr lvl="0"/>
            <a:r>
              <a:rPr lang="en-US" sz="4800" dirty="0" smtClean="0"/>
              <a:t>One bearing runs in the product pumped </a:t>
            </a:r>
          </a:p>
          <a:p>
            <a:pPr lvl="0"/>
            <a:r>
              <a:rPr lang="en-US" sz="4800" dirty="0" smtClean="0"/>
              <a:t>Overhung load on shaft bearing. </a:t>
            </a:r>
          </a:p>
          <a:p>
            <a:endParaRPr lang="en-US" sz="5400"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34</a:t>
            </a:fld>
            <a:endParaRPr lang="en-US"/>
          </a:p>
        </p:txBody>
      </p:sp>
      <p:pic>
        <p:nvPicPr>
          <p:cNvPr id="4" name="Picture 3" descr="Internal gear pump."/>
          <p:cNvPicPr/>
          <p:nvPr/>
        </p:nvPicPr>
        <p:blipFill>
          <a:blip r:embed="rId2"/>
          <a:srcRect/>
          <a:stretch>
            <a:fillRect/>
          </a:stretch>
        </p:blipFill>
        <p:spPr bwMode="auto">
          <a:xfrm>
            <a:off x="8389260" y="145140"/>
            <a:ext cx="609600" cy="609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534400" cy="6771084"/>
          </a:xfrm>
          <a:prstGeom prst="rect">
            <a:avLst/>
          </a:prstGeom>
          <a:noFill/>
        </p:spPr>
        <p:txBody>
          <a:bodyPr wrap="square" rtlCol="0">
            <a:spAutoFit/>
          </a:bodyPr>
          <a:lstStyle/>
          <a:p>
            <a:r>
              <a:rPr lang="en-US" sz="3200" b="1" i="1" dirty="0" smtClean="0">
                <a:solidFill>
                  <a:srgbClr val="FF0000"/>
                </a:solidFill>
              </a:rPr>
              <a:t>Applications</a:t>
            </a:r>
            <a:r>
              <a:rPr lang="en-US" sz="3200" dirty="0" smtClean="0">
                <a:solidFill>
                  <a:srgbClr val="FF0000"/>
                </a:solidFill>
              </a:rPr>
              <a:t> </a:t>
            </a:r>
          </a:p>
          <a:p>
            <a:r>
              <a:rPr lang="en-US" sz="3200" dirty="0" smtClean="0"/>
              <a:t>Common internal gear pump applications include, but are not limited to:</a:t>
            </a:r>
          </a:p>
          <a:p>
            <a:pPr lvl="0"/>
            <a:r>
              <a:rPr lang="en-US" sz="3200" dirty="0" smtClean="0"/>
              <a:t>All varieties of fuel oil and lube oil </a:t>
            </a:r>
          </a:p>
          <a:p>
            <a:pPr lvl="0"/>
            <a:r>
              <a:rPr lang="en-US" sz="3200" dirty="0" smtClean="0"/>
              <a:t>Resins and Polymers </a:t>
            </a:r>
          </a:p>
          <a:p>
            <a:pPr lvl="0"/>
            <a:r>
              <a:rPr lang="en-US" sz="3200" dirty="0" smtClean="0"/>
              <a:t>Alcohols and solvents </a:t>
            </a:r>
          </a:p>
          <a:p>
            <a:pPr lvl="0"/>
            <a:r>
              <a:rPr lang="en-US" sz="3200" dirty="0" smtClean="0"/>
              <a:t>Asphalt, Bitumen, and Tar </a:t>
            </a:r>
          </a:p>
          <a:p>
            <a:pPr lvl="0"/>
            <a:r>
              <a:rPr lang="en-US" sz="3200" dirty="0" smtClean="0"/>
              <a:t>Polyurethane foam (</a:t>
            </a:r>
            <a:r>
              <a:rPr lang="en-US" sz="3200" dirty="0" err="1" smtClean="0"/>
              <a:t>Isocyanate</a:t>
            </a:r>
            <a:r>
              <a:rPr lang="en-US" sz="3200" dirty="0" smtClean="0"/>
              <a:t> and </a:t>
            </a:r>
            <a:r>
              <a:rPr lang="en-US" sz="3200" dirty="0" err="1" smtClean="0"/>
              <a:t>polyol</a:t>
            </a:r>
            <a:r>
              <a:rPr lang="en-US" sz="3200" dirty="0" smtClean="0"/>
              <a:t>) </a:t>
            </a:r>
          </a:p>
          <a:p>
            <a:pPr lvl="0"/>
            <a:r>
              <a:rPr lang="en-US" sz="3200" dirty="0" smtClean="0"/>
              <a:t>Food products such as corn syrup, chocolate, and peanut butter </a:t>
            </a:r>
          </a:p>
          <a:p>
            <a:pPr lvl="0"/>
            <a:r>
              <a:rPr lang="en-US" sz="3200" dirty="0" smtClean="0"/>
              <a:t>Paint, inks, and pigments </a:t>
            </a:r>
          </a:p>
          <a:p>
            <a:pPr lvl="0"/>
            <a:r>
              <a:rPr lang="en-US" sz="3200" dirty="0" smtClean="0"/>
              <a:t>Soaps and surfactants </a:t>
            </a:r>
          </a:p>
          <a:p>
            <a:pPr lvl="0"/>
            <a:r>
              <a:rPr lang="en-US" sz="3200" dirty="0" smtClean="0"/>
              <a:t>Glycol </a:t>
            </a:r>
          </a:p>
          <a:p>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35</a:t>
            </a:fld>
            <a:endParaRPr lang="en-US"/>
          </a:p>
        </p:txBody>
      </p:sp>
      <p:pic>
        <p:nvPicPr>
          <p:cNvPr id="4" name="Picture 3" descr="Internal gear pump."/>
          <p:cNvPicPr/>
          <p:nvPr/>
        </p:nvPicPr>
        <p:blipFill>
          <a:blip r:embed="rId2"/>
          <a:srcRect/>
          <a:stretch>
            <a:fillRect/>
          </a:stretch>
        </p:blipFill>
        <p:spPr bwMode="auto">
          <a:xfrm>
            <a:off x="8389260" y="145140"/>
            <a:ext cx="609600" cy="609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81000"/>
            <a:ext cx="8382000" cy="5539978"/>
          </a:xfrm>
          <a:prstGeom prst="rect">
            <a:avLst/>
          </a:prstGeom>
          <a:noFill/>
        </p:spPr>
        <p:txBody>
          <a:bodyPr wrap="square" rtlCol="0">
            <a:spAutoFit/>
          </a:bodyPr>
          <a:lstStyle/>
          <a:p>
            <a:r>
              <a:rPr lang="en-US" sz="2800" b="1" i="1" dirty="0" smtClean="0">
                <a:solidFill>
                  <a:srgbClr val="FF0000"/>
                </a:solidFill>
              </a:rPr>
              <a:t>Materials Of Construction </a:t>
            </a:r>
            <a:r>
              <a:rPr lang="en-US" sz="2800" b="1" i="1" dirty="0" smtClean="0"/>
              <a:t>/ Configuration Options</a:t>
            </a:r>
            <a:r>
              <a:rPr lang="en-US" sz="2800" dirty="0" smtClean="0"/>
              <a:t> </a:t>
            </a:r>
          </a:p>
          <a:p>
            <a:pPr lvl="0"/>
            <a:r>
              <a:rPr lang="en-US" sz="2800" b="1" dirty="0" smtClean="0"/>
              <a:t>Externals (head, casing, bracket)</a:t>
            </a:r>
            <a:r>
              <a:rPr lang="en-US" sz="2800" dirty="0" smtClean="0"/>
              <a:t> - Cast iron, ductile iron, steel, stainless steel, Alloy 20, and higher alloys. </a:t>
            </a:r>
          </a:p>
          <a:p>
            <a:pPr lvl="0"/>
            <a:r>
              <a:rPr lang="en-US" sz="2800" b="1" dirty="0" smtClean="0"/>
              <a:t>Internals (rotor, idler)</a:t>
            </a:r>
            <a:r>
              <a:rPr lang="en-US" sz="2800" dirty="0" smtClean="0"/>
              <a:t> - Cast iron, ductile iron, steel, stainless steel, Alloy 20, and higher alloys. </a:t>
            </a:r>
          </a:p>
          <a:p>
            <a:pPr lvl="0"/>
            <a:r>
              <a:rPr lang="en-US" sz="2800" b="1" dirty="0" smtClean="0"/>
              <a:t>Bushing</a:t>
            </a:r>
            <a:r>
              <a:rPr lang="en-US" sz="2800" dirty="0" smtClean="0"/>
              <a:t> - Carbon graphite, bronze, silicon carbide, tungsten carbide, ceramic, </a:t>
            </a:r>
            <a:r>
              <a:rPr lang="en-US" sz="2800" dirty="0" err="1" smtClean="0"/>
              <a:t>colomony</a:t>
            </a:r>
            <a:r>
              <a:rPr lang="en-US" sz="2800" dirty="0" smtClean="0"/>
              <a:t>, and other specials materials as needed. </a:t>
            </a:r>
          </a:p>
          <a:p>
            <a:pPr lvl="0"/>
            <a:r>
              <a:rPr lang="en-US" sz="2800" b="1" dirty="0" smtClean="0"/>
              <a:t>Shaft Seal</a:t>
            </a:r>
            <a:r>
              <a:rPr lang="en-US" sz="2800" dirty="0" smtClean="0"/>
              <a:t> - Lip seals, component mechanical seals, industry-standard cartridge mechanical seals, gas barrier seals, magnetically-driven pumps. </a:t>
            </a:r>
          </a:p>
          <a:p>
            <a:pPr lvl="0"/>
            <a:r>
              <a:rPr lang="en-US" sz="2800" b="1" dirty="0" smtClean="0"/>
              <a:t>Packing</a:t>
            </a:r>
            <a:r>
              <a:rPr lang="en-US" sz="2800" dirty="0" smtClean="0"/>
              <a:t> - Impregnated packing, if seal not required. </a:t>
            </a:r>
          </a:p>
          <a:p>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36</a:t>
            </a:fld>
            <a:endParaRPr lang="en-US"/>
          </a:p>
        </p:txBody>
      </p:sp>
      <p:pic>
        <p:nvPicPr>
          <p:cNvPr id="4" name="Picture 3" descr="Internal gear pump."/>
          <p:cNvPicPr/>
          <p:nvPr/>
        </p:nvPicPr>
        <p:blipFill>
          <a:blip r:embed="rId2"/>
          <a:srcRect/>
          <a:stretch>
            <a:fillRect/>
          </a:stretch>
        </p:blipFill>
        <p:spPr bwMode="auto">
          <a:xfrm>
            <a:off x="8389260" y="145140"/>
            <a:ext cx="609600" cy="609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37</a:t>
            </a:fld>
            <a:endParaRPr lang="en-US"/>
          </a:p>
        </p:txBody>
      </p:sp>
      <p:sp>
        <p:nvSpPr>
          <p:cNvPr id="3" name="TextBox 2"/>
          <p:cNvSpPr txBox="1"/>
          <p:nvPr/>
        </p:nvSpPr>
        <p:spPr>
          <a:xfrm>
            <a:off x="381000" y="152400"/>
            <a:ext cx="8229600" cy="769441"/>
          </a:xfrm>
          <a:prstGeom prst="rect">
            <a:avLst/>
          </a:prstGeom>
          <a:noFill/>
        </p:spPr>
        <p:txBody>
          <a:bodyPr wrap="square" rtlCol="0">
            <a:spAutoFit/>
          </a:bodyPr>
          <a:lstStyle/>
          <a:p>
            <a:r>
              <a:rPr lang="en-US" sz="4400" dirty="0" smtClean="0">
                <a:solidFill>
                  <a:srgbClr val="C00000"/>
                </a:solidFill>
              </a:rPr>
              <a:t>Gerotor pump   </a:t>
            </a:r>
            <a:r>
              <a:rPr lang="en-US" sz="3600" dirty="0" smtClean="0">
                <a:solidFill>
                  <a:srgbClr val="C00000"/>
                </a:solidFill>
              </a:rPr>
              <a:t>        </a:t>
            </a:r>
            <a:r>
              <a:rPr lang="en-US" sz="3600" dirty="0" smtClean="0"/>
              <a:t>pressure 120 bar</a:t>
            </a:r>
            <a:endParaRPr lang="en-US" sz="3600" dirty="0"/>
          </a:p>
        </p:txBody>
      </p:sp>
      <p:pic>
        <p:nvPicPr>
          <p:cNvPr id="5" name="Picture 4"/>
          <p:cNvPicPr/>
          <p:nvPr/>
        </p:nvPicPr>
        <p:blipFill>
          <a:blip r:embed="rId2"/>
          <a:srcRect/>
          <a:stretch>
            <a:fillRect/>
          </a:stretch>
        </p:blipFill>
        <p:spPr bwMode="auto">
          <a:xfrm>
            <a:off x="1295400" y="990600"/>
            <a:ext cx="5715000" cy="4800600"/>
          </a:xfrm>
          <a:prstGeom prst="rect">
            <a:avLst/>
          </a:prstGeom>
          <a:noFill/>
          <a:ln w="9525">
            <a:noFill/>
            <a:miter lim="800000"/>
            <a:headEnd/>
            <a:tailEnd/>
          </a:ln>
        </p:spPr>
      </p:pic>
      <p:pic>
        <p:nvPicPr>
          <p:cNvPr id="6" name="Picture 5" descr="Gerotor pump."/>
          <p:cNvPicPr/>
          <p:nvPr/>
        </p:nvPicPr>
        <p:blipFill>
          <a:blip r:embed="rId3" cstate="print"/>
          <a:srcRect/>
          <a:stretch>
            <a:fillRect/>
          </a:stretch>
        </p:blipFill>
        <p:spPr bwMode="auto">
          <a:xfrm>
            <a:off x="6858000" y="990600"/>
            <a:ext cx="1981200" cy="2133600"/>
          </a:xfrm>
          <a:prstGeom prst="rect">
            <a:avLst/>
          </a:prstGeom>
          <a:noFill/>
          <a:ln w="9525">
            <a:noFill/>
            <a:miter lim="800000"/>
            <a:headEnd/>
            <a:tailEnd/>
          </a:ln>
        </p:spPr>
      </p:pic>
      <p:sp>
        <p:nvSpPr>
          <p:cNvPr id="7" name="TextBox 6"/>
          <p:cNvSpPr txBox="1"/>
          <p:nvPr/>
        </p:nvSpPr>
        <p:spPr>
          <a:xfrm>
            <a:off x="6096000" y="5105400"/>
            <a:ext cx="2590800" cy="1077218"/>
          </a:xfrm>
          <a:prstGeom prst="rect">
            <a:avLst/>
          </a:prstGeom>
          <a:noFill/>
        </p:spPr>
        <p:txBody>
          <a:bodyPr wrap="square" rtlCol="0">
            <a:spAutoFit/>
          </a:bodyPr>
          <a:lstStyle/>
          <a:p>
            <a:r>
              <a:rPr lang="en-US" sz="3200" dirty="0" smtClean="0"/>
              <a:t>Outer </a:t>
            </a:r>
            <a:r>
              <a:rPr lang="en-US" sz="3200" dirty="0" err="1" smtClean="0"/>
              <a:t>gerotor</a:t>
            </a:r>
            <a:r>
              <a:rPr lang="en-US" sz="3200" dirty="0" smtClean="0"/>
              <a:t>  5 teeth</a:t>
            </a:r>
            <a:endParaRPr lang="en-US" sz="3200" dirty="0"/>
          </a:p>
        </p:txBody>
      </p:sp>
      <p:sp>
        <p:nvSpPr>
          <p:cNvPr id="8" name="TextBox 7"/>
          <p:cNvSpPr txBox="1"/>
          <p:nvPr/>
        </p:nvSpPr>
        <p:spPr>
          <a:xfrm>
            <a:off x="609600" y="5105400"/>
            <a:ext cx="2133600" cy="1569660"/>
          </a:xfrm>
          <a:prstGeom prst="rect">
            <a:avLst/>
          </a:prstGeom>
          <a:noFill/>
        </p:spPr>
        <p:txBody>
          <a:bodyPr wrap="square" rtlCol="0">
            <a:spAutoFit/>
          </a:bodyPr>
          <a:lstStyle/>
          <a:p>
            <a:r>
              <a:rPr lang="en-US" sz="3200" dirty="0" smtClean="0"/>
              <a:t>Inner </a:t>
            </a:r>
            <a:r>
              <a:rPr lang="en-US" sz="3200" dirty="0" err="1" smtClean="0"/>
              <a:t>gerotor</a:t>
            </a:r>
            <a:r>
              <a:rPr lang="en-US" sz="3200" dirty="0" smtClean="0"/>
              <a:t>      4 teeth</a:t>
            </a:r>
            <a:endParaRPr lang="en-US" sz="3200" dirty="0"/>
          </a:p>
        </p:txBody>
      </p:sp>
      <p:cxnSp>
        <p:nvCxnSpPr>
          <p:cNvPr id="10" name="Elbow Connector 9"/>
          <p:cNvCxnSpPr/>
          <p:nvPr/>
        </p:nvCxnSpPr>
        <p:spPr>
          <a:xfrm rot="5400000" flipH="1" flipV="1">
            <a:off x="1828800" y="3657600"/>
            <a:ext cx="2362200" cy="2057400"/>
          </a:xfrm>
          <a:prstGeom prst="bentConnector3">
            <a:avLst>
              <a:gd name="adj1" fmla="val 50000"/>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Shape 11"/>
          <p:cNvCxnSpPr>
            <a:stCxn id="7" idx="1"/>
          </p:cNvCxnSpPr>
          <p:nvPr/>
        </p:nvCxnSpPr>
        <p:spPr>
          <a:xfrm rot="10800000">
            <a:off x="4724400" y="4191001"/>
            <a:ext cx="1371600" cy="1453009"/>
          </a:xfrm>
          <a:prstGeom prst="bentConnector2">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3" name="Right Arrow 12"/>
          <p:cNvSpPr/>
          <p:nvPr/>
        </p:nvSpPr>
        <p:spPr>
          <a:xfrm>
            <a:off x="685800" y="3581400"/>
            <a:ext cx="990600" cy="3505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Arrow 13"/>
          <p:cNvSpPr/>
          <p:nvPr/>
        </p:nvSpPr>
        <p:spPr>
          <a:xfrm>
            <a:off x="6705600" y="3505200"/>
            <a:ext cx="12192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38</a:t>
            </a:fld>
            <a:endParaRPr lang="en-US"/>
          </a:p>
        </p:txBody>
      </p:sp>
      <p:sp>
        <p:nvSpPr>
          <p:cNvPr id="3" name="TextBox 2"/>
          <p:cNvSpPr txBox="1"/>
          <p:nvPr/>
        </p:nvSpPr>
        <p:spPr>
          <a:xfrm>
            <a:off x="304800" y="381000"/>
            <a:ext cx="8458200" cy="6186309"/>
          </a:xfrm>
          <a:prstGeom prst="rect">
            <a:avLst/>
          </a:prstGeom>
          <a:noFill/>
        </p:spPr>
        <p:txBody>
          <a:bodyPr wrap="square" rtlCol="0">
            <a:spAutoFit/>
          </a:bodyPr>
          <a:lstStyle/>
          <a:p>
            <a:r>
              <a:rPr lang="en-US" sz="3600" dirty="0" smtClean="0"/>
              <a:t>Gerotor pumps are </a:t>
            </a:r>
            <a:r>
              <a:rPr lang="en-US" sz="3600" u="sng" dirty="0" smtClean="0">
                <a:hlinkClick r:id="rId2"/>
              </a:rPr>
              <a:t>internal gear pumps</a:t>
            </a:r>
            <a:r>
              <a:rPr lang="en-US" sz="3600" dirty="0" smtClean="0"/>
              <a:t> without the crescent. The rotor is the internal (drive) gear shown below in gray, and the idler is the external (driven) gear, shown below in orange. They are primarily suitable for clean, low pressure applications such as lubrication systems or hot oil filtration systems, but can also be found in low to moderate pressure hydraulic applications.</a:t>
            </a:r>
            <a:br>
              <a:rPr lang="en-US" sz="3600" dirty="0" smtClean="0"/>
            </a:br>
            <a:endParaRPr lang="en-US" sz="3600" dirty="0"/>
          </a:p>
        </p:txBody>
      </p:sp>
      <p:pic>
        <p:nvPicPr>
          <p:cNvPr id="4" name="Picture 3"/>
          <p:cNvPicPr/>
          <p:nvPr/>
        </p:nvPicPr>
        <p:blipFill>
          <a:blip r:embed="rId3" cstate="print"/>
          <a:srcRect/>
          <a:stretch>
            <a:fillRect/>
          </a:stretch>
        </p:blipFill>
        <p:spPr bwMode="auto">
          <a:xfrm>
            <a:off x="8305800" y="304800"/>
            <a:ext cx="609600" cy="685800"/>
          </a:xfrm>
          <a:prstGeom prst="rect">
            <a:avLst/>
          </a:prstGeom>
          <a:noFill/>
          <a:ln w="9525">
            <a:noFill/>
            <a:miter lim="800000"/>
            <a:headEnd/>
            <a:tailEnd/>
          </a:ln>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39</a:t>
            </a:fld>
            <a:endParaRPr lang="en-US"/>
          </a:p>
        </p:txBody>
      </p:sp>
      <p:sp>
        <p:nvSpPr>
          <p:cNvPr id="3" name="TextBox 2"/>
          <p:cNvSpPr txBox="1"/>
          <p:nvPr/>
        </p:nvSpPr>
        <p:spPr>
          <a:xfrm>
            <a:off x="304800" y="228600"/>
            <a:ext cx="8610600" cy="6463308"/>
          </a:xfrm>
          <a:prstGeom prst="rect">
            <a:avLst/>
          </a:prstGeom>
          <a:noFill/>
        </p:spPr>
        <p:txBody>
          <a:bodyPr wrap="square" rtlCol="0">
            <a:spAutoFit/>
          </a:bodyPr>
          <a:lstStyle/>
          <a:p>
            <a:r>
              <a:rPr lang="en-US" sz="3600" b="1" i="1" dirty="0" smtClean="0">
                <a:solidFill>
                  <a:srgbClr val="00B0F0"/>
                </a:solidFill>
              </a:rPr>
              <a:t>How Gerotor Pumps Work</a:t>
            </a:r>
            <a:endParaRPr lang="en-US" sz="3600" dirty="0" smtClean="0">
              <a:solidFill>
                <a:srgbClr val="00B0F0"/>
              </a:solidFill>
            </a:endParaRPr>
          </a:p>
          <a:p>
            <a:r>
              <a:rPr lang="en-US" sz="4000" dirty="0" smtClean="0"/>
              <a:t>1. Liquid enters the suction port between the rotor (gray gear) and idler (orange gear) teeth.</a:t>
            </a:r>
          </a:p>
          <a:p>
            <a:r>
              <a:rPr lang="en-US" sz="4000" dirty="0" smtClean="0"/>
              <a:t>2. Liquid travels through the pump between the teeth of the "gear-within-a-gear" principle. The close tolerance between the gears acts as a seal between the suction and discharge ports.</a:t>
            </a:r>
          </a:p>
          <a:p>
            <a:endParaRPr lang="en-US" dirty="0"/>
          </a:p>
        </p:txBody>
      </p:sp>
      <p:pic>
        <p:nvPicPr>
          <p:cNvPr id="4" name="Picture 3"/>
          <p:cNvPicPr/>
          <p:nvPr/>
        </p:nvPicPr>
        <p:blipFill>
          <a:blip r:embed="rId2" cstate="print"/>
          <a:srcRect/>
          <a:stretch>
            <a:fillRect/>
          </a:stretch>
        </p:blipFill>
        <p:spPr bwMode="auto">
          <a:xfrm>
            <a:off x="8305800" y="304800"/>
            <a:ext cx="609600" cy="6858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4</a:t>
            </a:fld>
            <a:endParaRPr lang="en-US"/>
          </a:p>
        </p:txBody>
      </p:sp>
      <p:sp>
        <p:nvSpPr>
          <p:cNvPr id="3" name="TextBox 2"/>
          <p:cNvSpPr txBox="1"/>
          <p:nvPr/>
        </p:nvSpPr>
        <p:spPr>
          <a:xfrm>
            <a:off x="381000" y="304800"/>
            <a:ext cx="8305800" cy="6432530"/>
          </a:xfrm>
          <a:prstGeom prst="rect">
            <a:avLst/>
          </a:prstGeom>
          <a:noFill/>
        </p:spPr>
        <p:txBody>
          <a:bodyPr wrap="square" rtlCol="0">
            <a:spAutoFit/>
          </a:bodyPr>
          <a:lstStyle/>
          <a:p>
            <a:r>
              <a:rPr lang="en-US" sz="2800" b="1" dirty="0" smtClean="0">
                <a:solidFill>
                  <a:srgbClr val="FF0000"/>
                </a:solidFill>
              </a:rPr>
              <a:t>POSITIVE DISPLACEMENT PUMP:</a:t>
            </a:r>
          </a:p>
          <a:p>
            <a:pPr>
              <a:buFont typeface="Arial" charset="0"/>
              <a:buChar char="•"/>
            </a:pPr>
            <a:r>
              <a:rPr lang="en-US" sz="2800" b="1" dirty="0" smtClean="0"/>
              <a:t> </a:t>
            </a:r>
            <a:r>
              <a:rPr lang="en-US" sz="3200" b="1" dirty="0" smtClean="0"/>
              <a:t>DELIVERS FIXED VOLUME OF FLUID IN EACH CYCLE.</a:t>
            </a:r>
          </a:p>
          <a:p>
            <a:pPr>
              <a:buFont typeface="Arial" charset="0"/>
              <a:buChar char="•"/>
            </a:pPr>
            <a:r>
              <a:rPr lang="en-US" sz="3200" b="1" dirty="0" smtClean="0"/>
              <a:t> </a:t>
            </a:r>
            <a:r>
              <a:rPr lang="en-US" sz="3200" b="1" dirty="0" smtClean="0"/>
              <a:t> PUMPING VOLUME CHANGES FROM MAXIMUM TO MINIMUM.</a:t>
            </a:r>
          </a:p>
          <a:p>
            <a:pPr>
              <a:buFont typeface="Arial" charset="0"/>
              <a:buChar char="•"/>
            </a:pPr>
            <a:r>
              <a:rPr lang="en-US" sz="3200" b="1" dirty="0" smtClean="0"/>
              <a:t>PUMPING ELEMENT EXPANDS FROM A SMALL VOLUME TO A LARGE VOLUME AND AGAING CONTRACTED TO SMALL VOLUME.</a:t>
            </a:r>
          </a:p>
          <a:p>
            <a:pPr>
              <a:buFont typeface="Arial" charset="0"/>
              <a:buChar char="•"/>
            </a:pPr>
            <a:r>
              <a:rPr lang="en-US" sz="3200" b="1" dirty="0" smtClean="0"/>
              <a:t> </a:t>
            </a:r>
            <a:r>
              <a:rPr lang="en-US" sz="3200" b="1" dirty="0" smtClean="0"/>
              <a:t>USED WHERE PRESSURE REQUIREMENT IS PRIME CONSIDARATION.</a:t>
            </a:r>
          </a:p>
          <a:p>
            <a:pPr>
              <a:buFont typeface="Arial" charset="0"/>
              <a:buChar char="•"/>
            </a:pPr>
            <a:r>
              <a:rPr lang="en-US" sz="3200" b="1" dirty="0" smtClean="0"/>
              <a:t>HIGH AND LOW PRESSURE AREAS FOR SUCTION AND DELIVERY ARE SEPARATED SO THAT FLUID CAN NOT LEAK BACK.</a:t>
            </a:r>
            <a:endParaRPr lang="en-US" sz="2800" b="1" dirty="0">
              <a:solidFill>
                <a:srgbClr val="FF0000"/>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40</a:t>
            </a:fld>
            <a:endParaRPr lang="en-US"/>
          </a:p>
        </p:txBody>
      </p:sp>
      <p:sp>
        <p:nvSpPr>
          <p:cNvPr id="3" name="TextBox 2"/>
          <p:cNvSpPr txBox="1"/>
          <p:nvPr/>
        </p:nvSpPr>
        <p:spPr>
          <a:xfrm>
            <a:off x="304800" y="152400"/>
            <a:ext cx="8534400" cy="3754874"/>
          </a:xfrm>
          <a:prstGeom prst="rect">
            <a:avLst/>
          </a:prstGeom>
          <a:noFill/>
        </p:spPr>
        <p:txBody>
          <a:bodyPr wrap="square" rtlCol="0">
            <a:spAutoFit/>
          </a:bodyPr>
          <a:lstStyle/>
          <a:p>
            <a:r>
              <a:rPr lang="en-US" sz="4400" dirty="0" smtClean="0"/>
              <a:t>3. Rotor and idler teeth mesh completely to form a seal equidistant from the discharge and suction ports.  This seal forces the liquid out of the discharge port.</a:t>
            </a:r>
          </a:p>
          <a:p>
            <a:endParaRPr lang="en-US" dirty="0"/>
          </a:p>
        </p:txBody>
      </p:sp>
      <p:pic>
        <p:nvPicPr>
          <p:cNvPr id="4" name="Picture 3"/>
          <p:cNvPicPr/>
          <p:nvPr/>
        </p:nvPicPr>
        <p:blipFill>
          <a:blip r:embed="rId2"/>
          <a:srcRect/>
          <a:stretch>
            <a:fillRect/>
          </a:stretch>
        </p:blipFill>
        <p:spPr bwMode="auto">
          <a:xfrm>
            <a:off x="8153400" y="304800"/>
            <a:ext cx="762000" cy="685800"/>
          </a:xfrm>
          <a:prstGeom prst="rect">
            <a:avLst/>
          </a:prstGeom>
          <a:noFill/>
          <a:ln w="9525">
            <a:noFill/>
            <a:miter lim="800000"/>
            <a:headEnd/>
            <a:tailEnd/>
          </a:ln>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41</a:t>
            </a:fld>
            <a:endParaRPr lang="en-US"/>
          </a:p>
        </p:txBody>
      </p:sp>
      <p:sp>
        <p:nvSpPr>
          <p:cNvPr id="3" name="TextBox 2"/>
          <p:cNvSpPr txBox="1"/>
          <p:nvPr/>
        </p:nvSpPr>
        <p:spPr>
          <a:xfrm>
            <a:off x="228600" y="228600"/>
            <a:ext cx="4419600" cy="6771084"/>
          </a:xfrm>
          <a:prstGeom prst="rect">
            <a:avLst/>
          </a:prstGeom>
          <a:noFill/>
        </p:spPr>
        <p:txBody>
          <a:bodyPr wrap="square" rtlCol="0">
            <a:spAutoFit/>
          </a:bodyPr>
          <a:lstStyle/>
          <a:p>
            <a:r>
              <a:rPr lang="en-US" sz="3200" b="1" i="1" dirty="0" smtClean="0">
                <a:solidFill>
                  <a:srgbClr val="00B0F0"/>
                </a:solidFill>
              </a:rPr>
              <a:t>Advantages</a:t>
            </a:r>
            <a:endParaRPr lang="en-US" sz="3200" dirty="0" smtClean="0">
              <a:solidFill>
                <a:srgbClr val="00B0F0"/>
              </a:solidFill>
            </a:endParaRPr>
          </a:p>
          <a:p>
            <a:pPr lvl="0"/>
            <a:r>
              <a:rPr lang="en-US" sz="3200" dirty="0" smtClean="0"/>
              <a:t>High Speed</a:t>
            </a:r>
          </a:p>
          <a:p>
            <a:pPr lvl="0"/>
            <a:r>
              <a:rPr lang="en-US" sz="3200" dirty="0" smtClean="0"/>
              <a:t>Only two moving parts </a:t>
            </a:r>
          </a:p>
          <a:p>
            <a:pPr lvl="0"/>
            <a:r>
              <a:rPr lang="en-US" sz="3200" dirty="0" smtClean="0"/>
              <a:t>Only one stuffing box</a:t>
            </a:r>
          </a:p>
          <a:p>
            <a:pPr lvl="0"/>
            <a:r>
              <a:rPr lang="en-US" sz="3200" dirty="0" smtClean="0"/>
              <a:t>Constant and even discharge regardless of pressure conditions </a:t>
            </a:r>
          </a:p>
          <a:p>
            <a:pPr lvl="0"/>
            <a:r>
              <a:rPr lang="en-US" sz="3200" dirty="0" smtClean="0"/>
              <a:t>Operates well in either direction</a:t>
            </a:r>
          </a:p>
          <a:p>
            <a:pPr lvl="0"/>
            <a:r>
              <a:rPr lang="en-US" sz="3200" dirty="0" smtClean="0"/>
              <a:t>Quiet operation </a:t>
            </a:r>
          </a:p>
          <a:p>
            <a:pPr lvl="0"/>
            <a:r>
              <a:rPr lang="en-US" sz="3200" dirty="0" smtClean="0"/>
              <a:t>Can be made to operate with one direction of flow with either rotation</a:t>
            </a:r>
          </a:p>
          <a:p>
            <a:endParaRPr lang="en-US" dirty="0"/>
          </a:p>
        </p:txBody>
      </p:sp>
      <p:sp>
        <p:nvSpPr>
          <p:cNvPr id="4" name="TextBox 3"/>
          <p:cNvSpPr txBox="1"/>
          <p:nvPr/>
        </p:nvSpPr>
        <p:spPr>
          <a:xfrm>
            <a:off x="4343400" y="381000"/>
            <a:ext cx="4572000" cy="5078313"/>
          </a:xfrm>
          <a:prstGeom prst="rect">
            <a:avLst/>
          </a:prstGeom>
          <a:noFill/>
        </p:spPr>
        <p:txBody>
          <a:bodyPr wrap="square" rtlCol="0">
            <a:spAutoFit/>
          </a:bodyPr>
          <a:lstStyle/>
          <a:p>
            <a:r>
              <a:rPr lang="en-US" sz="3600" b="1" i="1" dirty="0" smtClean="0">
                <a:solidFill>
                  <a:srgbClr val="00B0F0"/>
                </a:solidFill>
              </a:rPr>
              <a:t>Disadvantages</a:t>
            </a:r>
            <a:endParaRPr lang="en-US" sz="3600" dirty="0" smtClean="0">
              <a:solidFill>
                <a:srgbClr val="00B0F0"/>
              </a:solidFill>
            </a:endParaRPr>
          </a:p>
          <a:p>
            <a:pPr lvl="0"/>
            <a:r>
              <a:rPr lang="en-US" sz="3600" dirty="0" smtClean="0"/>
              <a:t>Medium pressure limitations</a:t>
            </a:r>
          </a:p>
          <a:p>
            <a:pPr lvl="0"/>
            <a:r>
              <a:rPr lang="en-US" sz="3600" dirty="0" smtClean="0"/>
              <a:t>Fixed clearances</a:t>
            </a:r>
          </a:p>
          <a:p>
            <a:pPr lvl="0"/>
            <a:r>
              <a:rPr lang="en-US" sz="3600" dirty="0" smtClean="0"/>
              <a:t>No solids allowed </a:t>
            </a:r>
          </a:p>
          <a:p>
            <a:pPr lvl="0"/>
            <a:r>
              <a:rPr lang="en-US" sz="3600" dirty="0" smtClean="0"/>
              <a:t>One bearing runs in the product pumped </a:t>
            </a:r>
          </a:p>
          <a:p>
            <a:r>
              <a:rPr lang="en-US" sz="3600" dirty="0" smtClean="0"/>
              <a:t>Overhung load on shaft bearing</a:t>
            </a:r>
            <a:endParaRPr lang="en-US" sz="3600" dirty="0"/>
          </a:p>
        </p:txBody>
      </p:sp>
      <p:pic>
        <p:nvPicPr>
          <p:cNvPr id="5" name="Picture 4"/>
          <p:cNvPicPr/>
          <p:nvPr/>
        </p:nvPicPr>
        <p:blipFill>
          <a:blip r:embed="rId2" cstate="print"/>
          <a:srcRect/>
          <a:stretch>
            <a:fillRect/>
          </a:stretch>
        </p:blipFill>
        <p:spPr bwMode="auto">
          <a:xfrm>
            <a:off x="8305800" y="304800"/>
            <a:ext cx="609600" cy="685800"/>
          </a:xfrm>
          <a:prstGeom prst="rect">
            <a:avLst/>
          </a:prstGeom>
          <a:noFill/>
          <a:ln w="9525">
            <a:noFill/>
            <a:miter lim="800000"/>
            <a:headEnd/>
            <a:tailEnd/>
          </a:ln>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42</a:t>
            </a:fld>
            <a:endParaRPr lang="en-US"/>
          </a:p>
        </p:txBody>
      </p:sp>
      <p:sp>
        <p:nvSpPr>
          <p:cNvPr id="3" name="TextBox 2"/>
          <p:cNvSpPr txBox="1"/>
          <p:nvPr/>
        </p:nvSpPr>
        <p:spPr>
          <a:xfrm>
            <a:off x="381000" y="228600"/>
            <a:ext cx="8382000" cy="5786199"/>
          </a:xfrm>
          <a:prstGeom prst="rect">
            <a:avLst/>
          </a:prstGeom>
          <a:noFill/>
        </p:spPr>
        <p:txBody>
          <a:bodyPr wrap="square" rtlCol="0">
            <a:spAutoFit/>
          </a:bodyPr>
          <a:lstStyle/>
          <a:p>
            <a:r>
              <a:rPr lang="en-US" sz="4400" b="1" i="1" dirty="0" smtClean="0">
                <a:solidFill>
                  <a:srgbClr val="00B0F0"/>
                </a:solidFill>
              </a:rPr>
              <a:t>Applications</a:t>
            </a:r>
            <a:endParaRPr lang="en-US" sz="4400" dirty="0" smtClean="0">
              <a:solidFill>
                <a:srgbClr val="00B0F0"/>
              </a:solidFill>
            </a:endParaRPr>
          </a:p>
          <a:p>
            <a:r>
              <a:rPr lang="en-US" sz="4400" dirty="0" smtClean="0"/>
              <a:t>Common </a:t>
            </a:r>
            <a:r>
              <a:rPr lang="en-US" sz="4400" dirty="0" err="1" smtClean="0"/>
              <a:t>gerotor</a:t>
            </a:r>
            <a:r>
              <a:rPr lang="en-US" sz="4400" dirty="0" smtClean="0"/>
              <a:t> pump applications include, but are not limited to:</a:t>
            </a:r>
          </a:p>
          <a:p>
            <a:pPr lvl="0"/>
            <a:r>
              <a:rPr lang="en-US" sz="4400" dirty="0" smtClean="0"/>
              <a:t>Light fuel oils</a:t>
            </a:r>
          </a:p>
          <a:p>
            <a:pPr lvl="0"/>
            <a:r>
              <a:rPr lang="en-US" sz="4400" dirty="0" smtClean="0"/>
              <a:t>Lube oil</a:t>
            </a:r>
          </a:p>
          <a:p>
            <a:pPr lvl="0"/>
            <a:r>
              <a:rPr lang="en-US" sz="4400" dirty="0" smtClean="0"/>
              <a:t>Cooking oils</a:t>
            </a:r>
          </a:p>
          <a:p>
            <a:pPr lvl="0"/>
            <a:r>
              <a:rPr lang="en-US" sz="4400" dirty="0" smtClean="0"/>
              <a:t>Hydraulic fluid</a:t>
            </a:r>
          </a:p>
          <a:p>
            <a:endParaRPr lang="en-US" dirty="0"/>
          </a:p>
        </p:txBody>
      </p:sp>
      <p:pic>
        <p:nvPicPr>
          <p:cNvPr id="4" name="Picture 3"/>
          <p:cNvPicPr/>
          <p:nvPr/>
        </p:nvPicPr>
        <p:blipFill>
          <a:blip r:embed="rId2" cstate="print"/>
          <a:srcRect/>
          <a:stretch>
            <a:fillRect/>
          </a:stretch>
        </p:blipFill>
        <p:spPr bwMode="auto">
          <a:xfrm>
            <a:off x="8305800" y="304800"/>
            <a:ext cx="609600" cy="685800"/>
          </a:xfrm>
          <a:prstGeom prst="rect">
            <a:avLst/>
          </a:prstGeom>
          <a:noFill/>
          <a:ln w="9525">
            <a:noFill/>
            <a:miter lim="800000"/>
            <a:headEnd/>
            <a:tailEnd/>
          </a:ln>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43</a:t>
            </a:fld>
            <a:endParaRPr lang="en-US"/>
          </a:p>
        </p:txBody>
      </p:sp>
      <p:sp>
        <p:nvSpPr>
          <p:cNvPr id="3" name="TextBox 2"/>
          <p:cNvSpPr txBox="1"/>
          <p:nvPr/>
        </p:nvSpPr>
        <p:spPr>
          <a:xfrm>
            <a:off x="381000" y="304800"/>
            <a:ext cx="8534400" cy="5909310"/>
          </a:xfrm>
          <a:prstGeom prst="rect">
            <a:avLst/>
          </a:prstGeom>
          <a:noFill/>
        </p:spPr>
        <p:txBody>
          <a:bodyPr wrap="square" rtlCol="0">
            <a:spAutoFit/>
          </a:bodyPr>
          <a:lstStyle/>
          <a:p>
            <a:r>
              <a:rPr lang="en-US" sz="3600" b="1" i="1" dirty="0" smtClean="0">
                <a:solidFill>
                  <a:srgbClr val="00B0F0"/>
                </a:solidFill>
              </a:rPr>
              <a:t>Materials Of Construction </a:t>
            </a:r>
            <a:r>
              <a:rPr lang="en-US" sz="3600" b="1" i="1" dirty="0" smtClean="0"/>
              <a:t>/ Configuration Options</a:t>
            </a:r>
            <a:endParaRPr lang="en-US" sz="3600" dirty="0" smtClean="0"/>
          </a:p>
          <a:p>
            <a:pPr lvl="0"/>
            <a:r>
              <a:rPr lang="en-US" sz="3600" b="1" dirty="0" smtClean="0"/>
              <a:t>Externals (head, casing)</a:t>
            </a:r>
            <a:r>
              <a:rPr lang="en-US" sz="3600" dirty="0" smtClean="0"/>
              <a:t> - Cast iron</a:t>
            </a:r>
          </a:p>
          <a:p>
            <a:pPr lvl="0"/>
            <a:r>
              <a:rPr lang="en-US" sz="3600" b="1" dirty="0" smtClean="0"/>
              <a:t>Internals (rotor, idler)</a:t>
            </a:r>
            <a:r>
              <a:rPr lang="en-US" sz="3600" dirty="0" smtClean="0"/>
              <a:t> - Steel</a:t>
            </a:r>
          </a:p>
          <a:p>
            <a:pPr lvl="0"/>
            <a:r>
              <a:rPr lang="en-US" sz="3600" b="1" dirty="0" smtClean="0"/>
              <a:t>Bushing</a:t>
            </a:r>
            <a:r>
              <a:rPr lang="en-US" sz="3600" dirty="0" smtClean="0"/>
              <a:t> - Carbon graphite, bronze, and other materials as needed</a:t>
            </a:r>
          </a:p>
          <a:p>
            <a:pPr lvl="0"/>
            <a:r>
              <a:rPr lang="en-US" sz="3600" b="1" dirty="0" smtClean="0"/>
              <a:t>Shaft Seal</a:t>
            </a:r>
            <a:r>
              <a:rPr lang="en-US" sz="3600" dirty="0" smtClean="0"/>
              <a:t> - Lip seals, component mechanical seals</a:t>
            </a:r>
          </a:p>
          <a:p>
            <a:pPr lvl="0"/>
            <a:r>
              <a:rPr lang="en-US" sz="3600" b="1" dirty="0" smtClean="0"/>
              <a:t>Packing</a:t>
            </a:r>
            <a:r>
              <a:rPr lang="en-US" sz="3600" dirty="0" smtClean="0"/>
              <a:t> - Not commonly used for </a:t>
            </a:r>
            <a:r>
              <a:rPr lang="en-US" sz="3600" dirty="0" err="1" smtClean="0"/>
              <a:t>gerotor</a:t>
            </a:r>
            <a:r>
              <a:rPr lang="en-US" sz="3600" dirty="0" smtClean="0"/>
              <a:t> pumps</a:t>
            </a:r>
          </a:p>
          <a:p>
            <a:endParaRPr lang="en-US" dirty="0"/>
          </a:p>
        </p:txBody>
      </p:sp>
      <p:pic>
        <p:nvPicPr>
          <p:cNvPr id="4" name="Picture 3"/>
          <p:cNvPicPr/>
          <p:nvPr/>
        </p:nvPicPr>
        <p:blipFill>
          <a:blip r:embed="rId2" cstate="print"/>
          <a:srcRect/>
          <a:stretch>
            <a:fillRect/>
          </a:stretch>
        </p:blipFill>
        <p:spPr bwMode="auto">
          <a:xfrm>
            <a:off x="8305800" y="304800"/>
            <a:ext cx="609600" cy="685800"/>
          </a:xfrm>
          <a:prstGeom prst="rect">
            <a:avLst/>
          </a:prstGeom>
          <a:noFill/>
          <a:ln w="9525">
            <a:noFill/>
            <a:miter lim="800000"/>
            <a:headEnd/>
            <a:tailEnd/>
          </a:ln>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228600"/>
            <a:ext cx="5105400" cy="707886"/>
          </a:xfrm>
          <a:prstGeom prst="rect">
            <a:avLst/>
          </a:prstGeom>
          <a:noFill/>
        </p:spPr>
        <p:txBody>
          <a:bodyPr wrap="square" rtlCol="0">
            <a:spAutoFit/>
          </a:bodyPr>
          <a:lstStyle/>
          <a:p>
            <a:r>
              <a:rPr lang="en-US" sz="4000" dirty="0" smtClean="0">
                <a:solidFill>
                  <a:srgbClr val="00B0F0"/>
                </a:solidFill>
              </a:rPr>
              <a:t>Lobe Pumps</a:t>
            </a:r>
            <a:endParaRPr lang="en-US" sz="4000" dirty="0">
              <a:solidFill>
                <a:srgbClr val="00B0F0"/>
              </a:solidFill>
            </a:endParaRPr>
          </a:p>
        </p:txBody>
      </p:sp>
      <p:sp>
        <p:nvSpPr>
          <p:cNvPr id="3" name="TextBox 2"/>
          <p:cNvSpPr txBox="1"/>
          <p:nvPr/>
        </p:nvSpPr>
        <p:spPr>
          <a:xfrm>
            <a:off x="228600" y="1676400"/>
            <a:ext cx="8686800" cy="4801314"/>
          </a:xfrm>
          <a:prstGeom prst="rect">
            <a:avLst/>
          </a:prstGeom>
          <a:noFill/>
        </p:spPr>
        <p:txBody>
          <a:bodyPr wrap="square" rtlCol="0">
            <a:spAutoFit/>
          </a:bodyPr>
          <a:lstStyle/>
          <a:p>
            <a:r>
              <a:rPr lang="en-US" sz="3600" dirty="0" smtClean="0"/>
              <a:t>Lobe pumps are used in a variety of industries including, pulp and paper, chemical, food, beverage, pharmaceutical, and biotechnology.  They are popular in these diverse industries because they offer superb sanitary qualities, high efficiency, reliability, corrosion resistance, and good clean-in-place and sterilize-in-place (CIP/SIP) characteristics.</a:t>
            </a:r>
          </a:p>
          <a:p>
            <a:endParaRPr lang="en-US" dirty="0"/>
          </a:p>
        </p:txBody>
      </p:sp>
      <p:pic>
        <p:nvPicPr>
          <p:cNvPr id="4" name="Picture 3" descr="Lobe pump."/>
          <p:cNvPicPr/>
          <p:nvPr/>
        </p:nvPicPr>
        <p:blipFill>
          <a:blip r:embed="rId2"/>
          <a:srcRect/>
          <a:stretch>
            <a:fillRect/>
          </a:stretch>
        </p:blipFill>
        <p:spPr bwMode="auto">
          <a:xfrm>
            <a:off x="6172201" y="0"/>
            <a:ext cx="1981200" cy="18288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B6F15528-21DE-4FAA-801E-634DDDAF4B2B}" type="slidenum">
              <a:rPr lang="en-US" smtClean="0"/>
              <a:pPr/>
              <a:t>44</a:t>
            </a:fld>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luid passing through a lobe pump.">
            <a:hlinkClick r:id="rId2" tgtFrame="_blank" tooltip="&quot;Click here to animate&quot;"/>
          </p:cNvPr>
          <p:cNvPicPr/>
          <p:nvPr/>
        </p:nvPicPr>
        <p:blipFill>
          <a:blip r:embed="rId3"/>
          <a:srcRect/>
          <a:stretch>
            <a:fillRect/>
          </a:stretch>
        </p:blipFill>
        <p:spPr bwMode="auto">
          <a:xfrm>
            <a:off x="1524000" y="1905000"/>
            <a:ext cx="6172199" cy="2188535"/>
          </a:xfrm>
          <a:prstGeom prst="rect">
            <a:avLst/>
          </a:prstGeom>
          <a:noFill/>
          <a:ln w="9525">
            <a:noFill/>
            <a:miter lim="800000"/>
            <a:headEnd/>
            <a:tailEnd/>
          </a:ln>
        </p:spPr>
      </p:pic>
      <p:sp>
        <p:nvSpPr>
          <p:cNvPr id="3" name="TextBox 2"/>
          <p:cNvSpPr txBox="1"/>
          <p:nvPr/>
        </p:nvSpPr>
        <p:spPr>
          <a:xfrm>
            <a:off x="1905000" y="304800"/>
            <a:ext cx="4191000" cy="923330"/>
          </a:xfrm>
          <a:prstGeom prst="rect">
            <a:avLst/>
          </a:prstGeom>
          <a:noFill/>
        </p:spPr>
        <p:txBody>
          <a:bodyPr wrap="square" rtlCol="0">
            <a:spAutoFit/>
          </a:bodyPr>
          <a:lstStyle/>
          <a:p>
            <a:r>
              <a:rPr lang="en-US" sz="3600" dirty="0" smtClean="0">
                <a:solidFill>
                  <a:srgbClr val="FF0000"/>
                </a:solidFill>
              </a:rPr>
              <a:t>Lobe Pumps</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45</a:t>
            </a:fld>
            <a:endParaRPr lang="en-US"/>
          </a:p>
        </p:txBody>
      </p:sp>
      <p:sp>
        <p:nvSpPr>
          <p:cNvPr id="5" name="TextBox 4"/>
          <p:cNvSpPr txBox="1"/>
          <p:nvPr/>
        </p:nvSpPr>
        <p:spPr>
          <a:xfrm>
            <a:off x="1981200" y="4419600"/>
            <a:ext cx="2362200" cy="800219"/>
          </a:xfrm>
          <a:prstGeom prst="rect">
            <a:avLst/>
          </a:prstGeom>
          <a:noFill/>
        </p:spPr>
        <p:txBody>
          <a:bodyPr wrap="square" rtlCol="0">
            <a:spAutoFit/>
          </a:bodyPr>
          <a:lstStyle/>
          <a:p>
            <a:r>
              <a:rPr lang="en-US" sz="2800" dirty="0" smtClean="0"/>
              <a:t>Lobe</a:t>
            </a:r>
          </a:p>
          <a:p>
            <a:endParaRPr lang="en-US" dirty="0"/>
          </a:p>
        </p:txBody>
      </p:sp>
      <p:cxnSp>
        <p:nvCxnSpPr>
          <p:cNvPr id="7" name="Elbow Connector 6"/>
          <p:cNvCxnSpPr/>
          <p:nvPr/>
        </p:nvCxnSpPr>
        <p:spPr>
          <a:xfrm rot="5400000" flipH="1" flipV="1">
            <a:off x="1676400" y="3352800"/>
            <a:ext cx="1524000" cy="60960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429000" y="5105400"/>
            <a:ext cx="5257800" cy="1077218"/>
          </a:xfrm>
          <a:prstGeom prst="rect">
            <a:avLst/>
          </a:prstGeom>
          <a:noFill/>
        </p:spPr>
        <p:txBody>
          <a:bodyPr wrap="square" rtlCol="0">
            <a:spAutoFit/>
          </a:bodyPr>
          <a:lstStyle/>
          <a:p>
            <a:r>
              <a:rPr lang="en-US" sz="3200" dirty="0" smtClean="0">
                <a:solidFill>
                  <a:srgbClr val="C00000"/>
                </a:solidFill>
              </a:rPr>
              <a:t>Used when more quantity of oil is required at low pressure.</a:t>
            </a:r>
            <a:endParaRPr lang="en-US" sz="3200" dirty="0">
              <a:solidFill>
                <a:srgbClr val="C00000"/>
              </a:solidFill>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228600"/>
            <a:ext cx="8458200" cy="6463308"/>
          </a:xfrm>
          <a:prstGeom prst="rect">
            <a:avLst/>
          </a:prstGeom>
          <a:noFill/>
        </p:spPr>
        <p:txBody>
          <a:bodyPr wrap="square" rtlCol="0">
            <a:spAutoFit/>
          </a:bodyPr>
          <a:lstStyle/>
          <a:p>
            <a:r>
              <a:rPr lang="en-US" sz="3600" dirty="0" smtClean="0"/>
              <a:t>Lobe pumps are similar to external gear pumps in operation in that fluid flows around the interior of the casing.  Unlike external gear pumps, however, the lobes do not make contact.  Lobe contact is prevented by external timing gears located in the gearbox.  Pump shaft support bearings are located in the gearbox, and since the bearings are out of the pumped liquid, pressure is limited by bearing location and shaft deflection. </a:t>
            </a:r>
          </a:p>
          <a:p>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46</a:t>
            </a:fld>
            <a:endParaRPr lang="en-US"/>
          </a:p>
        </p:txBody>
      </p:sp>
      <p:pic>
        <p:nvPicPr>
          <p:cNvPr id="4" name="Picture 2"/>
          <p:cNvPicPr>
            <a:picLocks noChangeAspect="1" noChangeArrowheads="1"/>
          </p:cNvPicPr>
          <p:nvPr/>
        </p:nvPicPr>
        <p:blipFill>
          <a:blip r:embed="rId2"/>
          <a:srcRect/>
          <a:stretch>
            <a:fillRect/>
          </a:stretch>
        </p:blipFill>
        <p:spPr bwMode="auto">
          <a:xfrm>
            <a:off x="8001000" y="228600"/>
            <a:ext cx="873567" cy="79533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52400"/>
            <a:ext cx="8458200" cy="6463308"/>
          </a:xfrm>
          <a:prstGeom prst="rect">
            <a:avLst/>
          </a:prstGeom>
          <a:noFill/>
        </p:spPr>
        <p:txBody>
          <a:bodyPr wrap="square" rtlCol="0">
            <a:spAutoFit/>
          </a:bodyPr>
          <a:lstStyle/>
          <a:p>
            <a:r>
              <a:rPr lang="en-US" sz="3600" dirty="0" smtClean="0"/>
              <a:t>1.  As the lobes come out of mesh, they create expanding volume on the inlet side of the pump.  Liquid flows into the cavity and is trapped by the lobes as they rotate.</a:t>
            </a:r>
          </a:p>
          <a:p>
            <a:r>
              <a:rPr lang="en-US" sz="3600" dirty="0" smtClean="0"/>
              <a:t>2.  Liquid travels around the interior of the casing in the pockets between the lobes and the casing -- it does not pass between the lobes.</a:t>
            </a:r>
          </a:p>
          <a:p>
            <a:r>
              <a:rPr lang="en-US" sz="3600" dirty="0" smtClean="0"/>
              <a:t>3.  Finally, the meshing of the lobes forces liquid through the outlet port under pressure.</a:t>
            </a:r>
          </a:p>
          <a:p>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47</a:t>
            </a:fld>
            <a:endParaRPr lang="en-US"/>
          </a:p>
        </p:txBody>
      </p:sp>
      <p:pic>
        <p:nvPicPr>
          <p:cNvPr id="4" name="Picture 2"/>
          <p:cNvPicPr>
            <a:picLocks noChangeAspect="1" noChangeArrowheads="1"/>
          </p:cNvPicPr>
          <p:nvPr/>
        </p:nvPicPr>
        <p:blipFill>
          <a:blip r:embed="rId2"/>
          <a:srcRect/>
          <a:stretch>
            <a:fillRect/>
          </a:stretch>
        </p:blipFill>
        <p:spPr bwMode="auto">
          <a:xfrm>
            <a:off x="8077200" y="152400"/>
            <a:ext cx="873567" cy="79533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52400"/>
            <a:ext cx="8610600" cy="6771084"/>
          </a:xfrm>
          <a:prstGeom prst="rect">
            <a:avLst/>
          </a:prstGeom>
          <a:noFill/>
        </p:spPr>
        <p:txBody>
          <a:bodyPr wrap="square" rtlCol="0">
            <a:spAutoFit/>
          </a:bodyPr>
          <a:lstStyle/>
          <a:p>
            <a:r>
              <a:rPr lang="en-US" sz="3200" dirty="0" smtClean="0"/>
              <a:t>Lobe pumps are frequently used in food applications because they handle solids without damaging the product.  Particle size pumped can be much larger in lobe pumps than in other PD types.  Since the lobes do not make contact, and clearances are not as close as in other PD pumps, this design handles low viscosity liquids with diminished performance.  Loading characteristics are not as good as other designs, and suction ability is low.  High-viscosity liquids require reduced speeds to achieve satisfactory performance.  Reductions of 25% of rated speed and lower are common with high-viscosity liquids.</a:t>
            </a:r>
            <a:endParaRPr lang="en-US" dirty="0" smtClean="0"/>
          </a:p>
          <a:p>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48</a:t>
            </a:fld>
            <a:endParaRPr lang="en-US"/>
          </a:p>
        </p:txBody>
      </p:sp>
      <p:pic>
        <p:nvPicPr>
          <p:cNvPr id="4" name="Picture 2"/>
          <p:cNvPicPr>
            <a:picLocks noChangeAspect="1" noChangeArrowheads="1"/>
          </p:cNvPicPr>
          <p:nvPr/>
        </p:nvPicPr>
        <p:blipFill>
          <a:blip r:embed="rId2"/>
          <a:srcRect/>
          <a:stretch>
            <a:fillRect/>
          </a:stretch>
        </p:blipFill>
        <p:spPr bwMode="auto">
          <a:xfrm>
            <a:off x="8077200" y="152400"/>
            <a:ext cx="873567" cy="79533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228600"/>
            <a:ext cx="4191000" cy="6740307"/>
          </a:xfrm>
          <a:prstGeom prst="rect">
            <a:avLst/>
          </a:prstGeom>
          <a:noFill/>
        </p:spPr>
        <p:txBody>
          <a:bodyPr wrap="square" rtlCol="0">
            <a:spAutoFit/>
          </a:bodyPr>
          <a:lstStyle/>
          <a:p>
            <a:r>
              <a:rPr lang="en-US" sz="3600" b="1" i="1" dirty="0" smtClean="0">
                <a:solidFill>
                  <a:srgbClr val="FF0000"/>
                </a:solidFill>
              </a:rPr>
              <a:t>Advantages</a:t>
            </a:r>
            <a:r>
              <a:rPr lang="en-US" sz="3600" dirty="0" smtClean="0">
                <a:solidFill>
                  <a:srgbClr val="FF0000"/>
                </a:solidFill>
              </a:rPr>
              <a:t> </a:t>
            </a:r>
          </a:p>
          <a:p>
            <a:pPr lvl="0"/>
            <a:r>
              <a:rPr lang="en-US" sz="3600" dirty="0" smtClean="0"/>
              <a:t>Pass medium solids </a:t>
            </a:r>
          </a:p>
          <a:p>
            <a:pPr lvl="0"/>
            <a:r>
              <a:rPr lang="en-US" sz="3600" dirty="0" smtClean="0"/>
              <a:t>No metal-to-metal contact </a:t>
            </a:r>
          </a:p>
          <a:p>
            <a:pPr lvl="0"/>
            <a:r>
              <a:rPr lang="en-US" sz="3600" dirty="0" smtClean="0"/>
              <a:t>Superior CIP/SIP capabilities </a:t>
            </a:r>
          </a:p>
          <a:p>
            <a:pPr lvl="0"/>
            <a:r>
              <a:rPr lang="en-US" sz="3600" dirty="0" smtClean="0"/>
              <a:t>Long term dry run (with lubrication to seals) </a:t>
            </a:r>
          </a:p>
          <a:p>
            <a:pPr lvl="0"/>
            <a:r>
              <a:rPr lang="en-US" sz="3600" dirty="0" smtClean="0"/>
              <a:t>Non-pulsating discharge </a:t>
            </a:r>
          </a:p>
          <a:p>
            <a:endParaRPr lang="en-US" dirty="0" smtClean="0"/>
          </a:p>
          <a:p>
            <a:endParaRPr lang="en-US" dirty="0"/>
          </a:p>
        </p:txBody>
      </p:sp>
      <p:sp>
        <p:nvSpPr>
          <p:cNvPr id="3" name="TextBox 2"/>
          <p:cNvSpPr txBox="1"/>
          <p:nvPr/>
        </p:nvSpPr>
        <p:spPr>
          <a:xfrm>
            <a:off x="4800600" y="228600"/>
            <a:ext cx="3886200" cy="5109091"/>
          </a:xfrm>
          <a:prstGeom prst="rect">
            <a:avLst/>
          </a:prstGeom>
          <a:noFill/>
        </p:spPr>
        <p:txBody>
          <a:bodyPr wrap="square" rtlCol="0">
            <a:spAutoFit/>
          </a:bodyPr>
          <a:lstStyle/>
          <a:p>
            <a:r>
              <a:rPr lang="en-US" sz="4400" b="1" i="1" dirty="0" smtClean="0">
                <a:solidFill>
                  <a:srgbClr val="FF0000"/>
                </a:solidFill>
              </a:rPr>
              <a:t>Disadvantage</a:t>
            </a:r>
            <a:r>
              <a:rPr lang="en-US" sz="4400" b="1" i="1" dirty="0" smtClean="0"/>
              <a:t>s</a:t>
            </a:r>
            <a:r>
              <a:rPr lang="en-US" sz="4400" dirty="0" smtClean="0"/>
              <a:t> </a:t>
            </a:r>
          </a:p>
          <a:p>
            <a:pPr lvl="0"/>
            <a:r>
              <a:rPr lang="en-US" sz="4400" dirty="0" smtClean="0"/>
              <a:t>Requires timing gears </a:t>
            </a:r>
          </a:p>
          <a:p>
            <a:pPr lvl="0"/>
            <a:r>
              <a:rPr lang="en-US" sz="4400" dirty="0" smtClean="0"/>
              <a:t>Requires two seals </a:t>
            </a:r>
          </a:p>
          <a:p>
            <a:pPr lvl="0"/>
            <a:r>
              <a:rPr lang="en-US" sz="4400" dirty="0" smtClean="0"/>
              <a:t>Reduced lift with thin liquids </a:t>
            </a:r>
          </a:p>
          <a:p>
            <a:r>
              <a:rPr lang="en-US" dirty="0" smtClean="0"/>
              <a:t> </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49</a:t>
            </a:fld>
            <a:endParaRPr lang="en-US"/>
          </a:p>
        </p:txBody>
      </p:sp>
      <p:pic>
        <p:nvPicPr>
          <p:cNvPr id="5" name="Picture 2"/>
          <p:cNvPicPr>
            <a:picLocks noChangeAspect="1" noChangeArrowheads="1"/>
          </p:cNvPicPr>
          <p:nvPr/>
        </p:nvPicPr>
        <p:blipFill>
          <a:blip r:embed="rId2"/>
          <a:srcRect/>
          <a:stretch>
            <a:fillRect/>
          </a:stretch>
        </p:blipFill>
        <p:spPr bwMode="auto">
          <a:xfrm>
            <a:off x="8077200" y="152400"/>
            <a:ext cx="873567" cy="79533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5</a:t>
            </a:fld>
            <a:endParaRPr lang="en-US"/>
          </a:p>
        </p:txBody>
      </p:sp>
      <p:sp>
        <p:nvSpPr>
          <p:cNvPr id="3" name="TextBox 2"/>
          <p:cNvSpPr txBox="1"/>
          <p:nvPr/>
        </p:nvSpPr>
        <p:spPr>
          <a:xfrm>
            <a:off x="381000" y="304800"/>
            <a:ext cx="8382000" cy="6124754"/>
          </a:xfrm>
          <a:prstGeom prst="rect">
            <a:avLst/>
          </a:prstGeom>
          <a:noFill/>
        </p:spPr>
        <p:txBody>
          <a:bodyPr wrap="square" rtlCol="0">
            <a:spAutoFit/>
          </a:bodyPr>
          <a:lstStyle/>
          <a:p>
            <a:r>
              <a:rPr lang="en-US" sz="2800" b="1" dirty="0" smtClean="0">
                <a:solidFill>
                  <a:srgbClr val="0070C0"/>
                </a:solidFill>
              </a:rPr>
              <a:t>SINCE THE VOLUME PER CYCLE IS FIXED, VOLUME OF FLUID PUMPED IS THE FUNCTION OF NO. OF CYCLES PER UNIT TIME.</a:t>
            </a:r>
          </a:p>
          <a:p>
            <a:r>
              <a:rPr lang="en-US" sz="2800" b="1" dirty="0" err="1" smtClean="0">
                <a:solidFill>
                  <a:srgbClr val="0070C0"/>
                </a:solidFill>
              </a:rPr>
              <a:t>Eg</a:t>
            </a:r>
            <a:r>
              <a:rPr lang="en-US" sz="2800" b="1" dirty="0" smtClean="0">
                <a:solidFill>
                  <a:srgbClr val="0070C0"/>
                </a:solidFill>
              </a:rPr>
              <a:t>. GEAR, VANE, SCREW, PISTON PUMPS ETC.</a:t>
            </a:r>
          </a:p>
          <a:p>
            <a:r>
              <a:rPr lang="en-US" sz="2800" b="1" dirty="0" smtClean="0">
                <a:solidFill>
                  <a:srgbClr val="FF0000"/>
                </a:solidFill>
              </a:rPr>
              <a:t>ALSO KNOWN AS HYDROSTATIC POWER GENERATORS.</a:t>
            </a:r>
          </a:p>
          <a:p>
            <a:r>
              <a:rPr lang="en-US" sz="2800" b="1" dirty="0" smtClean="0">
                <a:solidFill>
                  <a:srgbClr val="7030A0"/>
                </a:solidFill>
              </a:rPr>
              <a:t>ADVANTAGES: </a:t>
            </a:r>
          </a:p>
          <a:p>
            <a:pPr>
              <a:buFontTx/>
              <a:buChar char="-"/>
            </a:pPr>
            <a:r>
              <a:rPr lang="en-US" sz="2800" b="1" dirty="0" smtClean="0"/>
              <a:t>WIDELY USED IN HYD. SYSTEMS.</a:t>
            </a:r>
          </a:p>
          <a:p>
            <a:pPr>
              <a:buFontTx/>
              <a:buChar char="-"/>
            </a:pPr>
            <a:r>
              <a:rPr lang="en-US" sz="2800" b="1" dirty="0" smtClean="0"/>
              <a:t>GENERATE HIGH PRESSURE.</a:t>
            </a:r>
          </a:p>
          <a:p>
            <a:pPr>
              <a:buFontTx/>
              <a:buChar char="-"/>
            </a:pPr>
            <a:r>
              <a:rPr lang="en-US" sz="2800" b="1" dirty="0" smtClean="0"/>
              <a:t>SMALL IN SIZE.</a:t>
            </a:r>
          </a:p>
          <a:p>
            <a:pPr>
              <a:buFontTx/>
              <a:buChar char="-"/>
            </a:pPr>
            <a:r>
              <a:rPr lang="en-US" sz="2800" b="1" dirty="0" smtClean="0"/>
              <a:t>HIGH POWER TO WEIGHT RATIO.</a:t>
            </a:r>
          </a:p>
          <a:p>
            <a:pPr>
              <a:buFontTx/>
              <a:buChar char="-"/>
            </a:pPr>
            <a:r>
              <a:rPr lang="en-US" sz="2800" b="1" dirty="0" smtClean="0"/>
              <a:t>RELATIVELY HIGH VOLUMETRIC EFFICIENCY.</a:t>
            </a:r>
          </a:p>
          <a:p>
            <a:pPr>
              <a:buFontTx/>
              <a:buChar char="-"/>
            </a:pPr>
            <a:r>
              <a:rPr lang="en-US" sz="2800" b="1" dirty="0" smtClean="0"/>
              <a:t>GREATER FLEXIBILITY i.e. GOOD PERFORMANCE UNDER VARYING SPEED AND PRESSURE REQUIREMENTS.</a:t>
            </a:r>
            <a:endParaRPr lang="en-US" sz="2800" b="1" dirty="0">
              <a:solidFill>
                <a:srgbClr val="0070C0"/>
              </a:solidFill>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04800"/>
            <a:ext cx="8229600" cy="6186309"/>
          </a:xfrm>
          <a:prstGeom prst="rect">
            <a:avLst/>
          </a:prstGeom>
          <a:noFill/>
        </p:spPr>
        <p:txBody>
          <a:bodyPr wrap="square" rtlCol="0">
            <a:spAutoFit/>
          </a:bodyPr>
          <a:lstStyle/>
          <a:p>
            <a:r>
              <a:rPr lang="en-US" sz="3600" b="1" i="1" dirty="0" smtClean="0">
                <a:solidFill>
                  <a:srgbClr val="FF0000"/>
                </a:solidFill>
              </a:rPr>
              <a:t>Applications</a:t>
            </a:r>
            <a:r>
              <a:rPr lang="en-US" sz="3600" dirty="0" smtClean="0">
                <a:solidFill>
                  <a:srgbClr val="FF0000"/>
                </a:solidFill>
              </a:rPr>
              <a:t> </a:t>
            </a:r>
          </a:p>
          <a:p>
            <a:r>
              <a:rPr lang="en-US" sz="3600" dirty="0" smtClean="0"/>
              <a:t>Common rotary lobe pump applications include, but are not limited to:</a:t>
            </a:r>
          </a:p>
          <a:p>
            <a:pPr lvl="0"/>
            <a:r>
              <a:rPr lang="en-US" sz="3600" dirty="0" smtClean="0"/>
              <a:t>Polymers </a:t>
            </a:r>
          </a:p>
          <a:p>
            <a:pPr lvl="0"/>
            <a:r>
              <a:rPr lang="en-US" sz="3600" dirty="0" smtClean="0"/>
              <a:t>Paper coatings </a:t>
            </a:r>
          </a:p>
          <a:p>
            <a:pPr lvl="0"/>
            <a:r>
              <a:rPr lang="en-US" sz="3600" dirty="0" smtClean="0"/>
              <a:t>Soaps and surfactants </a:t>
            </a:r>
          </a:p>
          <a:p>
            <a:pPr lvl="0"/>
            <a:r>
              <a:rPr lang="en-US" sz="3600" dirty="0" smtClean="0"/>
              <a:t>Paints and dyes </a:t>
            </a:r>
          </a:p>
          <a:p>
            <a:pPr lvl="0"/>
            <a:r>
              <a:rPr lang="en-US" sz="3600" dirty="0" smtClean="0"/>
              <a:t>Rubber and adhesives </a:t>
            </a:r>
          </a:p>
          <a:p>
            <a:pPr lvl="0"/>
            <a:r>
              <a:rPr lang="en-US" sz="3600" dirty="0" smtClean="0"/>
              <a:t>Pharmaceuticals </a:t>
            </a:r>
          </a:p>
          <a:p>
            <a:pPr lvl="0"/>
            <a:r>
              <a:rPr lang="en-US" sz="3600" dirty="0" smtClean="0"/>
              <a:t>Food applications (a sample of these is referenced below) </a:t>
            </a:r>
            <a:endParaRPr lang="en-US" sz="3600"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50</a:t>
            </a:fld>
            <a:endParaRPr lang="en-US"/>
          </a:p>
        </p:txBody>
      </p:sp>
      <p:pic>
        <p:nvPicPr>
          <p:cNvPr id="4" name="Picture 2"/>
          <p:cNvPicPr>
            <a:picLocks noChangeAspect="1" noChangeArrowheads="1"/>
          </p:cNvPicPr>
          <p:nvPr/>
        </p:nvPicPr>
        <p:blipFill>
          <a:blip r:embed="rId2"/>
          <a:srcRect/>
          <a:stretch>
            <a:fillRect/>
          </a:stretch>
        </p:blipFill>
        <p:spPr bwMode="auto">
          <a:xfrm>
            <a:off x="8077200" y="152400"/>
            <a:ext cx="873567" cy="79533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228600"/>
            <a:ext cx="8229600" cy="1569660"/>
          </a:xfrm>
          <a:prstGeom prst="rect">
            <a:avLst/>
          </a:prstGeom>
          <a:noFill/>
        </p:spPr>
        <p:txBody>
          <a:bodyPr wrap="square" rtlCol="0">
            <a:spAutoFit/>
          </a:bodyPr>
          <a:lstStyle/>
          <a:p>
            <a:r>
              <a:rPr lang="en-US" sz="3200" b="1" dirty="0" smtClean="0"/>
              <a:t>Food and cosmetic products capable of being pumped by lobe rotor pumps.</a:t>
            </a:r>
            <a:r>
              <a:rPr lang="en-US" sz="3200" dirty="0" smtClean="0"/>
              <a:t/>
            </a:r>
            <a:br>
              <a:rPr lang="en-US" sz="3200" dirty="0" smtClean="0"/>
            </a:br>
            <a:endParaRPr lang="en-US" sz="3200" dirty="0"/>
          </a:p>
        </p:txBody>
      </p:sp>
      <p:sp>
        <p:nvSpPr>
          <p:cNvPr id="3" name="TextBox 2"/>
          <p:cNvSpPr txBox="1"/>
          <p:nvPr/>
        </p:nvSpPr>
        <p:spPr>
          <a:xfrm>
            <a:off x="685800" y="1447800"/>
            <a:ext cx="1676400" cy="4801314"/>
          </a:xfrm>
          <a:prstGeom prst="rect">
            <a:avLst/>
          </a:prstGeom>
          <a:noFill/>
        </p:spPr>
        <p:txBody>
          <a:bodyPr wrap="square" rtlCol="0">
            <a:spAutoFit/>
          </a:bodyPr>
          <a:lstStyle/>
          <a:p>
            <a:r>
              <a:rPr lang="en-US" sz="3200" dirty="0" smtClean="0"/>
              <a:t>Alcohol</a:t>
            </a:r>
            <a:br>
              <a:rPr lang="en-US" sz="3200" dirty="0" smtClean="0"/>
            </a:br>
            <a:r>
              <a:rPr lang="en-US" sz="3200" dirty="0" smtClean="0"/>
              <a:t>Apple purée</a:t>
            </a:r>
            <a:br>
              <a:rPr lang="en-US" sz="3200" dirty="0" smtClean="0"/>
            </a:br>
            <a:r>
              <a:rPr lang="en-US" sz="3200" dirty="0" smtClean="0"/>
              <a:t>Apricots</a:t>
            </a:r>
            <a:br>
              <a:rPr lang="en-US" sz="3200" dirty="0" smtClean="0"/>
            </a:br>
            <a:r>
              <a:rPr lang="en-US" sz="3200" dirty="0" smtClean="0"/>
              <a:t>Baby food</a:t>
            </a:r>
            <a:br>
              <a:rPr lang="en-US" sz="3200" dirty="0" smtClean="0"/>
            </a:br>
            <a:r>
              <a:rPr lang="en-US" sz="3200" dirty="0" smtClean="0"/>
              <a:t>Batter</a:t>
            </a:r>
            <a:br>
              <a:rPr lang="en-US" sz="3200" dirty="0" smtClean="0"/>
            </a:br>
            <a:r>
              <a:rPr lang="en-US" sz="3200" dirty="0" smtClean="0"/>
              <a:t>Beans</a:t>
            </a:r>
            <a:br>
              <a:rPr lang="en-US" sz="3200" dirty="0" smtClean="0"/>
            </a:br>
            <a:r>
              <a:rPr lang="en-US" sz="3200" dirty="0" smtClean="0"/>
              <a:t>Beer</a:t>
            </a:r>
          </a:p>
          <a:p>
            <a:endParaRPr lang="en-US" dirty="0" smtClean="0"/>
          </a:p>
        </p:txBody>
      </p:sp>
      <p:sp>
        <p:nvSpPr>
          <p:cNvPr id="4" name="TextBox 3"/>
          <p:cNvSpPr txBox="1"/>
          <p:nvPr/>
        </p:nvSpPr>
        <p:spPr>
          <a:xfrm>
            <a:off x="6324600" y="1371600"/>
            <a:ext cx="2133600" cy="5262979"/>
          </a:xfrm>
          <a:prstGeom prst="rect">
            <a:avLst/>
          </a:prstGeom>
          <a:noFill/>
        </p:spPr>
        <p:txBody>
          <a:bodyPr wrap="square" rtlCol="0">
            <a:spAutoFit/>
          </a:bodyPr>
          <a:lstStyle/>
          <a:p>
            <a:r>
              <a:rPr lang="en-US" sz="2800" dirty="0" smtClean="0"/>
              <a:t>Tea</a:t>
            </a:r>
            <a:br>
              <a:rPr lang="en-US" sz="2800" dirty="0" smtClean="0"/>
            </a:br>
            <a:r>
              <a:rPr lang="en-US" sz="2800" dirty="0" smtClean="0"/>
              <a:t>Tomato ketchup</a:t>
            </a:r>
            <a:br>
              <a:rPr lang="en-US" sz="2800" dirty="0" smtClean="0"/>
            </a:br>
            <a:r>
              <a:rPr lang="en-US" sz="2800" dirty="0" smtClean="0"/>
              <a:t>Tomato paste</a:t>
            </a:r>
            <a:br>
              <a:rPr lang="en-US" sz="2800" dirty="0" smtClean="0"/>
            </a:br>
            <a:r>
              <a:rPr lang="en-US" sz="2800" dirty="0" smtClean="0"/>
              <a:t>Toothpaste</a:t>
            </a:r>
            <a:br>
              <a:rPr lang="en-US" sz="2800" dirty="0" smtClean="0"/>
            </a:br>
            <a:r>
              <a:rPr lang="en-US" sz="2800" dirty="0" smtClean="0"/>
              <a:t>Vaseline</a:t>
            </a:r>
            <a:br>
              <a:rPr lang="en-US" sz="2800" dirty="0" smtClean="0"/>
            </a:br>
            <a:r>
              <a:rPr lang="en-US" sz="2800" dirty="0" smtClean="0"/>
              <a:t>Vegetables</a:t>
            </a:r>
            <a:br>
              <a:rPr lang="en-US" sz="2800" dirty="0" smtClean="0"/>
            </a:br>
            <a:r>
              <a:rPr lang="en-US" sz="2800" dirty="0" smtClean="0"/>
              <a:t>Vinegar</a:t>
            </a:r>
            <a:br>
              <a:rPr lang="en-US" sz="2800" dirty="0" smtClean="0"/>
            </a:br>
            <a:r>
              <a:rPr lang="en-US" sz="2800" dirty="0" smtClean="0"/>
              <a:t>Water</a:t>
            </a:r>
            <a:br>
              <a:rPr lang="en-US" sz="2800" dirty="0" smtClean="0"/>
            </a:br>
            <a:r>
              <a:rPr lang="en-US" sz="2800" dirty="0" smtClean="0"/>
              <a:t>Wines</a:t>
            </a:r>
            <a:br>
              <a:rPr lang="en-US" sz="2800" dirty="0" smtClean="0"/>
            </a:br>
            <a:r>
              <a:rPr lang="en-US" sz="2800" dirty="0" smtClean="0"/>
              <a:t>Yeast</a:t>
            </a:r>
            <a:br>
              <a:rPr lang="en-US" sz="2800" dirty="0" smtClean="0"/>
            </a:br>
            <a:r>
              <a:rPr lang="en-US" sz="2800" dirty="0" smtClean="0"/>
              <a:t>Yogurt</a:t>
            </a:r>
            <a:endParaRPr lang="en-US" sz="2800" dirty="0"/>
          </a:p>
        </p:txBody>
      </p:sp>
      <p:sp>
        <p:nvSpPr>
          <p:cNvPr id="5" name="TextBox 4"/>
          <p:cNvSpPr txBox="1"/>
          <p:nvPr/>
        </p:nvSpPr>
        <p:spPr>
          <a:xfrm>
            <a:off x="3048000" y="1447800"/>
            <a:ext cx="2514600" cy="5293757"/>
          </a:xfrm>
          <a:prstGeom prst="rect">
            <a:avLst/>
          </a:prstGeom>
          <a:noFill/>
        </p:spPr>
        <p:txBody>
          <a:bodyPr wrap="square" rtlCol="0">
            <a:spAutoFit/>
          </a:bodyPr>
          <a:lstStyle/>
          <a:p>
            <a:r>
              <a:rPr lang="en-US" sz="3200" dirty="0" smtClean="0"/>
              <a:t>Cheese whey</a:t>
            </a:r>
            <a:br>
              <a:rPr lang="en-US" sz="3200" dirty="0" smtClean="0"/>
            </a:br>
            <a:r>
              <a:rPr lang="en-US" sz="3200" dirty="0" smtClean="0"/>
              <a:t>Cherries</a:t>
            </a:r>
            <a:br>
              <a:rPr lang="en-US" sz="3200" dirty="0" smtClean="0"/>
            </a:br>
            <a:r>
              <a:rPr lang="en-US" sz="3200" dirty="0" smtClean="0"/>
              <a:t>Chicken paste</a:t>
            </a:r>
            <a:br>
              <a:rPr lang="en-US" sz="3200" dirty="0" smtClean="0"/>
            </a:br>
            <a:r>
              <a:rPr lang="en-US" sz="3200" dirty="0" smtClean="0"/>
              <a:t>Chili con carne</a:t>
            </a:r>
            <a:br>
              <a:rPr lang="en-US" sz="3200" dirty="0" smtClean="0"/>
            </a:br>
            <a:r>
              <a:rPr lang="en-US" sz="3200" dirty="0" smtClean="0"/>
              <a:t>Chocolate</a:t>
            </a:r>
            <a:br>
              <a:rPr lang="en-US" sz="3200" dirty="0" smtClean="0"/>
            </a:br>
            <a:r>
              <a:rPr lang="en-US" sz="3200" dirty="0" smtClean="0"/>
              <a:t>Chutney</a:t>
            </a:r>
            <a:br>
              <a:rPr lang="en-US" sz="3200" dirty="0" smtClean="0"/>
            </a:br>
            <a:r>
              <a:rPr lang="en-US" sz="3200" dirty="0" smtClean="0"/>
              <a:t>Cockles</a:t>
            </a:r>
            <a:br>
              <a:rPr lang="en-US" sz="3200" dirty="0" smtClean="0"/>
            </a:br>
            <a:r>
              <a:rPr lang="en-US" sz="3200" dirty="0" smtClean="0"/>
              <a:t>Coconut oil</a:t>
            </a:r>
            <a:br>
              <a:rPr lang="en-US" sz="3200" dirty="0" smtClean="0"/>
            </a:br>
            <a:r>
              <a:rPr lang="en-US" sz="3200" dirty="0" smtClean="0"/>
              <a:t>Cod oil</a:t>
            </a:r>
          </a:p>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51</a:t>
            </a:fld>
            <a:endParaRPr lang="en-US"/>
          </a:p>
        </p:txBody>
      </p:sp>
      <p:pic>
        <p:nvPicPr>
          <p:cNvPr id="7" name="Picture 2"/>
          <p:cNvPicPr>
            <a:picLocks noChangeAspect="1" noChangeArrowheads="1"/>
          </p:cNvPicPr>
          <p:nvPr/>
        </p:nvPicPr>
        <p:blipFill>
          <a:blip r:embed="rId2"/>
          <a:srcRect/>
          <a:stretch>
            <a:fillRect/>
          </a:stretch>
        </p:blipFill>
        <p:spPr bwMode="auto">
          <a:xfrm>
            <a:off x="8077200" y="152400"/>
            <a:ext cx="873567" cy="79533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228600"/>
            <a:ext cx="8382000" cy="6463308"/>
          </a:xfrm>
          <a:prstGeom prst="rect">
            <a:avLst/>
          </a:prstGeom>
          <a:noFill/>
        </p:spPr>
        <p:txBody>
          <a:bodyPr wrap="square" rtlCol="0">
            <a:spAutoFit/>
          </a:bodyPr>
          <a:lstStyle/>
          <a:p>
            <a:r>
              <a:rPr lang="en-US" sz="3600" b="1" i="1" dirty="0" smtClean="0">
                <a:solidFill>
                  <a:srgbClr val="FF0000"/>
                </a:solidFill>
              </a:rPr>
              <a:t>Materials Of Construction </a:t>
            </a:r>
            <a:endParaRPr lang="en-US" sz="3600" dirty="0" smtClean="0">
              <a:solidFill>
                <a:srgbClr val="FF0000"/>
              </a:solidFill>
            </a:endParaRPr>
          </a:p>
          <a:p>
            <a:pPr lvl="0"/>
            <a:r>
              <a:rPr lang="en-US" sz="3600" b="1" dirty="0" smtClean="0"/>
              <a:t>Externals (head, casing)</a:t>
            </a:r>
            <a:r>
              <a:rPr lang="en-US" sz="3600" dirty="0" smtClean="0"/>
              <a:t> - Typically 316 or 316L stainless steel head and casing </a:t>
            </a:r>
          </a:p>
          <a:p>
            <a:pPr lvl="0"/>
            <a:r>
              <a:rPr lang="en-US" sz="3600" b="1" dirty="0" smtClean="0"/>
              <a:t>Externals (gearbox)</a:t>
            </a:r>
            <a:r>
              <a:rPr lang="en-US" sz="3600" dirty="0" smtClean="0"/>
              <a:t> - Cast iron, stainless steel </a:t>
            </a:r>
          </a:p>
          <a:p>
            <a:pPr lvl="0"/>
            <a:r>
              <a:rPr lang="en-US" sz="3600" b="1" dirty="0" smtClean="0"/>
              <a:t>Internals (rotors, shaft)</a:t>
            </a:r>
            <a:r>
              <a:rPr lang="en-US" sz="3600" dirty="0" smtClean="0"/>
              <a:t> - Typically 316 or 316L stainless steel, non-galling stainless steel </a:t>
            </a:r>
          </a:p>
          <a:p>
            <a:pPr lvl="0"/>
            <a:r>
              <a:rPr lang="en-US" sz="3600" b="1" dirty="0" smtClean="0"/>
              <a:t>Shaft Seal</a:t>
            </a:r>
            <a:r>
              <a:rPr lang="en-US" sz="3600" dirty="0" smtClean="0"/>
              <a:t> - O-rings, component single or double mechanical seals, industry-standard cartridge mechanical seals </a:t>
            </a:r>
          </a:p>
          <a:p>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52</a:t>
            </a:fld>
            <a:endParaRPr lang="en-US"/>
          </a:p>
        </p:txBody>
      </p:sp>
      <p:pic>
        <p:nvPicPr>
          <p:cNvPr id="4" name="Picture 2"/>
          <p:cNvPicPr>
            <a:picLocks noChangeAspect="1" noChangeArrowheads="1"/>
          </p:cNvPicPr>
          <p:nvPr/>
        </p:nvPicPr>
        <p:blipFill>
          <a:blip r:embed="rId2"/>
          <a:srcRect/>
          <a:stretch>
            <a:fillRect/>
          </a:stretch>
        </p:blipFill>
        <p:spPr bwMode="auto">
          <a:xfrm>
            <a:off x="8077200" y="152400"/>
            <a:ext cx="873567" cy="79533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04800"/>
            <a:ext cx="6934200" cy="769441"/>
          </a:xfrm>
          <a:prstGeom prst="rect">
            <a:avLst/>
          </a:prstGeom>
          <a:noFill/>
        </p:spPr>
        <p:txBody>
          <a:bodyPr wrap="square" rtlCol="0">
            <a:spAutoFit/>
          </a:bodyPr>
          <a:lstStyle/>
          <a:p>
            <a:r>
              <a:rPr lang="en-US" sz="4400" dirty="0" smtClean="0">
                <a:solidFill>
                  <a:srgbClr val="FF0000"/>
                </a:solidFill>
              </a:rPr>
              <a:t>Vane Pumps</a:t>
            </a:r>
            <a:endParaRPr lang="en-US" sz="4400" dirty="0">
              <a:solidFill>
                <a:srgbClr val="FF0000"/>
              </a:solidFill>
            </a:endParaRPr>
          </a:p>
        </p:txBody>
      </p:sp>
      <p:pic>
        <p:nvPicPr>
          <p:cNvPr id="3" name="Picture 2" descr="A vane pump."/>
          <p:cNvPicPr/>
          <p:nvPr/>
        </p:nvPicPr>
        <p:blipFill>
          <a:blip r:embed="rId2"/>
          <a:srcRect/>
          <a:stretch>
            <a:fillRect/>
          </a:stretch>
        </p:blipFill>
        <p:spPr bwMode="auto">
          <a:xfrm>
            <a:off x="4953000" y="609600"/>
            <a:ext cx="3704782" cy="3200400"/>
          </a:xfrm>
          <a:prstGeom prst="rect">
            <a:avLst/>
          </a:prstGeom>
          <a:noFill/>
          <a:ln w="9525">
            <a:noFill/>
            <a:miter lim="800000"/>
            <a:headEnd/>
            <a:tailEnd/>
          </a:ln>
        </p:spPr>
      </p:pic>
      <p:sp>
        <p:nvSpPr>
          <p:cNvPr id="4" name="TextBox 3"/>
          <p:cNvSpPr txBox="1"/>
          <p:nvPr/>
        </p:nvSpPr>
        <p:spPr>
          <a:xfrm>
            <a:off x="533400" y="1981200"/>
            <a:ext cx="4800600" cy="4031873"/>
          </a:xfrm>
          <a:prstGeom prst="rect">
            <a:avLst/>
          </a:prstGeom>
          <a:noFill/>
        </p:spPr>
        <p:txBody>
          <a:bodyPr wrap="square" rtlCol="0">
            <a:spAutoFit/>
          </a:bodyPr>
          <a:lstStyle/>
          <a:p>
            <a:r>
              <a:rPr lang="en-US" sz="3200" dirty="0" smtClean="0"/>
              <a:t>While vane pumps can handle moderate viscosity liquids, they excel at handling low viscosity liquids such as LP gas (propane), ammonia, solvents, alcohol, fuel oils, gasoline, and refrigerants. </a:t>
            </a:r>
            <a:endParaRPr lang="en-US" sz="3200"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53</a:t>
            </a:fld>
            <a:endParaRPr lang="en-US"/>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www.pumpschool.com/images/vane.jpg"/>
          <p:cNvPicPr/>
          <p:nvPr/>
        </p:nvPicPr>
        <p:blipFill>
          <a:blip r:embed="rId2"/>
          <a:srcRect/>
          <a:stretch>
            <a:fillRect/>
          </a:stretch>
        </p:blipFill>
        <p:spPr bwMode="auto">
          <a:xfrm>
            <a:off x="5867400" y="381000"/>
            <a:ext cx="2525011" cy="2514600"/>
          </a:xfrm>
          <a:prstGeom prst="rect">
            <a:avLst/>
          </a:prstGeom>
          <a:noFill/>
          <a:ln w="9525">
            <a:noFill/>
            <a:miter lim="800000"/>
            <a:headEnd/>
            <a:tailEnd/>
          </a:ln>
        </p:spPr>
      </p:pic>
      <p:sp>
        <p:nvSpPr>
          <p:cNvPr id="3" name="TextBox 2"/>
          <p:cNvSpPr txBox="1"/>
          <p:nvPr/>
        </p:nvSpPr>
        <p:spPr>
          <a:xfrm>
            <a:off x="228600" y="533400"/>
            <a:ext cx="5562600" cy="2554545"/>
          </a:xfrm>
          <a:prstGeom prst="rect">
            <a:avLst/>
          </a:prstGeom>
          <a:noFill/>
        </p:spPr>
        <p:txBody>
          <a:bodyPr wrap="square" rtlCol="0">
            <a:spAutoFit/>
          </a:bodyPr>
          <a:lstStyle/>
          <a:p>
            <a:r>
              <a:rPr lang="en-US" sz="3200" dirty="0" smtClean="0"/>
              <a:t>Vane pumps are available in a number of vane configurations including sliding vane (</a:t>
            </a:r>
            <a:r>
              <a:rPr lang="en-US" sz="3200" i="1" dirty="0" smtClean="0"/>
              <a:t>left</a:t>
            </a:r>
            <a:r>
              <a:rPr lang="en-US" sz="3200" dirty="0" smtClean="0"/>
              <a:t>), flexible vane, swinging vane, rolling vane, and external vane. </a:t>
            </a:r>
            <a:endParaRPr lang="en-US" dirty="0"/>
          </a:p>
        </p:txBody>
      </p:sp>
      <p:sp>
        <p:nvSpPr>
          <p:cNvPr id="4" name="TextBox 3"/>
          <p:cNvSpPr txBox="1"/>
          <p:nvPr/>
        </p:nvSpPr>
        <p:spPr>
          <a:xfrm>
            <a:off x="381000" y="3276600"/>
            <a:ext cx="8382000" cy="4093428"/>
          </a:xfrm>
          <a:prstGeom prst="rect">
            <a:avLst/>
          </a:prstGeom>
          <a:noFill/>
        </p:spPr>
        <p:txBody>
          <a:bodyPr wrap="square" rtlCol="0">
            <a:spAutoFit/>
          </a:bodyPr>
          <a:lstStyle/>
          <a:p>
            <a:r>
              <a:rPr lang="en-US" sz="3200" dirty="0" smtClean="0"/>
              <a:t>Vane pumps are noted for their dry priming, ease of maintenance, and good suction characteristics over the life of the pump.  Moreover, vanes can usually handle fluid temperatures from -32°C / -25°F to 260°C / 500°F and differential pressures to 15 BAR / 200 PSI (higher for hydraulic vane pumps).</a:t>
            </a:r>
            <a:endParaRPr lang="en-US" dirty="0" smtClean="0"/>
          </a:p>
          <a:p>
            <a:endParaRPr lang="en-US" dirty="0" smtClean="0"/>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54</a:t>
            </a:fld>
            <a:endParaRPr lang="en-US"/>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55</a:t>
            </a:fld>
            <a:endParaRPr lang="en-US"/>
          </a:p>
        </p:txBody>
      </p:sp>
      <p:pic>
        <p:nvPicPr>
          <p:cNvPr id="3" name="Picture 2"/>
          <p:cNvPicPr/>
          <p:nvPr/>
        </p:nvPicPr>
        <p:blipFill>
          <a:blip r:embed="rId2"/>
          <a:srcRect/>
          <a:stretch>
            <a:fillRect/>
          </a:stretch>
        </p:blipFill>
        <p:spPr bwMode="auto">
          <a:xfrm>
            <a:off x="1447800" y="609600"/>
            <a:ext cx="5714999" cy="5181600"/>
          </a:xfrm>
          <a:prstGeom prst="rect">
            <a:avLst/>
          </a:prstGeom>
          <a:noFill/>
          <a:ln w="9525">
            <a:noFill/>
            <a:miter lim="800000"/>
            <a:headEnd/>
            <a:tailEnd/>
          </a:ln>
        </p:spPr>
      </p:pic>
      <p:sp>
        <p:nvSpPr>
          <p:cNvPr id="4" name="Rectangle 3"/>
          <p:cNvSpPr/>
          <p:nvPr/>
        </p:nvSpPr>
        <p:spPr>
          <a:xfrm>
            <a:off x="228600" y="2895600"/>
            <a:ext cx="2438400" cy="156966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32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Low pressure side</a:t>
            </a:r>
            <a:endParaRPr lang="en-US" sz="32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5" name="Rectangle 4"/>
          <p:cNvSpPr/>
          <p:nvPr/>
        </p:nvSpPr>
        <p:spPr>
          <a:xfrm>
            <a:off x="6324600" y="2819400"/>
            <a:ext cx="2438400" cy="156966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32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High pressure side</a:t>
            </a:r>
            <a:endParaRPr lang="en-US" sz="32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6" name="TextBox 5"/>
          <p:cNvSpPr txBox="1"/>
          <p:nvPr/>
        </p:nvSpPr>
        <p:spPr>
          <a:xfrm>
            <a:off x="2209800" y="5638800"/>
            <a:ext cx="4572000" cy="923330"/>
          </a:xfrm>
          <a:prstGeom prst="rect">
            <a:avLst/>
          </a:prstGeom>
          <a:noFill/>
        </p:spPr>
        <p:txBody>
          <a:bodyPr wrap="square" rtlCol="0">
            <a:spAutoFit/>
          </a:bodyPr>
          <a:lstStyle/>
          <a:p>
            <a:r>
              <a:rPr lang="en-US" sz="5400" dirty="0" smtClean="0">
                <a:solidFill>
                  <a:srgbClr val="00B0F0"/>
                </a:solidFill>
              </a:rPr>
              <a:t>Vane pump </a:t>
            </a:r>
            <a:endParaRPr lang="en-US" sz="5400" dirty="0">
              <a:solidFill>
                <a:srgbClr val="00B0F0"/>
              </a:solidFill>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56</a:t>
            </a:fld>
            <a:endParaRPr lang="en-US"/>
          </a:p>
        </p:txBody>
      </p:sp>
      <p:pic>
        <p:nvPicPr>
          <p:cNvPr id="3" name="Picture 2" descr="fig0309.gif (6432 bytes)"/>
          <p:cNvPicPr/>
          <p:nvPr/>
        </p:nvPicPr>
        <p:blipFill>
          <a:blip r:embed="rId2"/>
          <a:srcRect/>
          <a:stretch>
            <a:fillRect/>
          </a:stretch>
        </p:blipFill>
        <p:spPr bwMode="auto">
          <a:xfrm>
            <a:off x="1143000" y="533400"/>
            <a:ext cx="5900737" cy="4448175"/>
          </a:xfrm>
          <a:prstGeom prst="rect">
            <a:avLst/>
          </a:prstGeom>
          <a:noFill/>
          <a:ln w="9525">
            <a:noFill/>
            <a:miter lim="800000"/>
            <a:headEnd/>
            <a:tailEnd/>
          </a:ln>
        </p:spPr>
      </p:pic>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www.pumpschool.com/images/vnsteps.gif">
            <a:hlinkClick r:id="rId2" tgtFrame="_blank"/>
          </p:cNvPr>
          <p:cNvPicPr/>
          <p:nvPr/>
        </p:nvPicPr>
        <p:blipFill>
          <a:blip r:embed="rId3"/>
          <a:srcRect/>
          <a:stretch>
            <a:fillRect/>
          </a:stretch>
        </p:blipFill>
        <p:spPr bwMode="auto">
          <a:xfrm>
            <a:off x="1295400" y="990600"/>
            <a:ext cx="7086600" cy="3962399"/>
          </a:xfrm>
          <a:prstGeom prst="rect">
            <a:avLst/>
          </a:prstGeom>
          <a:noFill/>
          <a:ln w="9525">
            <a:noFill/>
            <a:miter lim="800000"/>
            <a:headEnd/>
            <a:tailEnd/>
          </a:ln>
        </p:spPr>
      </p:pic>
      <p:sp>
        <p:nvSpPr>
          <p:cNvPr id="3" name="TextBox 2"/>
          <p:cNvSpPr txBox="1"/>
          <p:nvPr/>
        </p:nvSpPr>
        <p:spPr>
          <a:xfrm>
            <a:off x="457200" y="304800"/>
            <a:ext cx="4267200" cy="861774"/>
          </a:xfrm>
          <a:prstGeom prst="rect">
            <a:avLst/>
          </a:prstGeom>
          <a:noFill/>
        </p:spPr>
        <p:txBody>
          <a:bodyPr wrap="square" rtlCol="0">
            <a:spAutoFit/>
          </a:bodyPr>
          <a:lstStyle/>
          <a:p>
            <a:r>
              <a:rPr lang="en-US" sz="3200" b="1" i="1" dirty="0" smtClean="0">
                <a:solidFill>
                  <a:srgbClr val="FF0000"/>
                </a:solidFill>
              </a:rPr>
              <a:t>How Vane Pumps Work</a:t>
            </a:r>
            <a:endParaRPr lang="en-US" sz="3200" dirty="0" smtClean="0">
              <a:solidFill>
                <a:srgbClr val="FF0000"/>
              </a:solidFill>
            </a:endParaRP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57</a:t>
            </a:fld>
            <a:endParaRPr lang="en-US"/>
          </a:p>
        </p:txBody>
      </p:sp>
      <p:sp>
        <p:nvSpPr>
          <p:cNvPr id="5" name="TextBox 4"/>
          <p:cNvSpPr txBox="1"/>
          <p:nvPr/>
        </p:nvSpPr>
        <p:spPr>
          <a:xfrm>
            <a:off x="609600" y="4953000"/>
            <a:ext cx="7772400" cy="1815882"/>
          </a:xfrm>
          <a:prstGeom prst="rect">
            <a:avLst/>
          </a:prstGeom>
          <a:noFill/>
        </p:spPr>
        <p:txBody>
          <a:bodyPr wrap="square" rtlCol="0">
            <a:spAutoFit/>
          </a:bodyPr>
          <a:lstStyle/>
          <a:p>
            <a:pPr>
              <a:buFont typeface="Arial" charset="0"/>
              <a:buChar char="•"/>
            </a:pPr>
            <a:r>
              <a:rPr lang="en-US" sz="2800" dirty="0" smtClean="0"/>
              <a:t>Driving rotor with slots for vanes</a:t>
            </a:r>
          </a:p>
          <a:p>
            <a:pPr>
              <a:buFont typeface="Arial" charset="0"/>
              <a:buChar char="•"/>
            </a:pPr>
            <a:r>
              <a:rPr lang="en-US" sz="2800" dirty="0" smtClean="0"/>
              <a:t>Sliding vanes</a:t>
            </a:r>
          </a:p>
          <a:p>
            <a:pPr>
              <a:buFont typeface="Arial" charset="0"/>
              <a:buChar char="•"/>
            </a:pPr>
            <a:r>
              <a:rPr lang="en-US" sz="2800" dirty="0" smtClean="0"/>
              <a:t>Cam ring to constrain outward movement of vanes</a:t>
            </a:r>
          </a:p>
          <a:p>
            <a:pPr>
              <a:buFont typeface="Arial" charset="0"/>
              <a:buChar char="•"/>
            </a:pPr>
            <a:r>
              <a:rPr lang="en-US" sz="2800" dirty="0" smtClean="0"/>
              <a:t>Housing with inlet and outlet ports.</a:t>
            </a:r>
            <a:endParaRPr lang="en-US" sz="2800"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228600"/>
            <a:ext cx="8610600" cy="5509200"/>
          </a:xfrm>
          <a:prstGeom prst="rect">
            <a:avLst/>
          </a:prstGeom>
          <a:noFill/>
        </p:spPr>
        <p:txBody>
          <a:bodyPr wrap="square" rtlCol="0">
            <a:spAutoFit/>
          </a:bodyPr>
          <a:lstStyle/>
          <a:p>
            <a:r>
              <a:rPr lang="en-US" sz="4400" dirty="0" smtClean="0"/>
              <a:t>1.  A slotted rotor is eccentrically supported in a </a:t>
            </a:r>
            <a:r>
              <a:rPr lang="en-US" sz="4400" dirty="0" err="1" smtClean="0"/>
              <a:t>cycloidal</a:t>
            </a:r>
            <a:r>
              <a:rPr lang="en-US" sz="4400" dirty="0" smtClean="0"/>
              <a:t> cam.  The rotor is located close to the wall of the cam so a crescent-shaped cavity is formed.  The rotor is sealed into the cam by two </a:t>
            </a:r>
            <a:r>
              <a:rPr lang="en-US" sz="4400" dirty="0" err="1" smtClean="0"/>
              <a:t>sideplates</a:t>
            </a:r>
            <a:r>
              <a:rPr lang="en-US" sz="4400" dirty="0" smtClean="0"/>
              <a:t>.  Vanes or blades fit within the slots of the impeller.  </a:t>
            </a:r>
            <a:endParaRPr lang="en-US" sz="4400"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58</a:t>
            </a:fld>
            <a:endParaRPr lang="en-US"/>
          </a:p>
        </p:txBody>
      </p:sp>
      <p:pic>
        <p:nvPicPr>
          <p:cNvPr id="4" name="Picture 3"/>
          <p:cNvPicPr/>
          <p:nvPr/>
        </p:nvPicPr>
        <p:blipFill>
          <a:blip r:embed="rId2" cstate="print"/>
          <a:srcRect/>
          <a:stretch>
            <a:fillRect/>
          </a:stretch>
        </p:blipFill>
        <p:spPr bwMode="auto">
          <a:xfrm>
            <a:off x="8382000" y="304800"/>
            <a:ext cx="457200" cy="3524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04800"/>
            <a:ext cx="8610600" cy="6463308"/>
          </a:xfrm>
          <a:prstGeom prst="rect">
            <a:avLst/>
          </a:prstGeom>
          <a:noFill/>
        </p:spPr>
        <p:txBody>
          <a:bodyPr wrap="square" rtlCol="0">
            <a:spAutoFit/>
          </a:bodyPr>
          <a:lstStyle/>
          <a:p>
            <a:r>
              <a:rPr lang="en-US" sz="4400" dirty="0" smtClean="0"/>
              <a:t>As the rotor rotates (</a:t>
            </a:r>
            <a:r>
              <a:rPr lang="en-US" sz="4400" i="1" dirty="0" smtClean="0"/>
              <a:t>yellow arrow</a:t>
            </a:r>
            <a:r>
              <a:rPr lang="en-US" sz="4400" dirty="0" smtClean="0"/>
              <a:t>) and fluid enters the pump, centrifugal force, hydraulic pressure, and/or pushrods push the vanes to the walls of the housing.  The tight seal among the vanes, rotor, cam, and </a:t>
            </a:r>
            <a:r>
              <a:rPr lang="en-US" sz="4400" dirty="0" err="1" smtClean="0"/>
              <a:t>sideplate</a:t>
            </a:r>
            <a:r>
              <a:rPr lang="en-US" sz="4400" dirty="0" smtClean="0"/>
              <a:t> is the key to the good suction characteristics common to the vane pumping principle.</a:t>
            </a:r>
          </a:p>
          <a:p>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59</a:t>
            </a:fld>
            <a:endParaRPr lang="en-US"/>
          </a:p>
        </p:txBody>
      </p:sp>
      <p:pic>
        <p:nvPicPr>
          <p:cNvPr id="4" name="Picture 3"/>
          <p:cNvPicPr/>
          <p:nvPr/>
        </p:nvPicPr>
        <p:blipFill>
          <a:blip r:embed="rId2" cstate="print"/>
          <a:srcRect/>
          <a:stretch>
            <a:fillRect/>
          </a:stretch>
        </p:blipFill>
        <p:spPr bwMode="auto">
          <a:xfrm>
            <a:off x="8382000" y="304800"/>
            <a:ext cx="457200" cy="3524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6</a:t>
            </a:fld>
            <a:endParaRPr lang="en-US"/>
          </a:p>
        </p:txBody>
      </p:sp>
      <p:sp>
        <p:nvSpPr>
          <p:cNvPr id="3" name="TextBox 2"/>
          <p:cNvSpPr txBox="1"/>
          <p:nvPr/>
        </p:nvSpPr>
        <p:spPr>
          <a:xfrm>
            <a:off x="533400" y="304800"/>
            <a:ext cx="8077200" cy="4401205"/>
          </a:xfrm>
          <a:prstGeom prst="rect">
            <a:avLst/>
          </a:prstGeom>
          <a:noFill/>
        </p:spPr>
        <p:txBody>
          <a:bodyPr wrap="square" rtlCol="0">
            <a:spAutoFit/>
          </a:bodyPr>
          <a:lstStyle/>
          <a:p>
            <a:r>
              <a:rPr lang="en-US" sz="2800" b="1" dirty="0" smtClean="0"/>
              <a:t>MOSTLY USED FOR HIGH PRESSURE AND LOW VOLUMES.</a:t>
            </a:r>
          </a:p>
          <a:p>
            <a:r>
              <a:rPr lang="en-US" sz="2800" b="1" dirty="0" smtClean="0"/>
              <a:t>PRESSURE UPTO 1000 BAR AND </a:t>
            </a:r>
          </a:p>
          <a:p>
            <a:r>
              <a:rPr lang="en-US" sz="2800" b="1" dirty="0" smtClean="0"/>
              <a:t>VOLUME UPTO 800 LIT/MIN.</a:t>
            </a:r>
          </a:p>
          <a:p>
            <a:pPr>
              <a:buFontTx/>
              <a:buChar char="-"/>
            </a:pPr>
            <a:r>
              <a:rPr lang="en-US" sz="2800" b="1" dirty="0" smtClean="0"/>
              <a:t>THEY HAVE LESS NO. OF MOVING PARTS.</a:t>
            </a:r>
          </a:p>
          <a:p>
            <a:pPr>
              <a:buFontTx/>
              <a:buChar char="-"/>
            </a:pPr>
            <a:r>
              <a:rPr lang="en-US" sz="2800" b="1" dirty="0" smtClean="0"/>
              <a:t>NO NEED OF BALANCING.</a:t>
            </a:r>
          </a:p>
          <a:p>
            <a:pPr>
              <a:buFontTx/>
              <a:buChar char="-"/>
            </a:pPr>
            <a:r>
              <a:rPr lang="en-US" sz="2800" b="1" dirty="0" smtClean="0"/>
              <a:t> </a:t>
            </a:r>
            <a:r>
              <a:rPr lang="en-US" sz="2800" b="1" dirty="0" smtClean="0"/>
              <a:t>LESS MAINTENANCE </a:t>
            </a:r>
          </a:p>
          <a:p>
            <a:pPr>
              <a:buFontTx/>
              <a:buChar char="-"/>
            </a:pPr>
            <a:r>
              <a:rPr lang="en-US" sz="2800" b="1" dirty="0" smtClean="0"/>
              <a:t> </a:t>
            </a:r>
            <a:r>
              <a:rPr lang="en-US" sz="2800" b="1" dirty="0" smtClean="0"/>
              <a:t>VOLUME OF FLUID PUMPED IS DEPENDENT ON SPEED OF THE RATATING MEMBER AND DELIVERY PRESSURE.</a:t>
            </a:r>
            <a:endParaRPr lang="en-US" sz="2800" b="1"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228600"/>
            <a:ext cx="8382000" cy="5539978"/>
          </a:xfrm>
          <a:prstGeom prst="rect">
            <a:avLst/>
          </a:prstGeom>
          <a:noFill/>
        </p:spPr>
        <p:txBody>
          <a:bodyPr wrap="square" rtlCol="0">
            <a:spAutoFit/>
          </a:bodyPr>
          <a:lstStyle/>
          <a:p>
            <a:r>
              <a:rPr lang="en-US" sz="4800" dirty="0" smtClean="0"/>
              <a:t>2.  The housing and cam force fluid into the pumping chamber through holes in the cam (</a:t>
            </a:r>
            <a:r>
              <a:rPr lang="en-US" sz="4800" i="1" dirty="0" smtClean="0"/>
              <a:t>small red arrow on the bottom of the pump</a:t>
            </a:r>
            <a:r>
              <a:rPr lang="en-US" sz="4800" dirty="0" smtClean="0"/>
              <a:t>).  Fluid enters the pockets created by the vanes, rotor, cam, and </a:t>
            </a:r>
            <a:r>
              <a:rPr lang="en-US" sz="4800" dirty="0" err="1" smtClean="0"/>
              <a:t>sideplate</a:t>
            </a:r>
            <a:r>
              <a:rPr lang="en-US" sz="4800" dirty="0" smtClean="0"/>
              <a:t>.</a:t>
            </a:r>
          </a:p>
          <a:p>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60</a:t>
            </a:fld>
            <a:endParaRPr lang="en-US"/>
          </a:p>
        </p:txBody>
      </p:sp>
      <p:pic>
        <p:nvPicPr>
          <p:cNvPr id="4" name="Picture 3"/>
          <p:cNvPicPr/>
          <p:nvPr/>
        </p:nvPicPr>
        <p:blipFill>
          <a:blip r:embed="rId2" cstate="print"/>
          <a:srcRect/>
          <a:stretch>
            <a:fillRect/>
          </a:stretch>
        </p:blipFill>
        <p:spPr bwMode="auto">
          <a:xfrm>
            <a:off x="8382000" y="304800"/>
            <a:ext cx="457200" cy="3524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81000"/>
            <a:ext cx="8458200" cy="6463308"/>
          </a:xfrm>
          <a:prstGeom prst="rect">
            <a:avLst/>
          </a:prstGeom>
          <a:noFill/>
        </p:spPr>
        <p:txBody>
          <a:bodyPr wrap="square" rtlCol="0">
            <a:spAutoFit/>
          </a:bodyPr>
          <a:lstStyle/>
          <a:p>
            <a:r>
              <a:rPr lang="en-US" sz="4400" dirty="0" smtClean="0"/>
              <a:t>3.  As the rotor continues around, the vanes sweep the fluid to the opposite side of the crescent where it is squeezed through discharge holes of the cam as the vane approaches the point of the crescent (</a:t>
            </a:r>
            <a:r>
              <a:rPr lang="en-US" sz="4400" i="1" dirty="0" smtClean="0"/>
              <a:t>small red arrow on the side of the pump</a:t>
            </a:r>
            <a:r>
              <a:rPr lang="en-US" sz="4400" dirty="0" smtClean="0"/>
              <a:t>).  Fluid then exits the discharge port.</a:t>
            </a:r>
          </a:p>
          <a:p>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61</a:t>
            </a:fld>
            <a:endParaRPr lang="en-US"/>
          </a:p>
        </p:txBody>
      </p:sp>
      <p:pic>
        <p:nvPicPr>
          <p:cNvPr id="4" name="Picture 3"/>
          <p:cNvPicPr/>
          <p:nvPr/>
        </p:nvPicPr>
        <p:blipFill>
          <a:blip r:embed="rId2" cstate="print"/>
          <a:srcRect/>
          <a:stretch>
            <a:fillRect/>
          </a:stretch>
        </p:blipFill>
        <p:spPr bwMode="auto">
          <a:xfrm>
            <a:off x="8382000" y="304800"/>
            <a:ext cx="457200" cy="3524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4724400" cy="6001643"/>
          </a:xfrm>
          <a:prstGeom prst="rect">
            <a:avLst/>
          </a:prstGeom>
          <a:noFill/>
        </p:spPr>
        <p:txBody>
          <a:bodyPr wrap="square" rtlCol="0">
            <a:spAutoFit/>
          </a:bodyPr>
          <a:lstStyle/>
          <a:p>
            <a:r>
              <a:rPr lang="en-US" sz="3200" b="1" i="1" dirty="0" smtClean="0">
                <a:solidFill>
                  <a:srgbClr val="00B0F0"/>
                </a:solidFill>
              </a:rPr>
              <a:t>Advantages</a:t>
            </a:r>
            <a:r>
              <a:rPr lang="en-US" sz="3200" dirty="0" smtClean="0">
                <a:solidFill>
                  <a:srgbClr val="00B0F0"/>
                </a:solidFill>
              </a:rPr>
              <a:t> </a:t>
            </a:r>
          </a:p>
          <a:p>
            <a:pPr lvl="0"/>
            <a:r>
              <a:rPr lang="en-US" sz="3200" dirty="0" smtClean="0"/>
              <a:t>Handles thin liquids at relatively higher pressures </a:t>
            </a:r>
          </a:p>
          <a:p>
            <a:pPr lvl="0"/>
            <a:r>
              <a:rPr lang="en-US" sz="3200" dirty="0" smtClean="0"/>
              <a:t>Compensates for wear through vane extension </a:t>
            </a:r>
          </a:p>
          <a:p>
            <a:pPr lvl="0"/>
            <a:r>
              <a:rPr lang="en-US" sz="3200" dirty="0" smtClean="0"/>
              <a:t>Sometimes preferred for solvents, LPG </a:t>
            </a:r>
          </a:p>
          <a:p>
            <a:pPr lvl="0"/>
            <a:r>
              <a:rPr lang="en-US" sz="3200" dirty="0" smtClean="0"/>
              <a:t>Can run dry for short periods </a:t>
            </a:r>
          </a:p>
          <a:p>
            <a:pPr lvl="0"/>
            <a:r>
              <a:rPr lang="en-US" sz="3200" dirty="0" smtClean="0"/>
              <a:t>Can have one seal or stuffing box </a:t>
            </a:r>
          </a:p>
          <a:p>
            <a:r>
              <a:rPr lang="en-US" sz="3200" dirty="0" smtClean="0"/>
              <a:t>Develops good vacuum </a:t>
            </a:r>
            <a:endParaRPr lang="en-US" sz="3200" dirty="0"/>
          </a:p>
        </p:txBody>
      </p:sp>
      <p:sp>
        <p:nvSpPr>
          <p:cNvPr id="3" name="TextBox 2"/>
          <p:cNvSpPr txBox="1"/>
          <p:nvPr/>
        </p:nvSpPr>
        <p:spPr>
          <a:xfrm>
            <a:off x="4800600" y="304800"/>
            <a:ext cx="3810000" cy="6401753"/>
          </a:xfrm>
          <a:prstGeom prst="rect">
            <a:avLst/>
          </a:prstGeom>
          <a:noFill/>
        </p:spPr>
        <p:txBody>
          <a:bodyPr wrap="square" rtlCol="0">
            <a:spAutoFit/>
          </a:bodyPr>
          <a:lstStyle/>
          <a:p>
            <a:r>
              <a:rPr lang="en-US" sz="3200" b="1" i="1" dirty="0" smtClean="0">
                <a:solidFill>
                  <a:srgbClr val="00B0F0"/>
                </a:solidFill>
              </a:rPr>
              <a:t>Disadvantages</a:t>
            </a:r>
            <a:r>
              <a:rPr lang="en-US" sz="3200" dirty="0" smtClean="0">
                <a:solidFill>
                  <a:srgbClr val="00B0F0"/>
                </a:solidFill>
              </a:rPr>
              <a:t> </a:t>
            </a:r>
          </a:p>
          <a:p>
            <a:pPr lvl="0"/>
            <a:r>
              <a:rPr lang="en-US" sz="3600" dirty="0" smtClean="0"/>
              <a:t>Can have two stuffing boxes </a:t>
            </a:r>
          </a:p>
          <a:p>
            <a:pPr lvl="0"/>
            <a:r>
              <a:rPr lang="en-US" sz="3600" dirty="0" smtClean="0"/>
              <a:t>Complex housing and many parts </a:t>
            </a:r>
          </a:p>
          <a:p>
            <a:pPr lvl="0"/>
            <a:r>
              <a:rPr lang="en-US" sz="3600" dirty="0" smtClean="0"/>
              <a:t>Not suitable for high pressures </a:t>
            </a:r>
          </a:p>
          <a:p>
            <a:pPr lvl="0"/>
            <a:r>
              <a:rPr lang="en-US" sz="3600" dirty="0" smtClean="0"/>
              <a:t>Not suitable for high viscosity </a:t>
            </a:r>
          </a:p>
          <a:p>
            <a:pPr lvl="0"/>
            <a:r>
              <a:rPr lang="en-US" sz="3600" dirty="0" smtClean="0"/>
              <a:t>Not good with abrasives </a:t>
            </a:r>
            <a:endParaRPr lang="en-US" sz="2000" dirty="0" smtClean="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62</a:t>
            </a:fld>
            <a:endParaRPr lang="en-US"/>
          </a:p>
        </p:txBody>
      </p:sp>
      <p:pic>
        <p:nvPicPr>
          <p:cNvPr id="5" name="Picture 4"/>
          <p:cNvPicPr/>
          <p:nvPr/>
        </p:nvPicPr>
        <p:blipFill>
          <a:blip r:embed="rId2" cstate="print"/>
          <a:srcRect/>
          <a:stretch>
            <a:fillRect/>
          </a:stretch>
        </p:blipFill>
        <p:spPr bwMode="auto">
          <a:xfrm>
            <a:off x="8382000" y="304800"/>
            <a:ext cx="457200" cy="3524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686800" cy="6186309"/>
          </a:xfrm>
          <a:prstGeom prst="rect">
            <a:avLst/>
          </a:prstGeom>
          <a:noFill/>
        </p:spPr>
        <p:txBody>
          <a:bodyPr wrap="square" rtlCol="0">
            <a:spAutoFit/>
          </a:bodyPr>
          <a:lstStyle/>
          <a:p>
            <a:r>
              <a:rPr lang="en-US" sz="3600" b="1" i="1" dirty="0" smtClean="0">
                <a:solidFill>
                  <a:srgbClr val="00B0F0"/>
                </a:solidFill>
              </a:rPr>
              <a:t>Applications</a:t>
            </a:r>
            <a:r>
              <a:rPr lang="en-US" sz="3600" dirty="0" smtClean="0">
                <a:solidFill>
                  <a:srgbClr val="00B0F0"/>
                </a:solidFill>
              </a:rPr>
              <a:t> </a:t>
            </a:r>
          </a:p>
          <a:p>
            <a:pPr lvl="0"/>
            <a:r>
              <a:rPr lang="en-US" sz="3600" dirty="0" smtClean="0"/>
              <a:t>Aerosol and Propellants </a:t>
            </a:r>
          </a:p>
          <a:p>
            <a:pPr lvl="0"/>
            <a:r>
              <a:rPr lang="en-US" sz="3600" dirty="0" smtClean="0"/>
              <a:t>Aviation Service - Fuel Transfer, Deicing </a:t>
            </a:r>
          </a:p>
          <a:p>
            <a:pPr lvl="0"/>
            <a:r>
              <a:rPr lang="en-US" sz="3600" dirty="0" smtClean="0"/>
              <a:t>Auto Industry - Fuels, Lubes, Refrigeration Coolants </a:t>
            </a:r>
          </a:p>
          <a:p>
            <a:pPr lvl="0"/>
            <a:r>
              <a:rPr lang="en-US" sz="3600" dirty="0" smtClean="0"/>
              <a:t>Bulk Transfer of LPG and NH</a:t>
            </a:r>
            <a:r>
              <a:rPr lang="en-US" sz="3600" baseline="-25000" dirty="0" smtClean="0"/>
              <a:t>3</a:t>
            </a:r>
            <a:r>
              <a:rPr lang="en-US" sz="3600" dirty="0" smtClean="0"/>
              <a:t> </a:t>
            </a:r>
          </a:p>
          <a:p>
            <a:pPr lvl="0"/>
            <a:r>
              <a:rPr lang="en-US" sz="3600" dirty="0" smtClean="0"/>
              <a:t>LPG Cylinder Filling </a:t>
            </a:r>
          </a:p>
          <a:p>
            <a:pPr lvl="0"/>
            <a:r>
              <a:rPr lang="en-US" sz="3600" dirty="0" smtClean="0"/>
              <a:t>Alcohols </a:t>
            </a:r>
          </a:p>
          <a:p>
            <a:pPr lvl="0"/>
            <a:r>
              <a:rPr lang="en-US" sz="3600" dirty="0" smtClean="0"/>
              <a:t>Refrigeration - </a:t>
            </a:r>
            <a:r>
              <a:rPr lang="en-US" sz="3600" dirty="0" err="1" smtClean="0"/>
              <a:t>Freons</a:t>
            </a:r>
            <a:r>
              <a:rPr lang="en-US" sz="3600" dirty="0" smtClean="0"/>
              <a:t>, Ammonia </a:t>
            </a:r>
          </a:p>
          <a:p>
            <a:pPr lvl="0"/>
            <a:r>
              <a:rPr lang="en-US" sz="3600" dirty="0" smtClean="0"/>
              <a:t>Solvents </a:t>
            </a:r>
          </a:p>
          <a:p>
            <a:pPr lvl="0"/>
            <a:r>
              <a:rPr lang="en-US" sz="3600" dirty="0" smtClean="0"/>
              <a:t>Aqueous solutions </a:t>
            </a:r>
            <a:endParaRPr lang="en-US" sz="3600"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63</a:t>
            </a:fld>
            <a:endParaRPr lang="en-US"/>
          </a:p>
        </p:txBody>
      </p:sp>
      <p:pic>
        <p:nvPicPr>
          <p:cNvPr id="4" name="Picture 3"/>
          <p:cNvPicPr/>
          <p:nvPr/>
        </p:nvPicPr>
        <p:blipFill>
          <a:blip r:embed="rId2" cstate="print"/>
          <a:srcRect/>
          <a:stretch>
            <a:fillRect/>
          </a:stretch>
        </p:blipFill>
        <p:spPr bwMode="auto">
          <a:xfrm>
            <a:off x="8382000" y="304800"/>
            <a:ext cx="457200" cy="3524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52400"/>
            <a:ext cx="8610600" cy="6524863"/>
          </a:xfrm>
          <a:prstGeom prst="rect">
            <a:avLst/>
          </a:prstGeom>
          <a:noFill/>
        </p:spPr>
        <p:txBody>
          <a:bodyPr wrap="square" rtlCol="0">
            <a:spAutoFit/>
          </a:bodyPr>
          <a:lstStyle/>
          <a:p>
            <a:r>
              <a:rPr lang="en-US" sz="4000" b="1" i="1" dirty="0" smtClean="0">
                <a:solidFill>
                  <a:srgbClr val="00B0F0"/>
                </a:solidFill>
              </a:rPr>
              <a:t>Materials Of Construction </a:t>
            </a:r>
            <a:r>
              <a:rPr lang="en-US" sz="4000" dirty="0" smtClean="0">
                <a:solidFill>
                  <a:srgbClr val="00B0F0"/>
                </a:solidFill>
              </a:rPr>
              <a:t> </a:t>
            </a:r>
          </a:p>
          <a:p>
            <a:pPr lvl="0"/>
            <a:r>
              <a:rPr lang="en-US" sz="3600" b="1" dirty="0" smtClean="0"/>
              <a:t>Externals (head, casing)</a:t>
            </a:r>
            <a:r>
              <a:rPr lang="en-US" sz="3600" dirty="0" smtClean="0"/>
              <a:t> - Cast iron, ductile iron, steel, and stainless steel. </a:t>
            </a:r>
          </a:p>
          <a:p>
            <a:pPr lvl="0"/>
            <a:r>
              <a:rPr lang="en-US" sz="3600" b="1" dirty="0" smtClean="0"/>
              <a:t>Vane, Pushrods</a:t>
            </a:r>
            <a:r>
              <a:rPr lang="en-US" sz="3600" dirty="0" smtClean="0"/>
              <a:t> - Carbon graphite, PEEK</a:t>
            </a:r>
            <a:r>
              <a:rPr lang="en-US" sz="3600" i="1" dirty="0" smtClean="0"/>
              <a:t>®</a:t>
            </a:r>
            <a:r>
              <a:rPr lang="en-US" sz="3600" dirty="0" smtClean="0"/>
              <a:t>. </a:t>
            </a:r>
          </a:p>
          <a:p>
            <a:pPr lvl="0"/>
            <a:r>
              <a:rPr lang="en-US" sz="3600" b="1" dirty="0" smtClean="0"/>
              <a:t>End Plates</a:t>
            </a:r>
            <a:r>
              <a:rPr lang="en-US" sz="3600" dirty="0" smtClean="0"/>
              <a:t> - Carbon graphite </a:t>
            </a:r>
          </a:p>
          <a:p>
            <a:pPr lvl="0"/>
            <a:r>
              <a:rPr lang="en-US" sz="3600" b="1" dirty="0" smtClean="0"/>
              <a:t>Shaft Seal</a:t>
            </a:r>
            <a:r>
              <a:rPr lang="en-US" sz="3600" dirty="0" smtClean="0"/>
              <a:t> - Component mechanical seals, industry-standard cartridge mechanical seals, and  magnetically-driven pumps. </a:t>
            </a:r>
          </a:p>
          <a:p>
            <a:pPr lvl="0"/>
            <a:r>
              <a:rPr lang="en-US" sz="3600" b="1" dirty="0" smtClean="0"/>
              <a:t>Packing</a:t>
            </a:r>
            <a:r>
              <a:rPr lang="en-US" sz="3600" dirty="0" smtClean="0"/>
              <a:t> - Available from some vendors, but not usually recommended for thin liquid service </a:t>
            </a:r>
          </a:p>
          <a:p>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64</a:t>
            </a:fld>
            <a:endParaRPr lang="en-US"/>
          </a:p>
        </p:txBody>
      </p:sp>
      <p:pic>
        <p:nvPicPr>
          <p:cNvPr id="4" name="Picture 3"/>
          <p:cNvPicPr/>
          <p:nvPr/>
        </p:nvPicPr>
        <p:blipFill>
          <a:blip r:embed="rId2" cstate="print"/>
          <a:srcRect/>
          <a:stretch>
            <a:fillRect/>
          </a:stretch>
        </p:blipFill>
        <p:spPr bwMode="auto">
          <a:xfrm>
            <a:off x="8382000" y="304800"/>
            <a:ext cx="457200" cy="3524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65</a:t>
            </a:fld>
            <a:endParaRPr lang="en-US" dirty="0"/>
          </a:p>
        </p:txBody>
      </p:sp>
      <p:pic>
        <p:nvPicPr>
          <p:cNvPr id="3" name="Picture 2" descr="fig0310.gif (6776 bytes)"/>
          <p:cNvPicPr/>
          <p:nvPr/>
        </p:nvPicPr>
        <p:blipFill>
          <a:blip r:embed="rId2"/>
          <a:srcRect/>
          <a:stretch>
            <a:fillRect/>
          </a:stretch>
        </p:blipFill>
        <p:spPr bwMode="auto">
          <a:xfrm>
            <a:off x="304800" y="685800"/>
            <a:ext cx="8610601" cy="5181599"/>
          </a:xfrm>
          <a:prstGeom prst="rect">
            <a:avLst/>
          </a:prstGeom>
          <a:noFill/>
          <a:ln w="9525">
            <a:noFill/>
            <a:miter lim="800000"/>
            <a:headEnd/>
            <a:tailEnd/>
          </a:ln>
        </p:spPr>
      </p:pic>
      <p:sp>
        <p:nvSpPr>
          <p:cNvPr id="4" name="TextBox 3"/>
          <p:cNvSpPr txBox="1"/>
          <p:nvPr/>
        </p:nvSpPr>
        <p:spPr>
          <a:xfrm>
            <a:off x="1600200" y="6019800"/>
            <a:ext cx="5334000" cy="584775"/>
          </a:xfrm>
          <a:prstGeom prst="rect">
            <a:avLst/>
          </a:prstGeom>
          <a:noFill/>
        </p:spPr>
        <p:txBody>
          <a:bodyPr wrap="square" rtlCol="0">
            <a:spAutoFit/>
          </a:bodyPr>
          <a:lstStyle/>
          <a:p>
            <a:r>
              <a:rPr lang="en-US" sz="3200" dirty="0" smtClean="0">
                <a:solidFill>
                  <a:srgbClr val="FF0000"/>
                </a:solidFill>
              </a:rPr>
              <a:t>Observe the elliptical ring </a:t>
            </a:r>
            <a:endParaRPr lang="en-US" sz="3200" dirty="0">
              <a:solidFill>
                <a:srgbClr val="FF0000"/>
              </a:solidFill>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66</a:t>
            </a:fld>
            <a:endParaRPr lang="en-US"/>
          </a:p>
        </p:txBody>
      </p:sp>
      <p:sp>
        <p:nvSpPr>
          <p:cNvPr id="3" name="TextBox 2"/>
          <p:cNvSpPr txBox="1"/>
          <p:nvPr/>
        </p:nvSpPr>
        <p:spPr>
          <a:xfrm>
            <a:off x="228600" y="0"/>
            <a:ext cx="8610600" cy="7017306"/>
          </a:xfrm>
          <a:prstGeom prst="rect">
            <a:avLst/>
          </a:prstGeom>
          <a:noFill/>
        </p:spPr>
        <p:txBody>
          <a:bodyPr wrap="square" rtlCol="0">
            <a:spAutoFit/>
          </a:bodyPr>
          <a:lstStyle/>
          <a:p>
            <a:r>
              <a:rPr lang="en-US" sz="3600" b="1" i="1" dirty="0" smtClean="0">
                <a:solidFill>
                  <a:srgbClr val="FF0000"/>
                </a:solidFill>
              </a:rPr>
              <a:t>Balanced Vane Pumps</a:t>
            </a:r>
            <a:r>
              <a:rPr lang="en-US" sz="3600" i="1" dirty="0" smtClean="0">
                <a:solidFill>
                  <a:srgbClr val="FF0000"/>
                </a:solidFill>
              </a:rPr>
              <a:t>. </a:t>
            </a:r>
            <a:r>
              <a:rPr lang="en-US" sz="3600" dirty="0" smtClean="0"/>
              <a:t>In the balanced design (Figure 3-10), a pump has a stationary, elliptical cam ring and two sets of internal ports. A pumping chamber is formed between any two vanes twice in each revolution. The two inlets and outlets are 180 degrees apart. Back pressures against the edges of a rotor cancel each other. Recent design improvements that allow high operating speeds and pressures have made this pump the most universal in the mobile-equipment field. </a:t>
            </a:r>
          </a:p>
          <a:p>
            <a:endParaRPr lang="en-US" dirty="0"/>
          </a:p>
        </p:txBody>
      </p:sp>
      <p:pic>
        <p:nvPicPr>
          <p:cNvPr id="4" name="Picture 3"/>
          <p:cNvPicPr/>
          <p:nvPr/>
        </p:nvPicPr>
        <p:blipFill>
          <a:blip r:embed="rId2" cstate="print"/>
          <a:srcRect/>
          <a:stretch>
            <a:fillRect/>
          </a:stretch>
        </p:blipFill>
        <p:spPr bwMode="auto">
          <a:xfrm>
            <a:off x="8382000" y="304800"/>
            <a:ext cx="457200" cy="352425"/>
          </a:xfrm>
          <a:prstGeom prst="rect">
            <a:avLst/>
          </a:prstGeom>
          <a:noFill/>
          <a:ln w="9525">
            <a:noFill/>
            <a:miter lim="800000"/>
            <a:headEnd/>
            <a:tailEnd/>
          </a:ln>
        </p:spPr>
      </p:pic>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228600"/>
            <a:ext cx="5029200" cy="1446550"/>
          </a:xfrm>
          <a:prstGeom prst="rect">
            <a:avLst/>
          </a:prstGeom>
          <a:noFill/>
        </p:spPr>
        <p:txBody>
          <a:bodyPr wrap="square" rtlCol="0">
            <a:spAutoFit/>
          </a:bodyPr>
          <a:lstStyle/>
          <a:p>
            <a:r>
              <a:rPr lang="en-US" sz="4400" b="1" dirty="0" smtClean="0">
                <a:solidFill>
                  <a:srgbClr val="00B0F0"/>
                </a:solidFill>
              </a:rPr>
              <a:t>Axial piston pump</a:t>
            </a:r>
          </a:p>
          <a:p>
            <a:endParaRPr lang="en-US" sz="4400" dirty="0"/>
          </a:p>
        </p:txBody>
      </p:sp>
      <p:pic>
        <p:nvPicPr>
          <p:cNvPr id="3" name="Picture 2" descr="http://upload.wikimedia.org/wikipedia/en/thumb/0/0d/Axial_piston_pump.svg/170px-Axial_piston_pump.svg.png">
            <a:hlinkClick r:id="rId2"/>
          </p:cNvPr>
          <p:cNvPicPr/>
          <p:nvPr/>
        </p:nvPicPr>
        <p:blipFill>
          <a:blip r:embed="rId3"/>
          <a:srcRect/>
          <a:stretch>
            <a:fillRect/>
          </a:stretch>
        </p:blipFill>
        <p:spPr bwMode="auto">
          <a:xfrm>
            <a:off x="762000" y="1752600"/>
            <a:ext cx="6858000" cy="2971800"/>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B6F15528-21DE-4FAA-801E-634DDDAF4B2B}" type="slidenum">
              <a:rPr lang="en-US" smtClean="0"/>
              <a:pPr/>
              <a:t>67</a:t>
            </a:fld>
            <a:endParaRPr lang="en-US"/>
          </a:p>
        </p:txBody>
      </p:sp>
      <p:sp>
        <p:nvSpPr>
          <p:cNvPr id="5" name="TextBox 4"/>
          <p:cNvSpPr txBox="1"/>
          <p:nvPr/>
        </p:nvSpPr>
        <p:spPr>
          <a:xfrm>
            <a:off x="5791200" y="4648200"/>
            <a:ext cx="2971800" cy="2123658"/>
          </a:xfrm>
          <a:prstGeom prst="rect">
            <a:avLst/>
          </a:prstGeom>
          <a:noFill/>
        </p:spPr>
        <p:txBody>
          <a:bodyPr wrap="square" rtlCol="0">
            <a:spAutoFit/>
          </a:bodyPr>
          <a:lstStyle/>
          <a:p>
            <a:pPr>
              <a:buFont typeface="Arial" charset="0"/>
              <a:buChar char="•"/>
            </a:pPr>
            <a:r>
              <a:rPr lang="en-US" sz="3200" dirty="0" smtClean="0"/>
              <a:t>Valve plate </a:t>
            </a:r>
          </a:p>
          <a:p>
            <a:pPr>
              <a:buFont typeface="Arial" charset="0"/>
              <a:buChar char="•"/>
            </a:pPr>
            <a:r>
              <a:rPr lang="en-US" sz="3200" dirty="0" smtClean="0"/>
              <a:t>Piston</a:t>
            </a:r>
          </a:p>
          <a:p>
            <a:pPr>
              <a:buFont typeface="Arial" charset="0"/>
              <a:buChar char="•"/>
            </a:pPr>
            <a:r>
              <a:rPr lang="en-US" sz="3200" dirty="0" smtClean="0"/>
              <a:t>Cylinder block</a:t>
            </a:r>
          </a:p>
          <a:p>
            <a:pPr>
              <a:buFont typeface="Arial" charset="0"/>
              <a:buChar char="•"/>
            </a:pPr>
            <a:endParaRPr lang="en-US" dirty="0" smtClean="0"/>
          </a:p>
          <a:p>
            <a:pPr>
              <a:buFont typeface="Arial" charset="0"/>
              <a:buChar char="•"/>
            </a:pPr>
            <a:endParaRPr lang="en-US" dirty="0"/>
          </a:p>
        </p:txBody>
      </p:sp>
      <p:sp>
        <p:nvSpPr>
          <p:cNvPr id="6" name="TextBox 5"/>
          <p:cNvSpPr txBox="1"/>
          <p:nvPr/>
        </p:nvSpPr>
        <p:spPr>
          <a:xfrm>
            <a:off x="6934200" y="1066800"/>
            <a:ext cx="1981200" cy="523220"/>
          </a:xfrm>
          <a:prstGeom prst="rect">
            <a:avLst/>
          </a:prstGeom>
          <a:noFill/>
        </p:spPr>
        <p:txBody>
          <a:bodyPr wrap="square" rtlCol="0">
            <a:spAutoFit/>
          </a:bodyPr>
          <a:lstStyle/>
          <a:p>
            <a:r>
              <a:rPr lang="en-US" sz="2800" dirty="0" smtClean="0"/>
              <a:t>Swash plate</a:t>
            </a:r>
            <a:endParaRPr lang="en-US" sz="2800" dirty="0"/>
          </a:p>
        </p:txBody>
      </p:sp>
      <p:cxnSp>
        <p:nvCxnSpPr>
          <p:cNvPr id="8" name="Elbow Connector 7"/>
          <p:cNvCxnSpPr/>
          <p:nvPr/>
        </p:nvCxnSpPr>
        <p:spPr>
          <a:xfrm rot="10800000" flipV="1">
            <a:off x="5181600" y="1676400"/>
            <a:ext cx="2362200" cy="990600"/>
          </a:xfrm>
          <a:prstGeom prst="bentConnector3">
            <a:avLst>
              <a:gd name="adj1" fmla="val 50000"/>
            </a:avLst>
          </a:prstGeom>
          <a:ln w="2222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791200" y="228600"/>
            <a:ext cx="2895600" cy="954107"/>
          </a:xfrm>
          <a:prstGeom prst="rect">
            <a:avLst/>
          </a:prstGeom>
          <a:noFill/>
        </p:spPr>
        <p:txBody>
          <a:bodyPr wrap="square" rtlCol="0">
            <a:spAutoFit/>
          </a:bodyPr>
          <a:lstStyle/>
          <a:p>
            <a:r>
              <a:rPr lang="en-US" sz="2800" dirty="0" smtClean="0"/>
              <a:t>Pressure 500 to 700 bar</a:t>
            </a:r>
            <a:endParaRPr lang="en-US" sz="2800"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t3.gstatic.com/images?q=tbn:ANd9GcTArP3VQ3Bw1_HyilP_3j75ciIwClAor3lW7G_eLgOwaCFXu9SYfp5QGvQ2">
            <a:hlinkClick r:id="rId2"/>
          </p:cNvPr>
          <p:cNvPicPr/>
          <p:nvPr/>
        </p:nvPicPr>
        <p:blipFill>
          <a:blip r:embed="rId3"/>
          <a:srcRect/>
          <a:stretch>
            <a:fillRect/>
          </a:stretch>
        </p:blipFill>
        <p:spPr bwMode="auto">
          <a:xfrm>
            <a:off x="1600200" y="685800"/>
            <a:ext cx="5943600" cy="4876799"/>
          </a:xfrm>
          <a:prstGeom prst="rect">
            <a:avLst/>
          </a:prstGeom>
          <a:noFill/>
          <a:ln w="9525">
            <a:noFill/>
            <a:miter lim="800000"/>
            <a:headEnd/>
            <a:tailEnd/>
          </a:ln>
        </p:spPr>
      </p:pic>
      <p:sp>
        <p:nvSpPr>
          <p:cNvPr id="3" name="Slide Number Placeholder 2"/>
          <p:cNvSpPr>
            <a:spLocks noGrp="1"/>
          </p:cNvSpPr>
          <p:nvPr>
            <p:ph type="sldNum" sz="quarter" idx="12"/>
          </p:nvPr>
        </p:nvSpPr>
        <p:spPr/>
        <p:txBody>
          <a:bodyPr/>
          <a:lstStyle/>
          <a:p>
            <a:fld id="{B6F15528-21DE-4FAA-801E-634DDDAF4B2B}" type="slidenum">
              <a:rPr lang="en-US" smtClean="0"/>
              <a:pPr/>
              <a:t>68</a:t>
            </a:fld>
            <a:endParaRPr lang="en-US"/>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228600"/>
            <a:ext cx="8305800" cy="6863417"/>
          </a:xfrm>
          <a:prstGeom prst="rect">
            <a:avLst/>
          </a:prstGeom>
          <a:noFill/>
        </p:spPr>
        <p:txBody>
          <a:bodyPr wrap="square" rtlCol="0">
            <a:spAutoFit/>
          </a:bodyPr>
          <a:lstStyle/>
          <a:p>
            <a:r>
              <a:rPr lang="en-US" sz="4000" dirty="0" smtClean="0"/>
              <a:t>An axial piston pump has a number of pistons (usually an odd number) arranged in a circular array within a </a:t>
            </a:r>
            <a:r>
              <a:rPr lang="en-US" sz="4000" i="1" dirty="0" smtClean="0"/>
              <a:t>housing</a:t>
            </a:r>
            <a:r>
              <a:rPr lang="en-US" sz="4000" dirty="0" smtClean="0"/>
              <a:t> which is commonly referred to as a </a:t>
            </a:r>
            <a:r>
              <a:rPr lang="en-US" sz="4000" i="1" dirty="0" smtClean="0"/>
              <a:t>cylinder block</a:t>
            </a:r>
            <a:r>
              <a:rPr lang="en-US" sz="4000" dirty="0" smtClean="0"/>
              <a:t>, </a:t>
            </a:r>
            <a:r>
              <a:rPr lang="en-US" sz="4000" i="1" u="sng" dirty="0" smtClean="0">
                <a:hlinkClick r:id="rId2" tooltip="Rotor (turbine)"/>
              </a:rPr>
              <a:t>rotor</a:t>
            </a:r>
            <a:r>
              <a:rPr lang="en-US" sz="4000" dirty="0" smtClean="0"/>
              <a:t> or </a:t>
            </a:r>
            <a:r>
              <a:rPr lang="en-US" sz="4000" i="1" dirty="0" smtClean="0"/>
              <a:t>barrel</a:t>
            </a:r>
            <a:r>
              <a:rPr lang="en-US" sz="4000" dirty="0" smtClean="0"/>
              <a:t>. This cylinder block is driven to rotate about its axis of symmetry by an integral shaft that is, more or less, aligned with the pumping pistons (usually </a:t>
            </a:r>
            <a:r>
              <a:rPr lang="en-US" sz="4000" u="sng" dirty="0" smtClean="0">
                <a:hlinkClick r:id="rId3" tooltip="Parallel (geometry)"/>
              </a:rPr>
              <a:t>parallel</a:t>
            </a:r>
            <a:r>
              <a:rPr lang="en-US" sz="4000" dirty="0" smtClean="0"/>
              <a:t> but not necessarily).</a:t>
            </a:r>
          </a:p>
          <a:p>
            <a:endParaRPr lang="en-US" sz="4000"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69</a:t>
            </a:fld>
            <a:endParaRPr lang="en-US"/>
          </a:p>
        </p:txBody>
      </p:sp>
      <p:pic>
        <p:nvPicPr>
          <p:cNvPr id="4" name="Picture 3" descr="http://upload.wikimedia.org/wikipedia/en/thumb/0/0d/Axial_piston_pump.svg/170px-Axial_piston_pump.svg.png">
            <a:hlinkClick r:id="rId4"/>
          </p:cNvPr>
          <p:cNvPicPr/>
          <p:nvPr/>
        </p:nvPicPr>
        <p:blipFill>
          <a:blip r:embed="rId5"/>
          <a:srcRect/>
          <a:stretch>
            <a:fillRect/>
          </a:stretch>
        </p:blipFill>
        <p:spPr bwMode="auto">
          <a:xfrm>
            <a:off x="8382000" y="228600"/>
            <a:ext cx="762000" cy="533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7</a:t>
            </a:fld>
            <a:endParaRPr lang="en-US"/>
          </a:p>
        </p:txBody>
      </p:sp>
      <p:sp>
        <p:nvSpPr>
          <p:cNvPr id="3" name="TextBox 2"/>
          <p:cNvSpPr txBox="1"/>
          <p:nvPr/>
        </p:nvSpPr>
        <p:spPr>
          <a:xfrm>
            <a:off x="457200" y="381000"/>
            <a:ext cx="8153400" cy="6124754"/>
          </a:xfrm>
          <a:prstGeom prst="rect">
            <a:avLst/>
          </a:prstGeom>
          <a:noFill/>
        </p:spPr>
        <p:txBody>
          <a:bodyPr wrap="square" rtlCol="0">
            <a:spAutoFit/>
          </a:bodyPr>
          <a:lstStyle/>
          <a:p>
            <a:r>
              <a:rPr lang="en-US" sz="2800" b="1" dirty="0" smtClean="0">
                <a:solidFill>
                  <a:srgbClr val="FF0000"/>
                </a:solidFill>
              </a:rPr>
              <a:t>PRESSURE AND FLOW RATES OF DIFF. PUMPS:-</a:t>
            </a:r>
          </a:p>
          <a:p>
            <a:r>
              <a:rPr lang="en-US" sz="2800" b="1" dirty="0" smtClean="0">
                <a:solidFill>
                  <a:srgbClr val="0070C0"/>
                </a:solidFill>
              </a:rPr>
              <a:t>PUMP TYPE            PRESSURES BAR    VOLUME LIT/MIN</a:t>
            </a:r>
          </a:p>
          <a:p>
            <a:pPr>
              <a:lnSpc>
                <a:spcPct val="150000"/>
              </a:lnSpc>
            </a:pPr>
            <a:r>
              <a:rPr lang="en-US" sz="2800" b="1" dirty="0" smtClean="0"/>
              <a:t>EXTERNAL GEAR          100-300                400</a:t>
            </a:r>
          </a:p>
          <a:p>
            <a:pPr>
              <a:lnSpc>
                <a:spcPct val="150000"/>
              </a:lnSpc>
            </a:pPr>
            <a:r>
              <a:rPr lang="en-US" sz="2800" b="1" dirty="0" smtClean="0"/>
              <a:t>INT. GEAR                       350-400              450</a:t>
            </a:r>
          </a:p>
          <a:p>
            <a:pPr>
              <a:lnSpc>
                <a:spcPct val="150000"/>
              </a:lnSpc>
            </a:pPr>
            <a:r>
              <a:rPr lang="en-US" sz="2800" b="1" dirty="0" smtClean="0">
                <a:solidFill>
                  <a:srgbClr val="0070C0"/>
                </a:solidFill>
              </a:rPr>
              <a:t>FIXED VANE                     125-175            200</a:t>
            </a:r>
          </a:p>
          <a:p>
            <a:pPr>
              <a:lnSpc>
                <a:spcPct val="150000"/>
              </a:lnSpc>
            </a:pPr>
            <a:r>
              <a:rPr lang="en-US" sz="2800" b="1" dirty="0" smtClean="0">
                <a:solidFill>
                  <a:srgbClr val="0070C0"/>
                </a:solidFill>
              </a:rPr>
              <a:t>VARIABLE VANE           75-125                 150</a:t>
            </a:r>
          </a:p>
          <a:p>
            <a:pPr>
              <a:lnSpc>
                <a:spcPct val="150000"/>
              </a:lnSpc>
            </a:pPr>
            <a:r>
              <a:rPr lang="en-US" sz="2800" b="1" dirty="0" smtClean="0">
                <a:solidFill>
                  <a:srgbClr val="7030A0"/>
                </a:solidFill>
              </a:rPr>
              <a:t>SCREW PUMP                 60-175               7500</a:t>
            </a:r>
          </a:p>
          <a:p>
            <a:pPr>
              <a:lnSpc>
                <a:spcPct val="150000"/>
              </a:lnSpc>
            </a:pPr>
            <a:r>
              <a:rPr lang="en-US" sz="2800" b="1" dirty="0" smtClean="0"/>
              <a:t> </a:t>
            </a:r>
            <a:r>
              <a:rPr lang="en-US" sz="2800" b="1" dirty="0" smtClean="0">
                <a:solidFill>
                  <a:srgbClr val="C00000"/>
                </a:solidFill>
              </a:rPr>
              <a:t>IN LINE AXIAL PISTON       700                1000</a:t>
            </a:r>
          </a:p>
          <a:p>
            <a:pPr>
              <a:lnSpc>
                <a:spcPct val="150000"/>
              </a:lnSpc>
            </a:pPr>
            <a:r>
              <a:rPr lang="en-US" sz="2800" b="1" dirty="0" smtClean="0">
                <a:solidFill>
                  <a:srgbClr val="C00000"/>
                </a:solidFill>
              </a:rPr>
              <a:t>BENT AXIS AND SWASH PLATE    700          800</a:t>
            </a:r>
          </a:p>
          <a:p>
            <a:pPr>
              <a:lnSpc>
                <a:spcPct val="150000"/>
              </a:lnSpc>
            </a:pPr>
            <a:r>
              <a:rPr lang="en-US" sz="2800" b="1" dirty="0" smtClean="0">
                <a:solidFill>
                  <a:srgbClr val="C00000"/>
                </a:solidFill>
              </a:rPr>
              <a:t>RADIAL PISTON                     1000               2000 </a:t>
            </a:r>
            <a:endParaRPr lang="en-US" sz="2800" b="1" dirty="0">
              <a:solidFill>
                <a:srgbClr val="C00000"/>
              </a:solidFill>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52400"/>
            <a:ext cx="8534400" cy="6524863"/>
          </a:xfrm>
          <a:prstGeom prst="rect">
            <a:avLst/>
          </a:prstGeom>
          <a:noFill/>
        </p:spPr>
        <p:txBody>
          <a:bodyPr wrap="square" rtlCol="0">
            <a:spAutoFit/>
          </a:bodyPr>
          <a:lstStyle/>
          <a:p>
            <a:pPr lvl="0"/>
            <a:r>
              <a:rPr lang="en-US" sz="4000" b="1" dirty="0" smtClean="0"/>
              <a:t>Mating surfaces</a:t>
            </a:r>
            <a:r>
              <a:rPr lang="en-US" sz="4000" dirty="0" smtClean="0"/>
              <a:t>. One end of the cylinder block is convex and wears against a mating surface on a stationary </a:t>
            </a:r>
            <a:r>
              <a:rPr lang="en-US" sz="4000" i="1" u="sng" dirty="0" smtClean="0">
                <a:hlinkClick r:id="rId2" tooltip="Valve"/>
              </a:rPr>
              <a:t>valve</a:t>
            </a:r>
            <a:r>
              <a:rPr lang="en-US" sz="4000" i="1" dirty="0" smtClean="0"/>
              <a:t> plate</a:t>
            </a:r>
            <a:r>
              <a:rPr lang="en-US" sz="4000" dirty="0" smtClean="0"/>
              <a:t>. The inlet and outlet fluid of the pump pass through different parts of the sliding interface between the cylinder block and valve plate. The valve plate has two semi-circular ports that allow inlet of the operating fluid and exhaust of the outlet fluid respectively.</a:t>
            </a:r>
          </a:p>
          <a:p>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70</a:t>
            </a:fld>
            <a:endParaRPr lang="en-US"/>
          </a:p>
        </p:txBody>
      </p:sp>
      <p:pic>
        <p:nvPicPr>
          <p:cNvPr id="4" name="Picture 3" descr="http://upload.wikimedia.org/wikipedia/en/thumb/0/0d/Axial_piston_pump.svg/170px-Axial_piston_pump.svg.png">
            <a:hlinkClick r:id="rId3"/>
          </p:cNvPr>
          <p:cNvPicPr/>
          <p:nvPr/>
        </p:nvPicPr>
        <p:blipFill>
          <a:blip r:embed="rId4"/>
          <a:srcRect/>
          <a:stretch>
            <a:fillRect/>
          </a:stretch>
        </p:blipFill>
        <p:spPr bwMode="auto">
          <a:xfrm>
            <a:off x="8153400" y="228600"/>
            <a:ext cx="762000" cy="533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28600"/>
            <a:ext cx="8763000" cy="5909310"/>
          </a:xfrm>
          <a:prstGeom prst="rect">
            <a:avLst/>
          </a:prstGeom>
          <a:noFill/>
        </p:spPr>
        <p:txBody>
          <a:bodyPr wrap="square" rtlCol="0">
            <a:spAutoFit/>
          </a:bodyPr>
          <a:lstStyle/>
          <a:p>
            <a:pPr lvl="0"/>
            <a:r>
              <a:rPr lang="en-US" sz="4000" b="1" dirty="0" smtClean="0"/>
              <a:t>Reciprocating pistons</a:t>
            </a:r>
            <a:r>
              <a:rPr lang="en-US" sz="4000" dirty="0" smtClean="0"/>
              <a:t>. As the cylinder block rotates, the exposed ends of the pistons are constrained to follow the surface of the cam plane. Since the cam plane is at an angle to the axis of rotation, the pistons must reciprocate axially as they </a:t>
            </a:r>
            <a:r>
              <a:rPr lang="en-US" sz="4000" dirty="0" err="1" smtClean="0"/>
              <a:t>precess</a:t>
            </a:r>
            <a:r>
              <a:rPr lang="en-US" sz="4000" dirty="0" smtClean="0"/>
              <a:t> about the cylinder block axis. The axial motion of the pistons is </a:t>
            </a:r>
            <a:r>
              <a:rPr lang="en-US" sz="4000" u="sng" dirty="0" smtClean="0">
                <a:hlinkClick r:id="rId2" tooltip="Simple harmonic motion"/>
              </a:rPr>
              <a:t>sinusoidal</a:t>
            </a:r>
            <a:endParaRPr lang="en-US" sz="4000" dirty="0" smtClean="0"/>
          </a:p>
          <a:p>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71</a:t>
            </a:fld>
            <a:endParaRPr lang="en-US"/>
          </a:p>
        </p:txBody>
      </p:sp>
      <p:pic>
        <p:nvPicPr>
          <p:cNvPr id="4" name="Picture 3" descr="http://upload.wikimedia.org/wikipedia/en/thumb/0/0d/Axial_piston_pump.svg/170px-Axial_piston_pump.svg.png">
            <a:hlinkClick r:id="rId3"/>
          </p:cNvPr>
          <p:cNvPicPr/>
          <p:nvPr/>
        </p:nvPicPr>
        <p:blipFill>
          <a:blip r:embed="rId4"/>
          <a:srcRect/>
          <a:stretch>
            <a:fillRect/>
          </a:stretch>
        </p:blipFill>
        <p:spPr bwMode="auto">
          <a:xfrm>
            <a:off x="8153400" y="228600"/>
            <a:ext cx="762000" cy="533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228600"/>
            <a:ext cx="8610600" cy="5632311"/>
          </a:xfrm>
          <a:prstGeom prst="rect">
            <a:avLst/>
          </a:prstGeom>
          <a:noFill/>
        </p:spPr>
        <p:txBody>
          <a:bodyPr wrap="square" rtlCol="0">
            <a:spAutoFit/>
          </a:bodyPr>
          <a:lstStyle/>
          <a:p>
            <a:r>
              <a:rPr lang="en-US" sz="3600" dirty="0" smtClean="0"/>
              <a:t>During the </a:t>
            </a:r>
            <a:r>
              <a:rPr lang="en-US" sz="3600" i="1" dirty="0" smtClean="0"/>
              <a:t>rising</a:t>
            </a:r>
            <a:r>
              <a:rPr lang="en-US" sz="3600" dirty="0" smtClean="0"/>
              <a:t> portion of the piston's reciprocation cycle, the piston moves toward the valve plate. Also, during this time, the fluid trapped between the </a:t>
            </a:r>
            <a:r>
              <a:rPr lang="en-US" sz="3600" i="1" dirty="0" smtClean="0"/>
              <a:t>buried</a:t>
            </a:r>
            <a:r>
              <a:rPr lang="en-US" sz="3600" dirty="0" smtClean="0"/>
              <a:t> end of the piston and the valve plate is vented to the pump's discharge port through one of the valve plate's semi-circular ports - the </a:t>
            </a:r>
            <a:r>
              <a:rPr lang="en-US" sz="3600" i="1" dirty="0" smtClean="0"/>
              <a:t>discharge</a:t>
            </a:r>
            <a:r>
              <a:rPr lang="en-US" sz="3600" dirty="0" smtClean="0"/>
              <a:t> port. As the piston moves toward the valve plate, fluid is pushed or </a:t>
            </a:r>
            <a:r>
              <a:rPr lang="en-US" sz="3600" i="1" dirty="0" smtClean="0"/>
              <a:t>displaced</a:t>
            </a:r>
            <a:r>
              <a:rPr lang="en-US" sz="3600" dirty="0" smtClean="0"/>
              <a:t> through the discharge port of the valve plate.</a:t>
            </a:r>
            <a:endParaRPr lang="en-US" sz="3600"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72</a:t>
            </a:fld>
            <a:endParaRPr lang="en-US"/>
          </a:p>
        </p:txBody>
      </p:sp>
      <p:pic>
        <p:nvPicPr>
          <p:cNvPr id="4" name="Picture 3" descr="http://upload.wikimedia.org/wikipedia/en/thumb/0/0d/Axial_piston_pump.svg/170px-Axial_piston_pump.svg.png">
            <a:hlinkClick r:id="rId2"/>
          </p:cNvPr>
          <p:cNvPicPr/>
          <p:nvPr/>
        </p:nvPicPr>
        <p:blipFill>
          <a:blip r:embed="rId3"/>
          <a:srcRect/>
          <a:stretch>
            <a:fillRect/>
          </a:stretch>
        </p:blipFill>
        <p:spPr bwMode="auto">
          <a:xfrm>
            <a:off x="8153400" y="228600"/>
            <a:ext cx="762000" cy="533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52400"/>
            <a:ext cx="8458200" cy="6863417"/>
          </a:xfrm>
          <a:prstGeom prst="rect">
            <a:avLst/>
          </a:prstGeom>
          <a:noFill/>
        </p:spPr>
        <p:txBody>
          <a:bodyPr wrap="square" rtlCol="0">
            <a:spAutoFit/>
          </a:bodyPr>
          <a:lstStyle/>
          <a:p>
            <a:pPr lvl="0"/>
            <a:r>
              <a:rPr lang="en-US" sz="4400" b="1" dirty="0" smtClean="0"/>
              <a:t>Effect of precession</a:t>
            </a:r>
            <a:r>
              <a:rPr lang="en-US" sz="4400" dirty="0" smtClean="0"/>
              <a:t>. When the piston is at the </a:t>
            </a:r>
            <a:r>
              <a:rPr lang="en-US" sz="4400" i="1" dirty="0" smtClean="0"/>
              <a:t>top</a:t>
            </a:r>
            <a:r>
              <a:rPr lang="en-US" sz="4400" dirty="0" smtClean="0"/>
              <a:t> of the reciprocation cycle (commonly referred to as top-dead-center or just TDC), the </a:t>
            </a:r>
            <a:r>
              <a:rPr lang="en-US" sz="4400" i="1" dirty="0" smtClean="0"/>
              <a:t>connection</a:t>
            </a:r>
            <a:r>
              <a:rPr lang="en-US" sz="4400" dirty="0" smtClean="0"/>
              <a:t> between the trapped fluid chamber and the pump's discharge port is closed. Shortly thereafter, that same chamber becomes open to the pump's inlet port. </a:t>
            </a:r>
            <a:endParaRPr lang="en-US" sz="4400"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73</a:t>
            </a:fld>
            <a:endParaRPr lang="en-US"/>
          </a:p>
        </p:txBody>
      </p:sp>
      <p:pic>
        <p:nvPicPr>
          <p:cNvPr id="4" name="Picture 3" descr="http://upload.wikimedia.org/wikipedia/en/thumb/0/0d/Axial_piston_pump.svg/170px-Axial_piston_pump.svg.png">
            <a:hlinkClick r:id="rId2"/>
          </p:cNvPr>
          <p:cNvPicPr/>
          <p:nvPr/>
        </p:nvPicPr>
        <p:blipFill>
          <a:blip r:embed="rId3"/>
          <a:srcRect/>
          <a:stretch>
            <a:fillRect/>
          </a:stretch>
        </p:blipFill>
        <p:spPr bwMode="auto">
          <a:xfrm>
            <a:off x="8153400" y="228600"/>
            <a:ext cx="762000" cy="533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228600"/>
            <a:ext cx="8229600" cy="6001643"/>
          </a:xfrm>
          <a:prstGeom prst="rect">
            <a:avLst/>
          </a:prstGeom>
          <a:noFill/>
        </p:spPr>
        <p:txBody>
          <a:bodyPr wrap="square" rtlCol="0">
            <a:spAutoFit/>
          </a:bodyPr>
          <a:lstStyle/>
          <a:p>
            <a:r>
              <a:rPr lang="en-US" sz="4800" dirty="0" smtClean="0"/>
              <a:t> As the piston continues to </a:t>
            </a:r>
            <a:r>
              <a:rPr lang="en-US" sz="4800" u="sng" dirty="0" err="1" smtClean="0">
                <a:hlinkClick r:id="rId2" tooltip="Precession"/>
              </a:rPr>
              <a:t>precess</a:t>
            </a:r>
            <a:r>
              <a:rPr lang="en-US" sz="4800" dirty="0" smtClean="0"/>
              <a:t> about the cylinder block axis, it moves away from the valve plate thereby increasing the volume of the trapped chamber. As this occurs, fluid enters the chamber from the pump's inlet to fill the void.</a:t>
            </a:r>
            <a:endParaRPr lang="en-US" sz="4800"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74</a:t>
            </a:fld>
            <a:endParaRPr lang="en-US"/>
          </a:p>
        </p:txBody>
      </p:sp>
      <p:pic>
        <p:nvPicPr>
          <p:cNvPr id="4" name="Picture 3" descr="http://upload.wikimedia.org/wikipedia/en/thumb/0/0d/Axial_piston_pump.svg/170px-Axial_piston_pump.svg.png">
            <a:hlinkClick r:id="rId3"/>
          </p:cNvPr>
          <p:cNvPicPr/>
          <p:nvPr/>
        </p:nvPicPr>
        <p:blipFill>
          <a:blip r:embed="rId4"/>
          <a:srcRect/>
          <a:stretch>
            <a:fillRect/>
          </a:stretch>
        </p:blipFill>
        <p:spPr bwMode="auto">
          <a:xfrm>
            <a:off x="8153400" y="228600"/>
            <a:ext cx="762000" cy="533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228600"/>
            <a:ext cx="8534400" cy="6247864"/>
          </a:xfrm>
          <a:prstGeom prst="rect">
            <a:avLst/>
          </a:prstGeom>
          <a:noFill/>
        </p:spPr>
        <p:txBody>
          <a:bodyPr wrap="square" rtlCol="0">
            <a:spAutoFit/>
          </a:bodyPr>
          <a:lstStyle/>
          <a:p>
            <a:pPr lvl="0"/>
            <a:r>
              <a:rPr lang="en-US" sz="4000" dirty="0" smtClean="0"/>
              <a:t>This process continues until the piston reaches the </a:t>
            </a:r>
            <a:r>
              <a:rPr lang="en-US" sz="4000" i="1" dirty="0" smtClean="0"/>
              <a:t>bottom</a:t>
            </a:r>
            <a:r>
              <a:rPr lang="en-US" sz="4000" dirty="0" smtClean="0"/>
              <a:t> of the reciprocation cycle - commonly referred to as bottom-dead-center or BDC. At BDC, the connection between the pumping chamber and inlet port is closed. Shortly thereafter, the chamber becomes open to the discharge port again and the pumping cycle starts over.</a:t>
            </a:r>
          </a:p>
          <a:p>
            <a:endParaRPr lang="en-US" sz="4000"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75</a:t>
            </a:fld>
            <a:endParaRPr lang="en-US"/>
          </a:p>
        </p:txBody>
      </p:sp>
      <p:pic>
        <p:nvPicPr>
          <p:cNvPr id="4" name="Picture 3" descr="http://upload.wikimedia.org/wikipedia/en/thumb/0/0d/Axial_piston_pump.svg/170px-Axial_piston_pump.svg.png">
            <a:hlinkClick r:id="rId2"/>
          </p:cNvPr>
          <p:cNvPicPr/>
          <p:nvPr/>
        </p:nvPicPr>
        <p:blipFill>
          <a:blip r:embed="rId3"/>
          <a:srcRect/>
          <a:stretch>
            <a:fillRect/>
          </a:stretch>
        </p:blipFill>
        <p:spPr bwMode="auto">
          <a:xfrm>
            <a:off x="8153400" y="228600"/>
            <a:ext cx="762000" cy="533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228600"/>
            <a:ext cx="8382000" cy="6463308"/>
          </a:xfrm>
          <a:prstGeom prst="rect">
            <a:avLst/>
          </a:prstGeom>
          <a:noFill/>
        </p:spPr>
        <p:txBody>
          <a:bodyPr wrap="square" rtlCol="0">
            <a:spAutoFit/>
          </a:bodyPr>
          <a:lstStyle/>
          <a:p>
            <a:pPr lvl="0"/>
            <a:r>
              <a:rPr lang="en-US" sz="4400" b="1" dirty="0" smtClean="0"/>
              <a:t>Variable displacement</a:t>
            </a:r>
            <a:r>
              <a:rPr lang="en-US" sz="4400" dirty="0" smtClean="0"/>
              <a:t>. In a variable displacement unit, if the vector normal to the cam plane (swash plate) is set parallel to the axis of rotation, there is no movement of the pistons in their cylinders. Thus there is no output. Movement of the swash plate controls pump output from zero to maximum.</a:t>
            </a:r>
          </a:p>
          <a:p>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76</a:t>
            </a:fld>
            <a:endParaRPr lang="en-US"/>
          </a:p>
        </p:txBody>
      </p:sp>
      <p:pic>
        <p:nvPicPr>
          <p:cNvPr id="4" name="Picture 3" descr="http://upload.wikimedia.org/wikipedia/en/thumb/0/0d/Axial_piston_pump.svg/170px-Axial_piston_pump.svg.png">
            <a:hlinkClick r:id="rId2"/>
          </p:cNvPr>
          <p:cNvPicPr/>
          <p:nvPr/>
        </p:nvPicPr>
        <p:blipFill>
          <a:blip r:embed="rId3"/>
          <a:srcRect/>
          <a:stretch>
            <a:fillRect/>
          </a:stretch>
        </p:blipFill>
        <p:spPr bwMode="auto">
          <a:xfrm>
            <a:off x="8153400" y="228600"/>
            <a:ext cx="762000" cy="533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81000"/>
            <a:ext cx="8382000" cy="5632311"/>
          </a:xfrm>
          <a:prstGeom prst="rect">
            <a:avLst/>
          </a:prstGeom>
          <a:noFill/>
        </p:spPr>
        <p:txBody>
          <a:bodyPr wrap="square" rtlCol="0">
            <a:spAutoFit/>
          </a:bodyPr>
          <a:lstStyle/>
          <a:p>
            <a:r>
              <a:rPr lang="en-US" sz="3600" dirty="0" smtClean="0"/>
              <a:t>Uses:</a:t>
            </a:r>
          </a:p>
          <a:p>
            <a:endParaRPr lang="en-US" dirty="0" smtClean="0"/>
          </a:p>
          <a:p>
            <a:r>
              <a:rPr lang="en-US" sz="2400" dirty="0" smtClean="0"/>
              <a:t>Despite the problems indicated above this type of pump can contain most of the necessary circuit controls integrally (the swash-plate angle control) to regulate flow and pressure, be very reliable and allow the rest of the hydraulic system to be very simple and inexpensive.</a:t>
            </a:r>
          </a:p>
          <a:p>
            <a:r>
              <a:rPr lang="en-US" sz="2400" dirty="0" smtClean="0"/>
              <a:t>Axial reciprocating </a:t>
            </a:r>
            <a:r>
              <a:rPr lang="en-US" sz="2400" u="sng" dirty="0" smtClean="0">
                <a:hlinkClick r:id="rId2" tooltip="Electric motor"/>
              </a:rPr>
              <a:t>motors</a:t>
            </a:r>
            <a:r>
              <a:rPr lang="en-US" sz="2400" dirty="0" smtClean="0"/>
              <a:t> are also used to power many </a:t>
            </a:r>
            <a:r>
              <a:rPr lang="en-US" sz="2400" u="sng" dirty="0" smtClean="0">
                <a:hlinkClick r:id="rId3" tooltip="Machine"/>
              </a:rPr>
              <a:t>machines</a:t>
            </a:r>
            <a:r>
              <a:rPr lang="en-US" sz="2400" dirty="0" smtClean="0"/>
              <a:t>. They operate on the same principle as described above, except that the circulating fluid is provided under considerable pressure and the piston housing is made to rotate and provide shaft power to another machine. A common use of an axial reciprocating motor is to power small earthmoving plant such as </a:t>
            </a:r>
            <a:r>
              <a:rPr lang="en-US" sz="2400" u="sng" dirty="0" smtClean="0">
                <a:hlinkClick r:id="rId4" tooltip="Skid loader"/>
              </a:rPr>
              <a:t>skid loader</a:t>
            </a:r>
            <a:r>
              <a:rPr lang="en-US" sz="2400" dirty="0" smtClean="0"/>
              <a:t> machines. Another use is to drive the </a:t>
            </a:r>
            <a:r>
              <a:rPr lang="en-US" sz="2400" u="sng" dirty="0" smtClean="0">
                <a:hlinkClick r:id="rId5" tooltip="Propeller"/>
              </a:rPr>
              <a:t>screws</a:t>
            </a:r>
            <a:r>
              <a:rPr lang="en-US" sz="2400" dirty="0" smtClean="0"/>
              <a:t> of </a:t>
            </a:r>
            <a:r>
              <a:rPr lang="en-US" sz="2400" u="sng" dirty="0" smtClean="0">
                <a:hlinkClick r:id="rId6" tooltip="Torpedo"/>
              </a:rPr>
              <a:t>torpedoes</a:t>
            </a:r>
            <a:r>
              <a:rPr lang="en-US" sz="2400" dirty="0" smtClean="0"/>
              <a:t>.</a:t>
            </a:r>
          </a:p>
          <a:p>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77</a:t>
            </a:fld>
            <a:endParaRPr lang="en-US"/>
          </a:p>
        </p:txBody>
      </p:sp>
      <p:pic>
        <p:nvPicPr>
          <p:cNvPr id="4" name="Picture 3" descr="http://upload.wikimedia.org/wikipedia/en/thumb/0/0d/Axial_piston_pump.svg/170px-Axial_piston_pump.svg.png">
            <a:hlinkClick r:id="rId7"/>
          </p:cNvPr>
          <p:cNvPicPr/>
          <p:nvPr/>
        </p:nvPicPr>
        <p:blipFill>
          <a:blip r:embed="rId8"/>
          <a:srcRect/>
          <a:stretch>
            <a:fillRect/>
          </a:stretch>
        </p:blipFill>
        <p:spPr bwMode="auto">
          <a:xfrm>
            <a:off x="8153400" y="228600"/>
            <a:ext cx="762000" cy="533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t3.gstatic.com/images?q=tbn:ANd9GcSucgSuhIG6wN7s4aetnxrgD_uzQWAsSoUWtKFPDVrySwJ0i1MOKg">
            <a:hlinkClick r:id="rId2"/>
          </p:cNvPr>
          <p:cNvPicPr/>
          <p:nvPr/>
        </p:nvPicPr>
        <p:blipFill>
          <a:blip r:embed="rId3"/>
          <a:srcRect/>
          <a:stretch>
            <a:fillRect/>
          </a:stretch>
        </p:blipFill>
        <p:spPr bwMode="auto">
          <a:xfrm>
            <a:off x="2514600" y="1371600"/>
            <a:ext cx="6248400" cy="4953000"/>
          </a:xfrm>
          <a:prstGeom prst="rect">
            <a:avLst/>
          </a:prstGeom>
          <a:noFill/>
          <a:ln w="9525">
            <a:noFill/>
            <a:miter lim="800000"/>
            <a:headEnd/>
            <a:tailEnd/>
          </a:ln>
        </p:spPr>
      </p:pic>
      <p:sp>
        <p:nvSpPr>
          <p:cNvPr id="3" name="TextBox 2"/>
          <p:cNvSpPr txBox="1"/>
          <p:nvPr/>
        </p:nvSpPr>
        <p:spPr>
          <a:xfrm>
            <a:off x="762000" y="381000"/>
            <a:ext cx="4343400" cy="646331"/>
          </a:xfrm>
          <a:prstGeom prst="rect">
            <a:avLst/>
          </a:prstGeom>
          <a:noFill/>
        </p:spPr>
        <p:txBody>
          <a:bodyPr wrap="square" rtlCol="0">
            <a:spAutoFit/>
          </a:bodyPr>
          <a:lstStyle/>
          <a:p>
            <a:r>
              <a:rPr lang="en-US" sz="3600" dirty="0" smtClean="0">
                <a:solidFill>
                  <a:srgbClr val="00B0F0"/>
                </a:solidFill>
              </a:rPr>
              <a:t>Bent axis pump</a:t>
            </a:r>
            <a:endParaRPr lang="en-US" sz="3600" dirty="0">
              <a:solidFill>
                <a:srgbClr val="00B0F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78</a:t>
            </a:fld>
            <a:endParaRPr lang="en-US"/>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52400"/>
            <a:ext cx="8305800" cy="6968907"/>
          </a:xfrm>
          <a:prstGeom prst="rect">
            <a:avLst/>
          </a:prstGeom>
          <a:noFill/>
        </p:spPr>
        <p:txBody>
          <a:bodyPr wrap="square" rtlCol="0">
            <a:spAutoFit/>
          </a:bodyPr>
          <a:lstStyle/>
          <a:p>
            <a:r>
              <a:rPr lang="en-US" sz="3600" dirty="0" smtClean="0">
                <a:solidFill>
                  <a:srgbClr val="FF0000"/>
                </a:solidFill>
              </a:rPr>
              <a:t>Advantages of piston type pumps:</a:t>
            </a:r>
          </a:p>
          <a:p>
            <a:pPr marL="742950" indent="-742950">
              <a:buAutoNum type="arabicPeriod"/>
            </a:pPr>
            <a:r>
              <a:rPr lang="en-US" sz="3600" dirty="0" smtClean="0"/>
              <a:t>High pressure  up to 500 to 700 bar</a:t>
            </a:r>
          </a:p>
          <a:p>
            <a:pPr marL="742950" indent="-742950">
              <a:buAutoNum type="arabicPeriod"/>
            </a:pPr>
            <a:r>
              <a:rPr lang="en-US" sz="3600" dirty="0" smtClean="0"/>
              <a:t>High volumetric </a:t>
            </a:r>
            <a:r>
              <a:rPr lang="en-US" sz="3600" dirty="0" err="1" smtClean="0"/>
              <a:t>defficiency</a:t>
            </a:r>
            <a:endParaRPr lang="en-US" sz="3600" dirty="0" smtClean="0"/>
          </a:p>
          <a:p>
            <a:pPr marL="742950" indent="-742950">
              <a:buAutoNum type="arabicPeriod"/>
            </a:pPr>
            <a:r>
              <a:rPr lang="en-US" sz="3600" dirty="0" smtClean="0"/>
              <a:t>Variable delivery</a:t>
            </a:r>
          </a:p>
          <a:p>
            <a:pPr marL="742950" indent="-742950">
              <a:buAutoNum type="arabicPeriod"/>
            </a:pPr>
            <a:r>
              <a:rPr lang="en-US" sz="3600" dirty="0" smtClean="0"/>
              <a:t>Wide viscosity range.</a:t>
            </a:r>
          </a:p>
          <a:p>
            <a:pPr marL="742950" indent="-742950">
              <a:buAutoNum type="arabicPeriod"/>
            </a:pPr>
            <a:r>
              <a:rPr lang="en-US" sz="3600" dirty="0" smtClean="0"/>
              <a:t>Quite operation.</a:t>
            </a:r>
          </a:p>
          <a:p>
            <a:pPr marL="742950" indent="-742950"/>
            <a:r>
              <a:rPr lang="en-US" sz="3600" dirty="0" smtClean="0">
                <a:solidFill>
                  <a:srgbClr val="FF0000"/>
                </a:solidFill>
              </a:rPr>
              <a:t> limitations:</a:t>
            </a:r>
          </a:p>
          <a:p>
            <a:pPr marL="742950" indent="-742950">
              <a:buAutoNum type="arabicPeriod"/>
            </a:pPr>
            <a:r>
              <a:rPr lang="en-US" sz="3600" dirty="0" smtClean="0"/>
              <a:t>Cleanliness : piston pumps requires an externally clean hyd. System for satisfactory operation. as it has closely fitted parts.</a:t>
            </a:r>
          </a:p>
          <a:p>
            <a:pPr marL="742950" indent="-742950">
              <a:buAutoNum type="arabicPeriod"/>
            </a:pPr>
            <a:r>
              <a:rPr lang="en-US" sz="3600" dirty="0" smtClean="0"/>
              <a:t>Cost: as they are complex in design.</a:t>
            </a:r>
            <a:endParaRPr lang="en-US" sz="3600"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79</a:t>
            </a:fld>
            <a:endParaRPr lang="en-US"/>
          </a:p>
        </p:txBody>
      </p:sp>
      <p:pic>
        <p:nvPicPr>
          <p:cNvPr id="4" name="Picture 3" descr="http://t3.gstatic.com/images?q=tbn:ANd9GcSucgSuhIG6wN7s4aetnxrgD_uzQWAsSoUWtKFPDVrySwJ0i1MOKg">
            <a:hlinkClick r:id="rId2"/>
          </p:cNvPr>
          <p:cNvPicPr/>
          <p:nvPr/>
        </p:nvPicPr>
        <p:blipFill>
          <a:blip r:embed="rId3" cstate="print"/>
          <a:srcRect/>
          <a:stretch>
            <a:fillRect/>
          </a:stretch>
        </p:blipFill>
        <p:spPr bwMode="auto">
          <a:xfrm>
            <a:off x="8305800" y="304800"/>
            <a:ext cx="609600" cy="533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8</a:t>
            </a:fld>
            <a:endParaRPr lang="en-US"/>
          </a:p>
        </p:txBody>
      </p:sp>
      <p:sp>
        <p:nvSpPr>
          <p:cNvPr id="3" name="TextBox 2"/>
          <p:cNvSpPr txBox="1"/>
          <p:nvPr/>
        </p:nvSpPr>
        <p:spPr>
          <a:xfrm>
            <a:off x="381000" y="152400"/>
            <a:ext cx="8458200" cy="5632311"/>
          </a:xfrm>
          <a:prstGeom prst="rect">
            <a:avLst/>
          </a:prstGeom>
          <a:noFill/>
        </p:spPr>
        <p:txBody>
          <a:bodyPr wrap="square" rtlCol="0">
            <a:spAutoFit/>
          </a:bodyPr>
          <a:lstStyle/>
          <a:p>
            <a:r>
              <a:rPr lang="en-US" sz="3600" b="1" dirty="0" smtClean="0">
                <a:solidFill>
                  <a:srgbClr val="FF0000"/>
                </a:solidFill>
              </a:rPr>
              <a:t>NON-POSITVE DISPLACEMENT OR</a:t>
            </a:r>
          </a:p>
          <a:p>
            <a:r>
              <a:rPr lang="en-US" sz="3600" b="1" dirty="0" smtClean="0">
                <a:solidFill>
                  <a:srgbClr val="FF0000"/>
                </a:solidFill>
              </a:rPr>
              <a:t> ROTODYANMIC PUMPS :</a:t>
            </a:r>
          </a:p>
          <a:p>
            <a:endParaRPr lang="en-US" sz="3600" b="1" dirty="0" smtClean="0">
              <a:solidFill>
                <a:srgbClr val="FF0000"/>
              </a:solidFill>
            </a:endParaRPr>
          </a:p>
          <a:p>
            <a:r>
              <a:rPr lang="en-US" sz="2800" b="1" dirty="0" smtClean="0"/>
              <a:t>IN THIS FLUID CAN BE DISPALCED AND TRANSFERRED USING THE INERTIA OF THE FLUID.</a:t>
            </a:r>
          </a:p>
          <a:p>
            <a:r>
              <a:rPr lang="en-US" sz="2800" b="1" dirty="0" smtClean="0"/>
              <a:t>DISCHARGE DEPENDS ON PRESSURE ON DELIVERY SIDE.</a:t>
            </a:r>
          </a:p>
          <a:p>
            <a:r>
              <a:rPr lang="en-US" sz="2800" b="1" dirty="0" smtClean="0"/>
              <a:t>THERE MAY BE A CHANCE OF SLIP.</a:t>
            </a:r>
          </a:p>
          <a:p>
            <a:r>
              <a:rPr lang="en-US" sz="2800" b="1" dirty="0" smtClean="0">
                <a:solidFill>
                  <a:srgbClr val="0070C0"/>
                </a:solidFill>
              </a:rPr>
              <a:t>E.G. CENTRIFUGAL PUMP,  AXIAL FLOW AND RADIAL FLOW PUMPS.</a:t>
            </a:r>
          </a:p>
          <a:p>
            <a:r>
              <a:rPr lang="en-US" sz="2800" b="1" dirty="0" smtClean="0">
                <a:solidFill>
                  <a:srgbClr val="0070C0"/>
                </a:solidFill>
              </a:rPr>
              <a:t>USED FOR LOW PRESSURE AND HIGH VOLUMES.</a:t>
            </a:r>
          </a:p>
          <a:p>
            <a:r>
              <a:rPr lang="en-US" sz="2800" b="1" dirty="0" smtClean="0">
                <a:solidFill>
                  <a:srgbClr val="0070C0"/>
                </a:solidFill>
              </a:rPr>
              <a:t>PRESSURE UPTO 40 BAR AND </a:t>
            </a:r>
          </a:p>
          <a:p>
            <a:r>
              <a:rPr lang="en-US" sz="2800" b="1" dirty="0" smtClean="0">
                <a:solidFill>
                  <a:srgbClr val="0070C0"/>
                </a:solidFill>
              </a:rPr>
              <a:t>VOLUME UPTO 8000 LIT/MIN.</a:t>
            </a:r>
            <a:endParaRPr lang="en-US" sz="2800" b="1" dirty="0">
              <a:solidFill>
                <a:srgbClr val="0070C0"/>
              </a:solidFill>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228600"/>
            <a:ext cx="5029200" cy="923330"/>
          </a:xfrm>
          <a:prstGeom prst="rect">
            <a:avLst/>
          </a:prstGeom>
          <a:noFill/>
        </p:spPr>
        <p:txBody>
          <a:bodyPr wrap="square" rtlCol="0">
            <a:spAutoFit/>
          </a:bodyPr>
          <a:lstStyle/>
          <a:p>
            <a:r>
              <a:rPr lang="en-US" sz="3600" dirty="0" smtClean="0">
                <a:solidFill>
                  <a:srgbClr val="00B0F0"/>
                </a:solidFill>
              </a:rPr>
              <a:t>Radial piston pump</a:t>
            </a:r>
          </a:p>
          <a:p>
            <a:endParaRPr lang="en-US" dirty="0"/>
          </a:p>
        </p:txBody>
      </p:sp>
      <p:pic>
        <p:nvPicPr>
          <p:cNvPr id="3" name="rg_hi" descr="http://t0.gstatic.com/images?q=tbn:ANd9GcT1hHBKLw7rs7ljZNUwnvORPYnLk1_Or9Uu8N4l0GONt-VsMW6ErQ">
            <a:hlinkClick r:id="rId2"/>
          </p:cNvPr>
          <p:cNvPicPr/>
          <p:nvPr/>
        </p:nvPicPr>
        <p:blipFill>
          <a:blip r:embed="rId3"/>
          <a:srcRect/>
          <a:stretch>
            <a:fillRect/>
          </a:stretch>
        </p:blipFill>
        <p:spPr bwMode="auto">
          <a:xfrm>
            <a:off x="1295400" y="1066800"/>
            <a:ext cx="6324599" cy="4572000"/>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B6F15528-21DE-4FAA-801E-634DDDAF4B2B}" type="slidenum">
              <a:rPr lang="en-US" smtClean="0"/>
              <a:pPr/>
              <a:t>80</a:t>
            </a:fld>
            <a:endParaRPr lang="en-US"/>
          </a:p>
        </p:txBody>
      </p:sp>
      <p:sp>
        <p:nvSpPr>
          <p:cNvPr id="5" name="TextBox 4"/>
          <p:cNvSpPr txBox="1"/>
          <p:nvPr/>
        </p:nvSpPr>
        <p:spPr>
          <a:xfrm>
            <a:off x="5029200" y="228600"/>
            <a:ext cx="3352800" cy="584775"/>
          </a:xfrm>
          <a:prstGeom prst="rect">
            <a:avLst/>
          </a:prstGeom>
          <a:noFill/>
        </p:spPr>
        <p:txBody>
          <a:bodyPr wrap="square" rtlCol="0">
            <a:spAutoFit/>
          </a:bodyPr>
          <a:lstStyle/>
          <a:p>
            <a:r>
              <a:rPr lang="en-US" sz="3200" dirty="0" smtClean="0"/>
              <a:t>Pressure 500 bar </a:t>
            </a:r>
            <a:endParaRPr lang="en-US" sz="3200" dirty="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t2.gstatic.com/images?q=tbn:ANd9GcSmt4MjLUAXyINABfI2y5NVTn1v1Mgp7rZH0yeStYAH8OJ6kkeZqP8DvZUs">
            <a:hlinkClick r:id="rId2"/>
          </p:cNvPr>
          <p:cNvPicPr/>
          <p:nvPr/>
        </p:nvPicPr>
        <p:blipFill>
          <a:blip r:embed="rId3"/>
          <a:srcRect/>
          <a:stretch>
            <a:fillRect/>
          </a:stretch>
        </p:blipFill>
        <p:spPr bwMode="auto">
          <a:xfrm>
            <a:off x="5105400" y="1066800"/>
            <a:ext cx="3886200" cy="4114800"/>
          </a:xfrm>
          <a:prstGeom prst="rect">
            <a:avLst/>
          </a:prstGeom>
          <a:noFill/>
          <a:ln w="9525">
            <a:noFill/>
            <a:miter lim="800000"/>
            <a:headEnd/>
            <a:tailEnd/>
          </a:ln>
        </p:spPr>
      </p:pic>
      <p:pic>
        <p:nvPicPr>
          <p:cNvPr id="3" name="Picture 2" descr="http://t2.gstatic.com/images?q=tbn:ANd9GcR5nX3k4c__z7UiZPzlxqMUempE5CAcV30ahfoV8f7qC_Yd_QZw_OElkXTH">
            <a:hlinkClick r:id="rId4"/>
          </p:cNvPr>
          <p:cNvPicPr/>
          <p:nvPr/>
        </p:nvPicPr>
        <p:blipFill>
          <a:blip r:embed="rId5"/>
          <a:srcRect/>
          <a:stretch>
            <a:fillRect/>
          </a:stretch>
        </p:blipFill>
        <p:spPr bwMode="auto">
          <a:xfrm>
            <a:off x="533400" y="1219200"/>
            <a:ext cx="3810000" cy="3657600"/>
          </a:xfrm>
          <a:prstGeom prst="rect">
            <a:avLst/>
          </a:prstGeom>
          <a:noFill/>
          <a:ln w="9525">
            <a:noFill/>
            <a:miter lim="800000"/>
            <a:headEnd/>
            <a:tailEnd/>
          </a:ln>
        </p:spPr>
      </p:pic>
      <p:sp>
        <p:nvSpPr>
          <p:cNvPr id="4" name="TextBox 3"/>
          <p:cNvSpPr txBox="1"/>
          <p:nvPr/>
        </p:nvSpPr>
        <p:spPr>
          <a:xfrm>
            <a:off x="2209800" y="5638800"/>
            <a:ext cx="4800600" cy="707886"/>
          </a:xfrm>
          <a:prstGeom prst="rect">
            <a:avLst/>
          </a:prstGeom>
          <a:noFill/>
        </p:spPr>
        <p:txBody>
          <a:bodyPr wrap="square" rtlCol="0">
            <a:spAutoFit/>
          </a:bodyPr>
          <a:lstStyle/>
          <a:p>
            <a:r>
              <a:rPr lang="en-US" sz="4000" dirty="0" smtClean="0"/>
              <a:t>Radial piston pump</a:t>
            </a:r>
            <a:endParaRPr lang="en-US" sz="4000"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81</a:t>
            </a:fld>
            <a:endParaRPr lang="en-US"/>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t2.gstatic.com/images?q=tbn:ANd9GcQMPlCLXfpt5178-h9sgq58eTLhTZYZEgfZBv8kqaYnIrpADV23YuTqO1C0">
            <a:hlinkClick r:id="rId2"/>
          </p:cNvPr>
          <p:cNvPicPr/>
          <p:nvPr/>
        </p:nvPicPr>
        <p:blipFill>
          <a:blip r:embed="rId3"/>
          <a:srcRect/>
          <a:stretch>
            <a:fillRect/>
          </a:stretch>
        </p:blipFill>
        <p:spPr bwMode="auto">
          <a:xfrm>
            <a:off x="1905000" y="914400"/>
            <a:ext cx="3886199" cy="3886200"/>
          </a:xfrm>
          <a:prstGeom prst="rect">
            <a:avLst/>
          </a:prstGeom>
          <a:noFill/>
          <a:ln w="9525">
            <a:noFill/>
            <a:miter lim="800000"/>
            <a:headEnd/>
            <a:tailEnd/>
          </a:ln>
        </p:spPr>
      </p:pic>
      <p:sp>
        <p:nvSpPr>
          <p:cNvPr id="4" name="TextBox 3"/>
          <p:cNvSpPr txBox="1"/>
          <p:nvPr/>
        </p:nvSpPr>
        <p:spPr>
          <a:xfrm>
            <a:off x="2209800" y="5638800"/>
            <a:ext cx="4800600" cy="707886"/>
          </a:xfrm>
          <a:prstGeom prst="rect">
            <a:avLst/>
          </a:prstGeom>
          <a:noFill/>
        </p:spPr>
        <p:txBody>
          <a:bodyPr wrap="square" rtlCol="0">
            <a:spAutoFit/>
          </a:bodyPr>
          <a:lstStyle/>
          <a:p>
            <a:r>
              <a:rPr lang="en-US" sz="4000" dirty="0" smtClean="0"/>
              <a:t>Radial piston pump</a:t>
            </a:r>
            <a:endParaRPr lang="en-US" sz="4000"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82</a:t>
            </a:fld>
            <a:endParaRPr lang="en-US"/>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83</a:t>
            </a:fld>
            <a:endParaRPr lang="en-US"/>
          </a:p>
        </p:txBody>
      </p:sp>
      <p:pic>
        <p:nvPicPr>
          <p:cNvPr id="3" name="Picture 2" descr="http://t2.gstatic.com/images?q=tbn:ANd9GcSmt4MjLUAXyINABfI2y5NVTn1v1Mgp7rZH0yeStYAH8OJ6kkeZqP8DvZUs">
            <a:hlinkClick r:id="rId2"/>
          </p:cNvPr>
          <p:cNvPicPr/>
          <p:nvPr/>
        </p:nvPicPr>
        <p:blipFill>
          <a:blip r:embed="rId3"/>
          <a:srcRect/>
          <a:stretch>
            <a:fillRect/>
          </a:stretch>
        </p:blipFill>
        <p:spPr bwMode="auto">
          <a:xfrm>
            <a:off x="7848600" y="304800"/>
            <a:ext cx="1066800" cy="990600"/>
          </a:xfrm>
          <a:prstGeom prst="rect">
            <a:avLst/>
          </a:prstGeom>
          <a:noFill/>
          <a:ln w="9525">
            <a:noFill/>
            <a:miter lim="800000"/>
            <a:headEnd/>
            <a:tailEnd/>
          </a:ln>
        </p:spPr>
      </p:pic>
      <p:sp>
        <p:nvSpPr>
          <p:cNvPr id="4" name="TextBox 3"/>
          <p:cNvSpPr txBox="1"/>
          <p:nvPr/>
        </p:nvSpPr>
        <p:spPr>
          <a:xfrm>
            <a:off x="457200" y="228600"/>
            <a:ext cx="7010400" cy="6186309"/>
          </a:xfrm>
          <a:prstGeom prst="rect">
            <a:avLst/>
          </a:prstGeom>
          <a:noFill/>
        </p:spPr>
        <p:txBody>
          <a:bodyPr wrap="square" rtlCol="0">
            <a:spAutoFit/>
          </a:bodyPr>
          <a:lstStyle/>
          <a:p>
            <a:r>
              <a:rPr lang="en-US" sz="3600" dirty="0" smtClean="0">
                <a:solidFill>
                  <a:srgbClr val="C00000"/>
                </a:solidFill>
              </a:rPr>
              <a:t>Advantages:</a:t>
            </a:r>
          </a:p>
          <a:p>
            <a:pPr marL="742950" indent="-742950">
              <a:buAutoNum type="arabicPeriod"/>
            </a:pPr>
            <a:r>
              <a:rPr lang="en-US" sz="3600" dirty="0" smtClean="0"/>
              <a:t>High range of pressure</a:t>
            </a:r>
          </a:p>
          <a:p>
            <a:pPr marL="742950" indent="-742950">
              <a:buAutoNum type="arabicPeriod"/>
            </a:pPr>
            <a:r>
              <a:rPr lang="en-US" sz="3600" dirty="0" smtClean="0"/>
              <a:t>High volumetric efficiency more than 90 %</a:t>
            </a:r>
          </a:p>
          <a:p>
            <a:pPr marL="742950" indent="-742950">
              <a:buAutoNum type="arabicPeriod"/>
            </a:pPr>
            <a:r>
              <a:rPr lang="en-US" sz="3600" dirty="0" smtClean="0"/>
              <a:t> variable delivery</a:t>
            </a:r>
          </a:p>
          <a:p>
            <a:pPr marL="742950" indent="-742950">
              <a:buAutoNum type="arabicPeriod"/>
            </a:pPr>
            <a:r>
              <a:rPr lang="en-US" sz="3600" dirty="0" smtClean="0"/>
              <a:t> high viscosity range i.e. handles different fluids.</a:t>
            </a:r>
          </a:p>
          <a:p>
            <a:pPr marL="742950" indent="-742950">
              <a:buAutoNum type="arabicPeriod"/>
            </a:pPr>
            <a:r>
              <a:rPr lang="en-US" sz="3600" dirty="0" smtClean="0"/>
              <a:t>Noiseless operation.</a:t>
            </a:r>
          </a:p>
          <a:p>
            <a:pPr marL="742950" indent="-742950"/>
            <a:r>
              <a:rPr lang="en-US" sz="3600" dirty="0" smtClean="0">
                <a:solidFill>
                  <a:srgbClr val="C00000"/>
                </a:solidFill>
              </a:rPr>
              <a:t>Disadvantages:</a:t>
            </a:r>
          </a:p>
          <a:p>
            <a:pPr marL="742950" indent="-742950"/>
            <a:r>
              <a:rPr lang="en-US" sz="3600" dirty="0" smtClean="0"/>
              <a:t>High cost</a:t>
            </a:r>
          </a:p>
          <a:p>
            <a:pPr marL="742950" indent="-742950"/>
            <a:r>
              <a:rPr lang="en-US" sz="3600" dirty="0" smtClean="0"/>
              <a:t>Cleaning difficulty.</a:t>
            </a:r>
            <a:endParaRPr lang="en-US" sz="3600" dirty="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84</a:t>
            </a:fld>
            <a:endParaRPr lang="en-US"/>
          </a:p>
        </p:txBody>
      </p:sp>
      <p:sp>
        <p:nvSpPr>
          <p:cNvPr id="3" name="TextBox 2"/>
          <p:cNvSpPr txBox="1"/>
          <p:nvPr/>
        </p:nvSpPr>
        <p:spPr>
          <a:xfrm>
            <a:off x="457200" y="228600"/>
            <a:ext cx="8305800" cy="2308324"/>
          </a:xfrm>
          <a:prstGeom prst="rect">
            <a:avLst/>
          </a:prstGeom>
          <a:noFill/>
        </p:spPr>
        <p:txBody>
          <a:bodyPr wrap="square" rtlCol="0">
            <a:spAutoFit/>
          </a:bodyPr>
          <a:lstStyle/>
          <a:p>
            <a:r>
              <a:rPr lang="en-US" sz="3600" dirty="0" smtClean="0">
                <a:solidFill>
                  <a:srgbClr val="FF0000"/>
                </a:solidFill>
              </a:rPr>
              <a:t>Screw pump:</a:t>
            </a:r>
          </a:p>
          <a:p>
            <a:r>
              <a:rPr lang="en-US" sz="3600" dirty="0" smtClean="0"/>
              <a:t>When a pair of meshing screw are used  increasing pressure of oil, it is known as screw pump.</a:t>
            </a:r>
          </a:p>
        </p:txBody>
      </p:sp>
      <p:pic>
        <p:nvPicPr>
          <p:cNvPr id="4" name="Picture 3" descr="http://www.engineersedge.com/pumps/images/screw_6.gif"/>
          <p:cNvPicPr/>
          <p:nvPr/>
        </p:nvPicPr>
        <p:blipFill>
          <a:blip r:embed="rId2"/>
          <a:srcRect/>
          <a:stretch>
            <a:fillRect/>
          </a:stretch>
        </p:blipFill>
        <p:spPr bwMode="auto">
          <a:xfrm rot="5400000">
            <a:off x="3009899" y="1866900"/>
            <a:ext cx="4114800" cy="5410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85</a:t>
            </a:fld>
            <a:endParaRPr lang="en-US"/>
          </a:p>
        </p:txBody>
      </p:sp>
      <p:pic>
        <p:nvPicPr>
          <p:cNvPr id="3" name="Picture 2"/>
          <p:cNvPicPr/>
          <p:nvPr/>
        </p:nvPicPr>
        <p:blipFill>
          <a:blip r:embed="rId2"/>
          <a:srcRect/>
          <a:stretch>
            <a:fillRect/>
          </a:stretch>
        </p:blipFill>
        <p:spPr bwMode="auto">
          <a:xfrm>
            <a:off x="1066800" y="381000"/>
            <a:ext cx="6553201" cy="6019800"/>
          </a:xfrm>
          <a:prstGeom prst="rect">
            <a:avLst/>
          </a:prstGeom>
          <a:noFill/>
          <a:ln w="9525">
            <a:noFill/>
            <a:miter lim="800000"/>
            <a:headEnd/>
            <a:tailEnd/>
          </a:ln>
        </p:spPr>
      </p:pic>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86</a:t>
            </a:fld>
            <a:endParaRPr lang="en-US"/>
          </a:p>
        </p:txBody>
      </p:sp>
      <p:sp>
        <p:nvSpPr>
          <p:cNvPr id="3" name="TextBox 2"/>
          <p:cNvSpPr txBox="1"/>
          <p:nvPr/>
        </p:nvSpPr>
        <p:spPr>
          <a:xfrm>
            <a:off x="304800" y="152400"/>
            <a:ext cx="8382000" cy="6247864"/>
          </a:xfrm>
          <a:prstGeom prst="rect">
            <a:avLst/>
          </a:prstGeom>
          <a:noFill/>
        </p:spPr>
        <p:txBody>
          <a:bodyPr wrap="square" rtlCol="0">
            <a:spAutoFit/>
          </a:bodyPr>
          <a:lstStyle/>
          <a:p>
            <a:r>
              <a:rPr lang="en-US" sz="4000" b="1" dirty="0" smtClean="0"/>
              <a:t>Two-Screw, Low-Pitch, Screw Pump</a:t>
            </a:r>
            <a:endParaRPr lang="en-US" sz="4000" dirty="0" smtClean="0"/>
          </a:p>
          <a:p>
            <a:r>
              <a:rPr lang="en-US" sz="4000" dirty="0" smtClean="0"/>
              <a:t>The two-screw, low-pitch, screw pump consists of two screws that mesh with close clearances, mounted on two parallel shafts. One screw has a right-handed thread, and the other screw has a left-handed thread. One shaft is the driving shaft and drives the other shaft through a set of herringbone timing gears.</a:t>
            </a:r>
            <a:endParaRPr lang="en-US" sz="4000" dirty="0"/>
          </a:p>
        </p:txBody>
      </p:sp>
      <p:pic>
        <p:nvPicPr>
          <p:cNvPr id="4" name="Picture 3" descr="http://www.engineersedge.com/pumps/images/screw_6.gif"/>
          <p:cNvPicPr/>
          <p:nvPr/>
        </p:nvPicPr>
        <p:blipFill>
          <a:blip r:embed="rId2"/>
          <a:srcRect/>
          <a:stretch>
            <a:fillRect/>
          </a:stretch>
        </p:blipFill>
        <p:spPr bwMode="auto">
          <a:xfrm rot="5400000">
            <a:off x="8267701" y="266700"/>
            <a:ext cx="533400" cy="609601"/>
          </a:xfrm>
          <a:prstGeom prst="rect">
            <a:avLst/>
          </a:prstGeom>
          <a:noFill/>
          <a:ln w="9525">
            <a:noFill/>
            <a:miter lim="800000"/>
            <a:headEnd/>
            <a:tailEnd/>
          </a:ln>
        </p:spPr>
      </p:pic>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87</a:t>
            </a:fld>
            <a:endParaRPr lang="en-US"/>
          </a:p>
        </p:txBody>
      </p:sp>
      <p:sp>
        <p:nvSpPr>
          <p:cNvPr id="3" name="TextBox 2"/>
          <p:cNvSpPr txBox="1"/>
          <p:nvPr/>
        </p:nvSpPr>
        <p:spPr>
          <a:xfrm>
            <a:off x="228600" y="228600"/>
            <a:ext cx="8610600" cy="5909310"/>
          </a:xfrm>
          <a:prstGeom prst="rect">
            <a:avLst/>
          </a:prstGeom>
          <a:noFill/>
        </p:spPr>
        <p:txBody>
          <a:bodyPr wrap="square" rtlCol="0">
            <a:spAutoFit/>
          </a:bodyPr>
          <a:lstStyle/>
          <a:p>
            <a:r>
              <a:rPr lang="en-US" sz="4000" dirty="0" smtClean="0"/>
              <a:t>The gears serve to maintain clearances between the screws as they turn and to promote quiet operation. The screws rotate in closely fitting duplex cylinders that have overlapping bores. All clearances are small, but there is no actual contact between the two screws or between the screws and the cylinder walls.</a:t>
            </a:r>
          </a:p>
          <a:p>
            <a:endParaRPr lang="en-US" dirty="0"/>
          </a:p>
        </p:txBody>
      </p:sp>
      <p:pic>
        <p:nvPicPr>
          <p:cNvPr id="4" name="Picture 3" descr="http://www.engineersedge.com/pumps/images/screw_6.gif"/>
          <p:cNvPicPr/>
          <p:nvPr/>
        </p:nvPicPr>
        <p:blipFill>
          <a:blip r:embed="rId2"/>
          <a:srcRect/>
          <a:stretch>
            <a:fillRect/>
          </a:stretch>
        </p:blipFill>
        <p:spPr bwMode="auto">
          <a:xfrm rot="5400000">
            <a:off x="8267701" y="266700"/>
            <a:ext cx="533400" cy="609601"/>
          </a:xfrm>
          <a:prstGeom prst="rect">
            <a:avLst/>
          </a:prstGeom>
          <a:noFill/>
          <a:ln w="9525">
            <a:noFill/>
            <a:miter lim="800000"/>
            <a:headEnd/>
            <a:tailEnd/>
          </a:ln>
        </p:spPr>
      </p:pic>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88</a:t>
            </a:fld>
            <a:endParaRPr lang="en-US"/>
          </a:p>
        </p:txBody>
      </p:sp>
      <p:sp>
        <p:nvSpPr>
          <p:cNvPr id="3" name="TextBox 2"/>
          <p:cNvSpPr txBox="1"/>
          <p:nvPr/>
        </p:nvSpPr>
        <p:spPr>
          <a:xfrm>
            <a:off x="228600" y="228600"/>
            <a:ext cx="8610600" cy="6740307"/>
          </a:xfrm>
          <a:prstGeom prst="rect">
            <a:avLst/>
          </a:prstGeom>
          <a:noFill/>
        </p:spPr>
        <p:txBody>
          <a:bodyPr wrap="square" rtlCol="0">
            <a:spAutoFit/>
          </a:bodyPr>
          <a:lstStyle/>
          <a:p>
            <a:r>
              <a:rPr lang="en-US" sz="3600" dirty="0" smtClean="0"/>
              <a:t>The complete assembly and the usual flow path are shown in Figure 17. Liquid is trapped at the outer end of each pair of screws. As the first space between the screw threads rotates away from the opposite screw, a one-turn, spiral-shaped quantity of liquid is enclosed when the end of the screw again meshes with the opposite screw. As the screw continues to rotate, the entrapped spiral turns of liquid slide along the cylinder toward the center discharge space while the next slug is being entrapped.</a:t>
            </a:r>
            <a:endParaRPr lang="en-US" sz="3600" dirty="0"/>
          </a:p>
        </p:txBody>
      </p:sp>
      <p:pic>
        <p:nvPicPr>
          <p:cNvPr id="4" name="Picture 3" descr="http://www.engineersedge.com/pumps/images/screw_6.gif"/>
          <p:cNvPicPr/>
          <p:nvPr/>
        </p:nvPicPr>
        <p:blipFill>
          <a:blip r:embed="rId2"/>
          <a:srcRect/>
          <a:stretch>
            <a:fillRect/>
          </a:stretch>
        </p:blipFill>
        <p:spPr bwMode="auto">
          <a:xfrm rot="5400000">
            <a:off x="8267701" y="266700"/>
            <a:ext cx="533400" cy="609601"/>
          </a:xfrm>
          <a:prstGeom prst="rect">
            <a:avLst/>
          </a:prstGeom>
          <a:noFill/>
          <a:ln w="9525">
            <a:noFill/>
            <a:miter lim="800000"/>
            <a:headEnd/>
            <a:tailEnd/>
          </a:ln>
        </p:spPr>
      </p:pic>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89</a:t>
            </a:fld>
            <a:endParaRPr lang="en-US"/>
          </a:p>
        </p:txBody>
      </p:sp>
      <p:sp>
        <p:nvSpPr>
          <p:cNvPr id="3" name="TextBox 2"/>
          <p:cNvSpPr txBox="1"/>
          <p:nvPr/>
        </p:nvSpPr>
        <p:spPr>
          <a:xfrm>
            <a:off x="228600" y="228600"/>
            <a:ext cx="8610600" cy="6463308"/>
          </a:xfrm>
          <a:prstGeom prst="rect">
            <a:avLst/>
          </a:prstGeom>
          <a:noFill/>
        </p:spPr>
        <p:txBody>
          <a:bodyPr wrap="square" rtlCol="0">
            <a:spAutoFit/>
          </a:bodyPr>
          <a:lstStyle/>
          <a:p>
            <a:r>
              <a:rPr lang="en-US" sz="4400" dirty="0" smtClean="0"/>
              <a:t>Each screw functions similarly, and each pair of screws discharges an equal quantity of liquid in opposed streams toward the center, thus eliminating hydraulic thrust. The removal of liquid from the suction end by the screws produces a reduction in pressure, which draws liquid through the suction line.</a:t>
            </a:r>
          </a:p>
          <a:p>
            <a:endParaRPr lang="en-US" dirty="0"/>
          </a:p>
        </p:txBody>
      </p:sp>
      <p:pic>
        <p:nvPicPr>
          <p:cNvPr id="4" name="Picture 3" descr="http://www.engineersedge.com/pumps/images/screw_6.gif"/>
          <p:cNvPicPr/>
          <p:nvPr/>
        </p:nvPicPr>
        <p:blipFill>
          <a:blip r:embed="rId2"/>
          <a:srcRect/>
          <a:stretch>
            <a:fillRect/>
          </a:stretch>
        </p:blipFill>
        <p:spPr bwMode="auto">
          <a:xfrm rot="5400000">
            <a:off x="8267701" y="266700"/>
            <a:ext cx="533400" cy="609601"/>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04800"/>
            <a:ext cx="8534400" cy="5201424"/>
          </a:xfrm>
          <a:prstGeom prst="rect">
            <a:avLst/>
          </a:prstGeom>
          <a:noFill/>
        </p:spPr>
        <p:txBody>
          <a:bodyPr wrap="square" rtlCol="0">
            <a:spAutoFit/>
          </a:bodyPr>
          <a:lstStyle/>
          <a:p>
            <a:r>
              <a:rPr lang="en-US" sz="3600" dirty="0" smtClean="0">
                <a:solidFill>
                  <a:srgbClr val="FF0000"/>
                </a:solidFill>
              </a:rPr>
              <a:t>2. Based on displacement:</a:t>
            </a:r>
          </a:p>
          <a:p>
            <a:r>
              <a:rPr lang="en-US" sz="3600" dirty="0" smtClean="0"/>
              <a:t>	1. constant displacement pump</a:t>
            </a:r>
          </a:p>
          <a:p>
            <a:r>
              <a:rPr lang="en-US" sz="3600" dirty="0" smtClean="0"/>
              <a:t>	2. variable displacement pump</a:t>
            </a:r>
          </a:p>
          <a:p>
            <a:endParaRPr lang="en-US" sz="3600" dirty="0" smtClean="0"/>
          </a:p>
          <a:p>
            <a:r>
              <a:rPr lang="en-US" sz="3600" dirty="0" smtClean="0">
                <a:solidFill>
                  <a:srgbClr val="FF0000"/>
                </a:solidFill>
              </a:rPr>
              <a:t>3.</a:t>
            </a:r>
            <a:r>
              <a:rPr lang="en-US" sz="3600" dirty="0" smtClean="0"/>
              <a:t> </a:t>
            </a:r>
            <a:r>
              <a:rPr lang="en-US" sz="3600" dirty="0" smtClean="0">
                <a:solidFill>
                  <a:srgbClr val="FF0000"/>
                </a:solidFill>
              </a:rPr>
              <a:t>Based on construction:</a:t>
            </a:r>
          </a:p>
          <a:p>
            <a:r>
              <a:rPr lang="en-US" sz="3600" dirty="0" smtClean="0"/>
              <a:t>	1. </a:t>
            </a:r>
            <a:r>
              <a:rPr lang="en-US" sz="4400" dirty="0" smtClean="0"/>
              <a:t>gear type pumps</a:t>
            </a:r>
            <a:endParaRPr lang="en-US" sz="3600" dirty="0" smtClean="0"/>
          </a:p>
          <a:p>
            <a:r>
              <a:rPr lang="en-US" sz="3600" dirty="0" smtClean="0"/>
              <a:t>		1.external gear pump </a:t>
            </a:r>
          </a:p>
          <a:p>
            <a:r>
              <a:rPr lang="en-US" sz="3600" dirty="0" smtClean="0"/>
              <a:t>		2.internal gear pump </a:t>
            </a:r>
          </a:p>
          <a:p>
            <a:endParaRPr lang="en-US" sz="3600"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9</a:t>
            </a:fld>
            <a:endParaRPr lang="en-US"/>
          </a:p>
        </p:txBody>
      </p:sp>
      <p:pic>
        <p:nvPicPr>
          <p:cNvPr id="4" name="Picture 3"/>
          <p:cNvPicPr/>
          <p:nvPr/>
        </p:nvPicPr>
        <p:blipFill>
          <a:blip r:embed="rId2"/>
          <a:srcRect/>
          <a:stretch>
            <a:fillRect/>
          </a:stretch>
        </p:blipFill>
        <p:spPr bwMode="auto">
          <a:xfrm>
            <a:off x="8001000" y="304800"/>
            <a:ext cx="685800" cy="68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90</a:t>
            </a:fld>
            <a:endParaRPr lang="en-US"/>
          </a:p>
        </p:txBody>
      </p:sp>
      <p:sp>
        <p:nvSpPr>
          <p:cNvPr id="3" name="TextBox 2"/>
          <p:cNvSpPr txBox="1"/>
          <p:nvPr/>
        </p:nvSpPr>
        <p:spPr>
          <a:xfrm>
            <a:off x="381000" y="228600"/>
            <a:ext cx="8077200" cy="5632311"/>
          </a:xfrm>
          <a:prstGeom prst="rect">
            <a:avLst/>
          </a:prstGeom>
          <a:noFill/>
        </p:spPr>
        <p:txBody>
          <a:bodyPr wrap="square" rtlCol="0">
            <a:spAutoFit/>
          </a:bodyPr>
          <a:lstStyle/>
          <a:p>
            <a:r>
              <a:rPr lang="en-US" sz="3600" dirty="0" smtClean="0">
                <a:solidFill>
                  <a:srgbClr val="FF0000"/>
                </a:solidFill>
              </a:rPr>
              <a:t>Advantages:</a:t>
            </a:r>
          </a:p>
          <a:p>
            <a:pPr>
              <a:buFont typeface="Arial" charset="0"/>
              <a:buChar char="•"/>
            </a:pPr>
            <a:r>
              <a:rPr lang="en-US" sz="3600" dirty="0" smtClean="0"/>
              <a:t>Reliable performance.</a:t>
            </a:r>
          </a:p>
          <a:p>
            <a:pPr>
              <a:buFont typeface="Arial" charset="0"/>
              <a:buChar char="•"/>
            </a:pPr>
            <a:r>
              <a:rPr lang="en-US" sz="3600" dirty="0" smtClean="0"/>
              <a:t> operating at very high speed</a:t>
            </a:r>
          </a:p>
          <a:p>
            <a:pPr>
              <a:buFont typeface="Arial" charset="0"/>
              <a:buChar char="•"/>
            </a:pPr>
            <a:r>
              <a:rPr lang="en-US" sz="3600" dirty="0" smtClean="0"/>
              <a:t> continuous discharge</a:t>
            </a:r>
          </a:p>
          <a:p>
            <a:pPr>
              <a:buFont typeface="Arial" charset="0"/>
              <a:buChar char="•"/>
            </a:pPr>
            <a:r>
              <a:rPr lang="en-US" sz="3600" dirty="0" smtClean="0"/>
              <a:t>Silent operation</a:t>
            </a:r>
          </a:p>
          <a:p>
            <a:pPr>
              <a:buFont typeface="Arial" charset="0"/>
              <a:buChar char="•"/>
            </a:pPr>
            <a:r>
              <a:rPr lang="en-US" sz="3600" dirty="0" smtClean="0"/>
              <a:t>Better hydraulic control.</a:t>
            </a:r>
            <a:endParaRPr lang="en-US" sz="3600" dirty="0" smtClean="0">
              <a:solidFill>
                <a:srgbClr val="FF0000"/>
              </a:solidFill>
            </a:endParaRPr>
          </a:p>
          <a:p>
            <a:r>
              <a:rPr lang="en-US" sz="3600" dirty="0" smtClean="0">
                <a:solidFill>
                  <a:srgbClr val="FF0000"/>
                </a:solidFill>
              </a:rPr>
              <a:t>Disadvantages:</a:t>
            </a:r>
          </a:p>
          <a:p>
            <a:pPr>
              <a:buFont typeface="Arial" charset="0"/>
              <a:buChar char="•"/>
            </a:pPr>
            <a:r>
              <a:rPr lang="en-US" sz="3600" dirty="0" smtClean="0"/>
              <a:t>Screw manufacturing is difficult</a:t>
            </a:r>
          </a:p>
          <a:p>
            <a:pPr>
              <a:buFont typeface="Arial" charset="0"/>
              <a:buChar char="•"/>
            </a:pPr>
            <a:r>
              <a:rPr lang="en-US" sz="3600" dirty="0" smtClean="0"/>
              <a:t> unsuitable for high viscosity oil</a:t>
            </a:r>
          </a:p>
          <a:p>
            <a:pPr>
              <a:buFont typeface="Arial" charset="0"/>
              <a:buChar char="•"/>
            </a:pPr>
            <a:r>
              <a:rPr lang="en-US" sz="3600" dirty="0" smtClean="0"/>
              <a:t>Low efficiency.</a:t>
            </a:r>
            <a:endParaRPr lang="en-US" sz="3600" dirty="0"/>
          </a:p>
        </p:txBody>
      </p:sp>
      <p:pic>
        <p:nvPicPr>
          <p:cNvPr id="4" name="Picture 3" descr="http://www.engineersedge.com/pumps/images/screw_6.gif"/>
          <p:cNvPicPr/>
          <p:nvPr/>
        </p:nvPicPr>
        <p:blipFill>
          <a:blip r:embed="rId2"/>
          <a:srcRect/>
          <a:stretch>
            <a:fillRect/>
          </a:stretch>
        </p:blipFill>
        <p:spPr bwMode="auto">
          <a:xfrm rot="5400000">
            <a:off x="8267701" y="266700"/>
            <a:ext cx="533400" cy="60960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91</a:t>
            </a:fld>
            <a:endParaRPr lang="en-US"/>
          </a:p>
        </p:txBody>
      </p:sp>
      <p:sp>
        <p:nvSpPr>
          <p:cNvPr id="3" name="TextBox 2"/>
          <p:cNvSpPr txBox="1"/>
          <p:nvPr/>
        </p:nvSpPr>
        <p:spPr>
          <a:xfrm>
            <a:off x="381000" y="228600"/>
            <a:ext cx="8534400" cy="646331"/>
          </a:xfrm>
          <a:prstGeom prst="rect">
            <a:avLst/>
          </a:prstGeom>
          <a:noFill/>
        </p:spPr>
        <p:txBody>
          <a:bodyPr wrap="square" rtlCol="0">
            <a:spAutoFit/>
          </a:bodyPr>
          <a:lstStyle/>
          <a:p>
            <a:r>
              <a:rPr lang="en-US" sz="3600" dirty="0" smtClean="0"/>
              <a:t>Comparison of gear pump and piston pump</a:t>
            </a:r>
            <a:endParaRPr lang="en-US" sz="3600" dirty="0"/>
          </a:p>
        </p:txBody>
      </p:sp>
      <p:graphicFrame>
        <p:nvGraphicFramePr>
          <p:cNvPr id="4" name="Table 3"/>
          <p:cNvGraphicFramePr>
            <a:graphicFrameLocks noGrp="1"/>
          </p:cNvGraphicFramePr>
          <p:nvPr/>
        </p:nvGraphicFramePr>
        <p:xfrm>
          <a:off x="533400" y="990600"/>
          <a:ext cx="8229600" cy="6469380"/>
        </p:xfrm>
        <a:graphic>
          <a:graphicData uri="http://schemas.openxmlformats.org/drawingml/2006/table">
            <a:tbl>
              <a:tblPr firstRow="1" bandRow="1">
                <a:tableStyleId>{5C22544A-7EE6-4342-B048-85BDC9FD1C3A}</a:tableStyleId>
              </a:tblPr>
              <a:tblGrid>
                <a:gridCol w="2743200"/>
                <a:gridCol w="2743200"/>
                <a:gridCol w="2743200"/>
              </a:tblGrid>
              <a:tr h="525780">
                <a:tc>
                  <a:txBody>
                    <a:bodyPr/>
                    <a:lstStyle/>
                    <a:p>
                      <a:endParaRPr lang="en-US" dirty="0"/>
                    </a:p>
                  </a:txBody>
                  <a:tcPr/>
                </a:tc>
                <a:tc>
                  <a:txBody>
                    <a:bodyPr/>
                    <a:lstStyle/>
                    <a:p>
                      <a:endParaRPr lang="en-US"/>
                    </a:p>
                  </a:txBody>
                  <a:tcPr/>
                </a:tc>
                <a:tc>
                  <a:txBody>
                    <a:bodyPr/>
                    <a:lstStyle/>
                    <a:p>
                      <a:endParaRPr lang="en-US"/>
                    </a:p>
                  </a:txBody>
                  <a:tcPr/>
                </a:tc>
              </a:tr>
              <a:tr h="525780">
                <a:tc>
                  <a:txBody>
                    <a:bodyPr/>
                    <a:lstStyle/>
                    <a:p>
                      <a:r>
                        <a:rPr lang="en-US" sz="3600" dirty="0" smtClean="0">
                          <a:solidFill>
                            <a:srgbClr val="FF0000"/>
                          </a:solidFill>
                        </a:rPr>
                        <a:t>Point</a:t>
                      </a:r>
                      <a:endParaRPr lang="en-US" sz="3600" dirty="0">
                        <a:solidFill>
                          <a:srgbClr val="FF0000"/>
                        </a:solidFill>
                      </a:endParaRPr>
                    </a:p>
                  </a:txBody>
                  <a:tcPr/>
                </a:tc>
                <a:tc>
                  <a:txBody>
                    <a:bodyPr/>
                    <a:lstStyle/>
                    <a:p>
                      <a:r>
                        <a:rPr lang="en-US" sz="3600" dirty="0" smtClean="0">
                          <a:solidFill>
                            <a:srgbClr val="FF0000"/>
                          </a:solidFill>
                        </a:rPr>
                        <a:t>Gear pump</a:t>
                      </a:r>
                      <a:endParaRPr lang="en-US" sz="3600" dirty="0">
                        <a:solidFill>
                          <a:srgbClr val="FF0000"/>
                        </a:solidFill>
                      </a:endParaRPr>
                    </a:p>
                  </a:txBody>
                  <a:tcPr/>
                </a:tc>
                <a:tc>
                  <a:txBody>
                    <a:bodyPr/>
                    <a:lstStyle/>
                    <a:p>
                      <a:r>
                        <a:rPr lang="en-US" sz="3600" dirty="0" smtClean="0">
                          <a:solidFill>
                            <a:srgbClr val="FF0000"/>
                          </a:solidFill>
                        </a:rPr>
                        <a:t>Piston pump</a:t>
                      </a:r>
                      <a:endParaRPr lang="en-US" sz="3600" dirty="0">
                        <a:solidFill>
                          <a:srgbClr val="FF0000"/>
                        </a:solidFill>
                      </a:endParaRPr>
                    </a:p>
                  </a:txBody>
                  <a:tcPr/>
                </a:tc>
              </a:tr>
              <a:tr h="525780">
                <a:tc>
                  <a:txBody>
                    <a:bodyPr/>
                    <a:lstStyle/>
                    <a:p>
                      <a:r>
                        <a:rPr lang="en-US" sz="3600" dirty="0" smtClean="0"/>
                        <a:t>Mechanical element used</a:t>
                      </a:r>
                      <a:endParaRPr lang="en-US" sz="3600" dirty="0"/>
                    </a:p>
                  </a:txBody>
                  <a:tcPr/>
                </a:tc>
                <a:tc>
                  <a:txBody>
                    <a:bodyPr/>
                    <a:lstStyle/>
                    <a:p>
                      <a:r>
                        <a:rPr lang="en-US" sz="3600" dirty="0" smtClean="0"/>
                        <a:t>Gear pair</a:t>
                      </a:r>
                      <a:endParaRPr lang="en-US" sz="3600" dirty="0"/>
                    </a:p>
                  </a:txBody>
                  <a:tcPr/>
                </a:tc>
                <a:tc>
                  <a:txBody>
                    <a:bodyPr/>
                    <a:lstStyle/>
                    <a:p>
                      <a:r>
                        <a:rPr lang="en-US" sz="3600" dirty="0" smtClean="0"/>
                        <a:t>Piston and cylinder</a:t>
                      </a:r>
                      <a:endParaRPr lang="en-US" sz="3600" dirty="0"/>
                    </a:p>
                  </a:txBody>
                  <a:tcPr/>
                </a:tc>
              </a:tr>
              <a:tr h="525780">
                <a:tc>
                  <a:txBody>
                    <a:bodyPr/>
                    <a:lstStyle/>
                    <a:p>
                      <a:r>
                        <a:rPr lang="en-US" sz="3600" dirty="0" smtClean="0"/>
                        <a:t>Principle</a:t>
                      </a:r>
                      <a:endParaRPr lang="en-US" sz="3600" dirty="0"/>
                    </a:p>
                  </a:txBody>
                  <a:tcPr/>
                </a:tc>
                <a:tc>
                  <a:txBody>
                    <a:bodyPr/>
                    <a:lstStyle/>
                    <a:p>
                      <a:r>
                        <a:rPr lang="en-US" sz="3600" dirty="0" smtClean="0"/>
                        <a:t>Meshing of gears rotary motion</a:t>
                      </a:r>
                      <a:endParaRPr lang="en-US" sz="3600" dirty="0"/>
                    </a:p>
                  </a:txBody>
                  <a:tcPr/>
                </a:tc>
                <a:tc>
                  <a:txBody>
                    <a:bodyPr/>
                    <a:lstStyle/>
                    <a:p>
                      <a:r>
                        <a:rPr lang="en-US" sz="3600" dirty="0" smtClean="0"/>
                        <a:t>To and</a:t>
                      </a:r>
                      <a:r>
                        <a:rPr lang="en-US" sz="3600" baseline="0" dirty="0" smtClean="0"/>
                        <a:t> fro motion of piston</a:t>
                      </a:r>
                      <a:endParaRPr lang="en-US" sz="3600" dirty="0"/>
                    </a:p>
                  </a:txBody>
                  <a:tcPr/>
                </a:tc>
              </a:tr>
              <a:tr h="525780">
                <a:tc>
                  <a:txBody>
                    <a:bodyPr/>
                    <a:lstStyle/>
                    <a:p>
                      <a:r>
                        <a:rPr lang="en-US" sz="3600" dirty="0" smtClean="0"/>
                        <a:t>Pressure</a:t>
                      </a:r>
                      <a:endParaRPr lang="en-US" sz="3600" dirty="0"/>
                    </a:p>
                  </a:txBody>
                  <a:tcPr/>
                </a:tc>
                <a:tc>
                  <a:txBody>
                    <a:bodyPr/>
                    <a:lstStyle/>
                    <a:p>
                      <a:r>
                        <a:rPr lang="en-US" sz="3600" dirty="0" smtClean="0"/>
                        <a:t>Low </a:t>
                      </a:r>
                      <a:endParaRPr lang="en-US" sz="3600" dirty="0"/>
                    </a:p>
                  </a:txBody>
                  <a:tcPr/>
                </a:tc>
                <a:tc>
                  <a:txBody>
                    <a:bodyPr/>
                    <a:lstStyle/>
                    <a:p>
                      <a:r>
                        <a:rPr lang="en-US" sz="3600" dirty="0" smtClean="0"/>
                        <a:t>High</a:t>
                      </a:r>
                      <a:endParaRPr lang="en-US" sz="3600" dirty="0"/>
                    </a:p>
                  </a:txBody>
                  <a:tcPr/>
                </a:tc>
              </a:tr>
              <a:tr h="525780">
                <a:tc>
                  <a:txBody>
                    <a:bodyPr/>
                    <a:lstStyle/>
                    <a:p>
                      <a:r>
                        <a:rPr lang="en-US" sz="3600" dirty="0" smtClean="0"/>
                        <a:t>Construction</a:t>
                      </a:r>
                      <a:endParaRPr lang="en-US" sz="3600" dirty="0"/>
                    </a:p>
                  </a:txBody>
                  <a:tcPr/>
                </a:tc>
                <a:tc>
                  <a:txBody>
                    <a:bodyPr/>
                    <a:lstStyle/>
                    <a:p>
                      <a:r>
                        <a:rPr lang="en-US" sz="3600" dirty="0" smtClean="0"/>
                        <a:t>Simple and compact</a:t>
                      </a:r>
                      <a:endParaRPr lang="en-US" sz="3600" dirty="0"/>
                    </a:p>
                  </a:txBody>
                  <a:tcPr/>
                </a:tc>
                <a:tc>
                  <a:txBody>
                    <a:bodyPr/>
                    <a:lstStyle/>
                    <a:p>
                      <a:r>
                        <a:rPr lang="en-US" sz="3600" dirty="0" smtClean="0"/>
                        <a:t>Complex and requires more space.</a:t>
                      </a:r>
                      <a:endParaRPr lang="en-US" sz="3600" dirty="0"/>
                    </a:p>
                  </a:txBody>
                  <a:tcPr/>
                </a:tc>
              </a:tr>
            </a:tbl>
          </a:graphicData>
        </a:graphic>
      </p:graphicFrame>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92</a:t>
            </a:fld>
            <a:endParaRPr lang="en-US"/>
          </a:p>
        </p:txBody>
      </p:sp>
      <p:graphicFrame>
        <p:nvGraphicFramePr>
          <p:cNvPr id="4" name="Table 3"/>
          <p:cNvGraphicFramePr>
            <a:graphicFrameLocks noGrp="1"/>
          </p:cNvGraphicFramePr>
          <p:nvPr/>
        </p:nvGraphicFramePr>
        <p:xfrm>
          <a:off x="304800" y="304800"/>
          <a:ext cx="8229600" cy="4937760"/>
        </p:xfrm>
        <a:graphic>
          <a:graphicData uri="http://schemas.openxmlformats.org/drawingml/2006/table">
            <a:tbl>
              <a:tblPr firstRow="1" bandRow="1">
                <a:tableStyleId>{5C22544A-7EE6-4342-B048-85BDC9FD1C3A}</a:tableStyleId>
              </a:tblPr>
              <a:tblGrid>
                <a:gridCol w="2743200"/>
                <a:gridCol w="2743200"/>
                <a:gridCol w="2743200"/>
              </a:tblGrid>
              <a:tr h="525780">
                <a:tc>
                  <a:txBody>
                    <a:bodyPr/>
                    <a:lstStyle/>
                    <a:p>
                      <a:r>
                        <a:rPr lang="en-US" sz="3600" dirty="0" smtClean="0"/>
                        <a:t>Types</a:t>
                      </a:r>
                      <a:endParaRPr lang="en-US" sz="3600" dirty="0"/>
                    </a:p>
                  </a:txBody>
                  <a:tcPr/>
                </a:tc>
                <a:tc>
                  <a:txBody>
                    <a:bodyPr/>
                    <a:lstStyle/>
                    <a:p>
                      <a:r>
                        <a:rPr lang="en-US" sz="3600" dirty="0" smtClean="0"/>
                        <a:t>External, internal and </a:t>
                      </a:r>
                      <a:r>
                        <a:rPr lang="en-US" sz="3600" dirty="0" err="1" smtClean="0"/>
                        <a:t>gerotor</a:t>
                      </a:r>
                      <a:endParaRPr lang="en-US" sz="3600" dirty="0"/>
                    </a:p>
                  </a:txBody>
                  <a:tcPr/>
                </a:tc>
                <a:tc>
                  <a:txBody>
                    <a:bodyPr/>
                    <a:lstStyle/>
                    <a:p>
                      <a:r>
                        <a:rPr lang="en-US" sz="3600" dirty="0" smtClean="0"/>
                        <a:t>Axial piston and radial</a:t>
                      </a:r>
                      <a:r>
                        <a:rPr lang="en-US" sz="3600" baseline="0" dirty="0" smtClean="0"/>
                        <a:t> piston</a:t>
                      </a:r>
                      <a:endParaRPr lang="en-US" sz="3600" dirty="0"/>
                    </a:p>
                  </a:txBody>
                  <a:tcPr/>
                </a:tc>
              </a:tr>
              <a:tr h="525780">
                <a:tc>
                  <a:txBody>
                    <a:bodyPr/>
                    <a:lstStyle/>
                    <a:p>
                      <a:r>
                        <a:rPr lang="en-US" sz="3600" dirty="0" smtClean="0"/>
                        <a:t>Operation</a:t>
                      </a:r>
                      <a:endParaRPr lang="en-US" sz="3600" dirty="0"/>
                    </a:p>
                  </a:txBody>
                  <a:tcPr/>
                </a:tc>
                <a:tc>
                  <a:txBody>
                    <a:bodyPr/>
                    <a:lstStyle/>
                    <a:p>
                      <a:r>
                        <a:rPr lang="en-US" sz="3600" dirty="0" smtClean="0"/>
                        <a:t>Less noisy</a:t>
                      </a:r>
                      <a:endParaRPr lang="en-US" sz="3600" dirty="0"/>
                    </a:p>
                  </a:txBody>
                  <a:tcPr/>
                </a:tc>
                <a:tc>
                  <a:txBody>
                    <a:bodyPr/>
                    <a:lstStyle/>
                    <a:p>
                      <a:r>
                        <a:rPr lang="en-US" sz="3600" dirty="0" smtClean="0"/>
                        <a:t>More noisy</a:t>
                      </a:r>
                      <a:endParaRPr lang="en-US" sz="3600" dirty="0"/>
                    </a:p>
                  </a:txBody>
                  <a:tcPr/>
                </a:tc>
              </a:tr>
              <a:tr h="525780">
                <a:tc>
                  <a:txBody>
                    <a:bodyPr/>
                    <a:lstStyle/>
                    <a:p>
                      <a:r>
                        <a:rPr lang="en-US" sz="3600" dirty="0" smtClean="0"/>
                        <a:t>Pressure</a:t>
                      </a:r>
                      <a:endParaRPr lang="en-US" sz="3600" dirty="0"/>
                    </a:p>
                  </a:txBody>
                  <a:tcPr/>
                </a:tc>
                <a:tc>
                  <a:txBody>
                    <a:bodyPr/>
                    <a:lstStyle/>
                    <a:p>
                      <a:r>
                        <a:rPr lang="en-US" sz="3600" dirty="0" smtClean="0"/>
                        <a:t>300-350 bar</a:t>
                      </a:r>
                      <a:endParaRPr lang="en-US" sz="3600" dirty="0"/>
                    </a:p>
                  </a:txBody>
                  <a:tcPr/>
                </a:tc>
                <a:tc>
                  <a:txBody>
                    <a:bodyPr/>
                    <a:lstStyle/>
                    <a:p>
                      <a:r>
                        <a:rPr lang="en-US" sz="3600" dirty="0" smtClean="0"/>
                        <a:t>700 bar</a:t>
                      </a:r>
                      <a:endParaRPr lang="en-US" sz="3600" dirty="0"/>
                    </a:p>
                  </a:txBody>
                  <a:tcPr/>
                </a:tc>
              </a:tr>
              <a:tr h="525780">
                <a:tc>
                  <a:txBody>
                    <a:bodyPr/>
                    <a:lstStyle/>
                    <a:p>
                      <a:r>
                        <a:rPr lang="en-US" sz="3600" dirty="0" smtClean="0"/>
                        <a:t>Delivery</a:t>
                      </a:r>
                      <a:endParaRPr lang="en-US" sz="3600" dirty="0"/>
                    </a:p>
                  </a:txBody>
                  <a:tcPr/>
                </a:tc>
                <a:tc>
                  <a:txBody>
                    <a:bodyPr/>
                    <a:lstStyle/>
                    <a:p>
                      <a:r>
                        <a:rPr lang="en-US" sz="3600" dirty="0" smtClean="0"/>
                        <a:t>Continuous</a:t>
                      </a:r>
                      <a:endParaRPr lang="en-US" sz="3600" dirty="0"/>
                    </a:p>
                  </a:txBody>
                  <a:tcPr/>
                </a:tc>
                <a:tc>
                  <a:txBody>
                    <a:bodyPr/>
                    <a:lstStyle/>
                    <a:p>
                      <a:r>
                        <a:rPr lang="en-US" sz="3600" dirty="0" smtClean="0"/>
                        <a:t>Intermittent</a:t>
                      </a:r>
                      <a:endParaRPr lang="en-US" sz="3600" dirty="0"/>
                    </a:p>
                  </a:txBody>
                  <a:tcPr/>
                </a:tc>
              </a:tr>
              <a:tr h="525780">
                <a:tc>
                  <a:txBody>
                    <a:bodyPr/>
                    <a:lstStyle/>
                    <a:p>
                      <a:r>
                        <a:rPr lang="en-US" sz="3600" dirty="0" err="1" smtClean="0"/>
                        <a:t>Maintence</a:t>
                      </a:r>
                      <a:endParaRPr lang="en-US" sz="3600" dirty="0"/>
                    </a:p>
                  </a:txBody>
                  <a:tcPr/>
                </a:tc>
                <a:tc>
                  <a:txBody>
                    <a:bodyPr/>
                    <a:lstStyle/>
                    <a:p>
                      <a:r>
                        <a:rPr lang="en-US" sz="3600" dirty="0" smtClean="0"/>
                        <a:t>Simple </a:t>
                      </a:r>
                      <a:endParaRPr lang="en-US" sz="3600" dirty="0"/>
                    </a:p>
                  </a:txBody>
                  <a:tcPr/>
                </a:tc>
                <a:tc>
                  <a:txBody>
                    <a:bodyPr/>
                    <a:lstStyle/>
                    <a:p>
                      <a:r>
                        <a:rPr lang="en-US" sz="3600" dirty="0" smtClean="0"/>
                        <a:t>Difficult</a:t>
                      </a:r>
                      <a:endParaRPr lang="en-US" sz="3600" dirty="0"/>
                    </a:p>
                  </a:txBody>
                  <a:tcPr/>
                </a:tc>
              </a:tr>
              <a:tr h="525780">
                <a:tc>
                  <a:txBody>
                    <a:bodyPr/>
                    <a:lstStyle/>
                    <a:p>
                      <a:r>
                        <a:rPr lang="en-US" sz="3600" dirty="0" smtClean="0"/>
                        <a:t>Cost</a:t>
                      </a:r>
                      <a:endParaRPr lang="en-US" sz="3600" dirty="0"/>
                    </a:p>
                  </a:txBody>
                  <a:tcPr/>
                </a:tc>
                <a:tc>
                  <a:txBody>
                    <a:bodyPr/>
                    <a:lstStyle/>
                    <a:p>
                      <a:r>
                        <a:rPr lang="en-US" sz="3600" dirty="0" smtClean="0"/>
                        <a:t>Cheap</a:t>
                      </a:r>
                      <a:endParaRPr lang="en-US" sz="3600" dirty="0"/>
                    </a:p>
                  </a:txBody>
                  <a:tcPr/>
                </a:tc>
                <a:tc>
                  <a:txBody>
                    <a:bodyPr/>
                    <a:lstStyle/>
                    <a:p>
                      <a:r>
                        <a:rPr lang="en-US" sz="3600" smtClean="0"/>
                        <a:t>expensive</a:t>
                      </a:r>
                      <a:endParaRPr lang="en-US" sz="3600" dirty="0"/>
                    </a:p>
                  </a:txBody>
                  <a:tcPr/>
                </a:tc>
              </a:tr>
            </a:tbl>
          </a:graphicData>
        </a:graphic>
      </p:graphicFrame>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93</a:t>
            </a:fld>
            <a:endParaRPr lang="en-US"/>
          </a:p>
        </p:txBody>
      </p:sp>
      <p:sp>
        <p:nvSpPr>
          <p:cNvPr id="3" name="TextBox 2"/>
          <p:cNvSpPr txBox="1"/>
          <p:nvPr/>
        </p:nvSpPr>
        <p:spPr>
          <a:xfrm>
            <a:off x="609600" y="304800"/>
            <a:ext cx="7696200" cy="769441"/>
          </a:xfrm>
          <a:prstGeom prst="rect">
            <a:avLst/>
          </a:prstGeom>
          <a:noFill/>
        </p:spPr>
        <p:txBody>
          <a:bodyPr wrap="square" rtlCol="0">
            <a:spAutoFit/>
          </a:bodyPr>
          <a:lstStyle/>
          <a:p>
            <a:r>
              <a:rPr lang="en-US" sz="4400" dirty="0" smtClean="0">
                <a:solidFill>
                  <a:srgbClr val="FF0000"/>
                </a:solidFill>
              </a:rPr>
              <a:t>Flow rates of various pumps</a:t>
            </a:r>
            <a:endParaRPr lang="en-US" sz="4400" dirty="0">
              <a:solidFill>
                <a:srgbClr val="FF0000"/>
              </a:solidFill>
            </a:endParaRPr>
          </a:p>
        </p:txBody>
      </p:sp>
      <p:graphicFrame>
        <p:nvGraphicFramePr>
          <p:cNvPr id="4" name="Table 3"/>
          <p:cNvGraphicFramePr>
            <a:graphicFrameLocks noGrp="1"/>
          </p:cNvGraphicFramePr>
          <p:nvPr/>
        </p:nvGraphicFramePr>
        <p:xfrm>
          <a:off x="533400" y="1397000"/>
          <a:ext cx="8077200" cy="4206240"/>
        </p:xfrm>
        <a:graphic>
          <a:graphicData uri="http://schemas.openxmlformats.org/drawingml/2006/table">
            <a:tbl>
              <a:tblPr firstRow="1" bandRow="1">
                <a:tableStyleId>{5C22544A-7EE6-4342-B048-85BDC9FD1C3A}</a:tableStyleId>
              </a:tblPr>
              <a:tblGrid>
                <a:gridCol w="4038600"/>
                <a:gridCol w="4038600"/>
              </a:tblGrid>
              <a:tr h="370840">
                <a:tc>
                  <a:txBody>
                    <a:bodyPr/>
                    <a:lstStyle/>
                    <a:p>
                      <a:r>
                        <a:rPr lang="en-US" sz="4000" dirty="0" smtClean="0"/>
                        <a:t>Pump</a:t>
                      </a:r>
                      <a:endParaRPr lang="en-US" sz="4000" dirty="0"/>
                    </a:p>
                  </a:txBody>
                  <a:tcPr/>
                </a:tc>
                <a:tc>
                  <a:txBody>
                    <a:bodyPr/>
                    <a:lstStyle/>
                    <a:p>
                      <a:r>
                        <a:rPr lang="en-US" sz="4000" dirty="0" smtClean="0"/>
                        <a:t>Flow rate lit/min</a:t>
                      </a:r>
                      <a:endParaRPr lang="en-US" sz="4000" dirty="0"/>
                    </a:p>
                  </a:txBody>
                  <a:tcPr/>
                </a:tc>
              </a:tr>
              <a:tr h="370840">
                <a:tc>
                  <a:txBody>
                    <a:bodyPr/>
                    <a:lstStyle/>
                    <a:p>
                      <a:r>
                        <a:rPr lang="en-US" sz="4000" dirty="0" smtClean="0"/>
                        <a:t>Gear</a:t>
                      </a:r>
                      <a:endParaRPr lang="en-US" sz="4000" dirty="0"/>
                    </a:p>
                  </a:txBody>
                  <a:tcPr/>
                </a:tc>
                <a:tc>
                  <a:txBody>
                    <a:bodyPr/>
                    <a:lstStyle/>
                    <a:p>
                      <a:r>
                        <a:rPr lang="en-US" sz="4000" dirty="0" smtClean="0"/>
                        <a:t>400-450</a:t>
                      </a:r>
                      <a:endParaRPr lang="en-US" sz="4000" dirty="0"/>
                    </a:p>
                  </a:txBody>
                  <a:tcPr/>
                </a:tc>
              </a:tr>
              <a:tr h="370840">
                <a:tc>
                  <a:txBody>
                    <a:bodyPr/>
                    <a:lstStyle/>
                    <a:p>
                      <a:r>
                        <a:rPr lang="en-US" sz="4000" dirty="0" smtClean="0"/>
                        <a:t>Vane</a:t>
                      </a:r>
                      <a:endParaRPr lang="en-US" sz="4000" dirty="0"/>
                    </a:p>
                  </a:txBody>
                  <a:tcPr/>
                </a:tc>
                <a:tc>
                  <a:txBody>
                    <a:bodyPr/>
                    <a:lstStyle/>
                    <a:p>
                      <a:r>
                        <a:rPr lang="en-US" sz="4000" dirty="0" smtClean="0"/>
                        <a:t>200</a:t>
                      </a:r>
                      <a:endParaRPr lang="en-US" sz="4000" dirty="0"/>
                    </a:p>
                  </a:txBody>
                  <a:tcPr/>
                </a:tc>
              </a:tr>
              <a:tr h="370840">
                <a:tc>
                  <a:txBody>
                    <a:bodyPr/>
                    <a:lstStyle/>
                    <a:p>
                      <a:r>
                        <a:rPr lang="en-US" sz="4000" dirty="0" smtClean="0"/>
                        <a:t>Screw</a:t>
                      </a:r>
                      <a:endParaRPr lang="en-US" sz="4000" dirty="0"/>
                    </a:p>
                  </a:txBody>
                  <a:tcPr/>
                </a:tc>
                <a:tc>
                  <a:txBody>
                    <a:bodyPr/>
                    <a:lstStyle/>
                    <a:p>
                      <a:r>
                        <a:rPr lang="en-US" sz="4000" dirty="0" smtClean="0"/>
                        <a:t>7500</a:t>
                      </a:r>
                      <a:endParaRPr lang="en-US" sz="4000" dirty="0"/>
                    </a:p>
                  </a:txBody>
                  <a:tcPr/>
                </a:tc>
              </a:tr>
              <a:tr h="370840">
                <a:tc>
                  <a:txBody>
                    <a:bodyPr/>
                    <a:lstStyle/>
                    <a:p>
                      <a:r>
                        <a:rPr lang="en-US" sz="4000" dirty="0" smtClean="0"/>
                        <a:t>Axial piston</a:t>
                      </a:r>
                      <a:endParaRPr lang="en-US" sz="4000" dirty="0"/>
                    </a:p>
                  </a:txBody>
                  <a:tcPr/>
                </a:tc>
                <a:tc>
                  <a:txBody>
                    <a:bodyPr/>
                    <a:lstStyle/>
                    <a:p>
                      <a:r>
                        <a:rPr lang="en-US" sz="4000" dirty="0" smtClean="0"/>
                        <a:t>800-1000</a:t>
                      </a:r>
                      <a:endParaRPr lang="en-US" sz="4000" dirty="0"/>
                    </a:p>
                  </a:txBody>
                  <a:tcPr/>
                </a:tc>
              </a:tr>
              <a:tr h="370840">
                <a:tc>
                  <a:txBody>
                    <a:bodyPr/>
                    <a:lstStyle/>
                    <a:p>
                      <a:r>
                        <a:rPr lang="en-US" sz="4000" dirty="0" smtClean="0"/>
                        <a:t>Radial piston</a:t>
                      </a:r>
                      <a:endParaRPr lang="en-US" sz="4000" dirty="0"/>
                    </a:p>
                  </a:txBody>
                  <a:tcPr/>
                </a:tc>
                <a:tc>
                  <a:txBody>
                    <a:bodyPr/>
                    <a:lstStyle/>
                    <a:p>
                      <a:r>
                        <a:rPr lang="en-US" sz="4000" dirty="0" smtClean="0"/>
                        <a:t>2000</a:t>
                      </a:r>
                      <a:endParaRPr lang="en-US" sz="4000" dirty="0"/>
                    </a:p>
                  </a:txBody>
                  <a:tcPr/>
                </a:tc>
              </a:tr>
            </a:tbl>
          </a:graphicData>
        </a:graphic>
      </p:graphicFrame>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94</a:t>
            </a:fld>
            <a:endParaRPr lang="en-US"/>
          </a:p>
        </p:txBody>
      </p:sp>
      <p:sp>
        <p:nvSpPr>
          <p:cNvPr id="4" name="Rectangle 3"/>
          <p:cNvSpPr/>
          <p:nvPr/>
        </p:nvSpPr>
        <p:spPr>
          <a:xfrm>
            <a:off x="1066800" y="1676400"/>
            <a:ext cx="6164316" cy="1862048"/>
          </a:xfrm>
          <a:prstGeom prst="rect">
            <a:avLst/>
          </a:prstGeom>
          <a:noFill/>
        </p:spPr>
        <p:txBody>
          <a:bodyPr wrap="none" lIns="91440" tIns="45720" rIns="91440" bIns="45720">
            <a:spAutoFit/>
          </a:bodyPr>
          <a:lstStyle/>
          <a:p>
            <a:pPr algn="ctr"/>
            <a:r>
              <a:rPr lang="en-US" sz="11500" b="1" dirty="0" smtClean="0">
                <a:ln w="18000">
                  <a:solidFill>
                    <a:schemeClr val="accent2">
                      <a:satMod val="140000"/>
                    </a:schemeClr>
                  </a:solidFill>
                  <a:prstDash val="solid"/>
                  <a:miter lim="800000"/>
                </a:ln>
                <a:solidFill>
                  <a:srgbClr val="FFC000"/>
                </a:solidFill>
                <a:effectLst>
                  <a:outerShdw blurRad="25500" dist="23000" dir="7020000" algn="tl">
                    <a:srgbClr val="000000">
                      <a:alpha val="50000"/>
                    </a:srgbClr>
                  </a:outerShdw>
                </a:effectLst>
              </a:rPr>
              <a:t>THANKS!!</a:t>
            </a:r>
            <a:endParaRPr lang="en-US" sz="11500" b="1" cap="none" spc="0" dirty="0">
              <a:ln w="18000">
                <a:solidFill>
                  <a:schemeClr val="accent2">
                    <a:satMod val="140000"/>
                  </a:schemeClr>
                </a:solidFill>
                <a:prstDash val="solid"/>
                <a:miter lim="800000"/>
              </a:ln>
              <a:solidFill>
                <a:srgbClr val="FFC000"/>
              </a:solidFill>
              <a:effectLst>
                <a:outerShdw blurRad="25500" dist="23000" dir="7020000" algn="tl">
                  <a:srgbClr val="000000">
                    <a:alpha val="5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4">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261</TotalTime>
  <Words>3619</Words>
  <Application>Microsoft Office PowerPoint</Application>
  <PresentationFormat>On-screen Show (4:3)</PresentationFormat>
  <Paragraphs>523</Paragraphs>
  <Slides>94</Slides>
  <Notes>1</Notes>
  <HiddenSlides>0</HiddenSlides>
  <MMClips>0</MMClips>
  <ScaleCrop>false</ScaleCrop>
  <HeadingPairs>
    <vt:vector size="4" baseType="variant">
      <vt:variant>
        <vt:lpstr>Theme</vt:lpstr>
      </vt:variant>
      <vt:variant>
        <vt:i4>1</vt:i4>
      </vt:variant>
      <vt:variant>
        <vt:lpstr>Slide Titles</vt:lpstr>
      </vt:variant>
      <vt:variant>
        <vt:i4>94</vt:i4>
      </vt:variant>
    </vt:vector>
  </HeadingPairs>
  <TitlesOfParts>
    <vt:vector size="95"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lpstr>Slide 78</vt:lpstr>
      <vt:lpstr>Slide 79</vt:lpstr>
      <vt:lpstr>Slide 80</vt:lpstr>
      <vt:lpstr>Slide 81</vt:lpstr>
      <vt:lpstr>Slide 82</vt:lpstr>
      <vt:lpstr>Slide 83</vt:lpstr>
      <vt:lpstr>Slide 84</vt:lpstr>
      <vt:lpstr>Slide 85</vt:lpstr>
      <vt:lpstr>Slide 86</vt:lpstr>
      <vt:lpstr>Slide 87</vt:lpstr>
      <vt:lpstr>Slide 88</vt:lpstr>
      <vt:lpstr>Slide 89</vt:lpstr>
      <vt:lpstr>Slide 90</vt:lpstr>
      <vt:lpstr>Slide 91</vt:lpstr>
      <vt:lpstr>Slide 92</vt:lpstr>
      <vt:lpstr>Slide 93</vt:lpstr>
      <vt:lpstr>Slide 94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gph-me</cp:lastModifiedBy>
  <cp:revision>79</cp:revision>
  <dcterms:created xsi:type="dcterms:W3CDTF">2006-08-16T00:00:00Z</dcterms:created>
  <dcterms:modified xsi:type="dcterms:W3CDTF">2014-01-03T06:43:49Z</dcterms:modified>
</cp:coreProperties>
</file>