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6" r:id="rId10"/>
    <p:sldId id="265" r:id="rId11"/>
    <p:sldId id="269" r:id="rId12"/>
    <p:sldId id="270" r:id="rId13"/>
    <p:sldId id="267" r:id="rId14"/>
    <p:sldId id="271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15/01/2015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15/01/2015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15/01/2015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15/01/2015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15/01/2015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15/01/2015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15/01/2015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15/01/2015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15/01/2015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15/01/2015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15/01/2015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15/01/2015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533400"/>
            <a:ext cx="8077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Expt</a:t>
            </a:r>
            <a:r>
              <a:rPr lang="en-US" sz="3200" b="1" dirty="0" smtClean="0"/>
              <a:t> 1</a:t>
            </a:r>
          </a:p>
          <a:p>
            <a:endParaRPr lang="en-US" sz="3200" b="1" dirty="0" smtClean="0"/>
          </a:p>
          <a:p>
            <a:r>
              <a:rPr lang="en-US" sz="3200" b="1" dirty="0" smtClean="0">
                <a:solidFill>
                  <a:srgbClr val="0070C0"/>
                </a:solidFill>
              </a:rPr>
              <a:t>STUDY OF GENERALIZED MEASUREMENT SYSTEM &amp; ITS COMPONRNT WITH EXAMPLE  OF BOURDON PRESSURE GAUGE.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57200"/>
            <a:ext cx="80772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STAGE III TERMINATING-READ OUT</a:t>
            </a:r>
          </a:p>
          <a:p>
            <a:endParaRPr lang="en-US" sz="2000" b="1" dirty="0" smtClean="0">
              <a:solidFill>
                <a:srgbClr val="FF0000"/>
              </a:solidFill>
            </a:endParaRPr>
          </a:p>
          <a:p>
            <a:r>
              <a:rPr lang="en-US" sz="2000" b="1" dirty="0" smtClean="0">
                <a:solidFill>
                  <a:srgbClr val="0070C0"/>
                </a:solidFill>
              </a:rPr>
              <a:t>INDICATORS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MOVING POINTER AND SCALES, LIGHT BEAM AND SCALES, ELECTRON BEAM AND SCALE, ELECTRON BEAM AND SCALE (CRO), LIQUID COLUMN.</a:t>
            </a:r>
          </a:p>
          <a:p>
            <a:endParaRPr lang="en-US" sz="2000" b="1" dirty="0" smtClean="0">
              <a:solidFill>
                <a:srgbClr val="FF0000"/>
              </a:solidFill>
            </a:endParaRPr>
          </a:p>
          <a:p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149019"/>
            <a:ext cx="8229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dirty="0" smtClean="0">
              <a:solidFill>
                <a:srgbClr val="FF0000"/>
              </a:solidFill>
            </a:endParaRPr>
          </a:p>
          <a:p>
            <a:r>
              <a:rPr lang="en-US" sz="2000" b="1" dirty="0" smtClean="0">
                <a:solidFill>
                  <a:srgbClr val="0070C0"/>
                </a:solidFill>
              </a:rPr>
              <a:t>DIGITAL TYPES: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ALPHANUMERIC  READ OUTS.</a:t>
            </a:r>
          </a:p>
          <a:p>
            <a:endParaRPr lang="en-US" sz="2000" b="1" dirty="0" smtClean="0">
              <a:solidFill>
                <a:srgbClr val="FF0000"/>
              </a:solidFill>
            </a:endParaRPr>
          </a:p>
          <a:p>
            <a:r>
              <a:rPr lang="en-US" sz="2000" b="1" dirty="0" smtClean="0">
                <a:solidFill>
                  <a:srgbClr val="0070C0"/>
                </a:solidFill>
              </a:rPr>
              <a:t>RECORDERS: 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DIGITAL PRINTING, DIRECT PHOTOGRAPHY, MAGNETIC RECORDING</a:t>
            </a:r>
          </a:p>
          <a:p>
            <a:endParaRPr lang="en-US" sz="2000" b="1" dirty="0" smtClean="0">
              <a:solidFill>
                <a:srgbClr val="FF0000"/>
              </a:solidFill>
            </a:endParaRPr>
          </a:p>
          <a:p>
            <a:r>
              <a:rPr lang="en-US" sz="2000" b="1" dirty="0" smtClean="0">
                <a:solidFill>
                  <a:srgbClr val="0070C0"/>
                </a:solidFill>
              </a:rPr>
              <a:t>PROCESSORS: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VARIOUS TYPES OF COMPUTING SYSTEMS, FEED READ OUT OR RECORDING DEVICES AND/OR CONTROLLING SYSTEMS.</a:t>
            </a:r>
          </a:p>
          <a:p>
            <a:endParaRPr lang="en-US" sz="2000" b="1" dirty="0" smtClean="0">
              <a:solidFill>
                <a:srgbClr val="0070C0"/>
              </a:solidFill>
            </a:endParaRPr>
          </a:p>
          <a:p>
            <a:r>
              <a:rPr lang="en-US" sz="2000" b="1" dirty="0" smtClean="0">
                <a:solidFill>
                  <a:srgbClr val="0070C0"/>
                </a:solidFill>
              </a:rPr>
              <a:t>CONTROLLERS : </a:t>
            </a:r>
            <a:r>
              <a:rPr lang="en-US" sz="2000" b="1" dirty="0" smtClean="0">
                <a:solidFill>
                  <a:srgbClr val="FF0000"/>
                </a:solidFill>
              </a:rPr>
              <a:t>ALL TYPES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838200"/>
            <a:ext cx="338137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TextBox 24"/>
          <p:cNvSpPr txBox="1"/>
          <p:nvPr/>
        </p:nvSpPr>
        <p:spPr>
          <a:xfrm>
            <a:off x="2209800" y="48006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BOURDON TUBE PRESSURE GAUGE</a:t>
            </a:r>
            <a:endParaRPr lang="en-US" sz="2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486400" y="838200"/>
            <a:ext cx="2286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CALIBRATED SCALE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486400" y="25908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RACHET AND PINION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724400" y="38100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CONNECTED TO PRESSURE PIPE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838200" y="26670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CIRCULAR TUBE OF ELLIPTICAL C/S 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943600" y="16764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POINTER</a:t>
            </a:r>
            <a:endParaRPr lang="en-US" dirty="0"/>
          </a:p>
        </p:txBody>
      </p:sp>
      <p:cxnSp>
        <p:nvCxnSpPr>
          <p:cNvPr id="32" name="Elbow Connector 31"/>
          <p:cNvCxnSpPr/>
          <p:nvPr/>
        </p:nvCxnSpPr>
        <p:spPr>
          <a:xfrm rot="10800000" flipV="1">
            <a:off x="4876800" y="1143000"/>
            <a:ext cx="762000" cy="304800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/>
          <p:nvPr/>
        </p:nvCxnSpPr>
        <p:spPr>
          <a:xfrm rot="10800000">
            <a:off x="4038600" y="1676400"/>
            <a:ext cx="1905000" cy="304800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stCxn id="27" idx="1"/>
          </p:cNvCxnSpPr>
          <p:nvPr/>
        </p:nvCxnSpPr>
        <p:spPr>
          <a:xfrm rot="10800000" flipV="1">
            <a:off x="4267200" y="2775466"/>
            <a:ext cx="1219200" cy="43934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8" idx="1"/>
          </p:cNvCxnSpPr>
          <p:nvPr/>
        </p:nvCxnSpPr>
        <p:spPr>
          <a:xfrm rot="10800000">
            <a:off x="4343400" y="3962400"/>
            <a:ext cx="381000" cy="3226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/>
          <p:cNvCxnSpPr/>
          <p:nvPr/>
        </p:nvCxnSpPr>
        <p:spPr>
          <a:xfrm flipV="1">
            <a:off x="2590800" y="2743200"/>
            <a:ext cx="685800" cy="304800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pumpsandsystems.com/sites/default/files/pressur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1066800"/>
            <a:ext cx="4800600" cy="4364183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209800" y="304800"/>
            <a:ext cx="533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BOURDON TUBE PRESSURE GAUGE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533400"/>
            <a:ext cx="8534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GENERALIZED MEASUREMENT SYSTEM APPLIED TO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BOURDON TUBE PRESSURE GAUGE.</a:t>
            </a:r>
          </a:p>
          <a:p>
            <a:endParaRPr lang="en-US" sz="2400" b="1" dirty="0" smtClean="0"/>
          </a:p>
          <a:p>
            <a:r>
              <a:rPr lang="en-US" sz="2400" b="1" dirty="0" smtClean="0">
                <a:solidFill>
                  <a:srgbClr val="FF0000"/>
                </a:solidFill>
              </a:rPr>
              <a:t>CIRCULAR TUBE:  </a:t>
            </a:r>
            <a:r>
              <a:rPr lang="en-US" sz="2400" b="1" dirty="0" smtClean="0"/>
              <a:t>SERVES AS PRIMARY DETECTOR-TRANSDUCER.</a:t>
            </a:r>
          </a:p>
          <a:p>
            <a:r>
              <a:rPr lang="en-US" sz="2400" b="1" dirty="0" smtClean="0"/>
              <a:t>		     CHANGING PRESSURE INTO NEAR LINEAR         			     DISPLACEMENT</a:t>
            </a:r>
          </a:p>
          <a:p>
            <a:endParaRPr lang="en-US" sz="2400" b="1" dirty="0" smtClean="0"/>
          </a:p>
          <a:p>
            <a:r>
              <a:rPr lang="en-US" sz="2400" b="1" dirty="0" smtClean="0">
                <a:solidFill>
                  <a:srgbClr val="FF0000"/>
                </a:solidFill>
              </a:rPr>
              <a:t>LINKAGE- GEAR ARRANGEMENT :  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		</a:t>
            </a:r>
            <a:r>
              <a:rPr lang="en-US" sz="2400" b="1" dirty="0" smtClean="0"/>
              <a:t>SERVES AS SECONDARY TRANSDUCER</a:t>
            </a:r>
          </a:p>
          <a:p>
            <a:r>
              <a:rPr lang="en-US" sz="2400" b="1" dirty="0" smtClean="0"/>
              <a:t>		LINEAR TO ROTARY MOTION AND AS AN 				AMPLIFIER. YIELDING	 MAGNIFIED OUTPUT</a:t>
            </a:r>
          </a:p>
          <a:p>
            <a:endParaRPr lang="en-US" sz="2400" b="1" dirty="0" smtClean="0"/>
          </a:p>
          <a:p>
            <a:r>
              <a:rPr lang="en-US" sz="2400" b="1" dirty="0" smtClean="0">
                <a:solidFill>
                  <a:srgbClr val="FF0000"/>
                </a:solidFill>
              </a:rPr>
              <a:t>POINTER OVER CALIBRATED SCALE OR MOVING HAND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US" sz="2400" b="1" dirty="0" smtClean="0"/>
              <a:t> 		SERVES AS A READ OUT DEVICE.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981200"/>
            <a:ext cx="1524000" cy="120032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PRIMARY SENSING ELEMENT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05000" y="1981200"/>
            <a:ext cx="1524000" cy="120032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VARIABLE CONVERSION ELEMENT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733800" y="1981200"/>
            <a:ext cx="1524000" cy="120032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DATA TRANSMISSION ELEMENT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10200" y="1981200"/>
            <a:ext cx="1676400" cy="120032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VARIABLE MANIPULATION ELEMENT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239000" y="1981200"/>
            <a:ext cx="1676400" cy="120032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DATA PRESENTATION ELEMENT</a:t>
            </a:r>
          </a:p>
          <a:p>
            <a:endParaRPr lang="en-US" dirty="0"/>
          </a:p>
        </p:txBody>
      </p:sp>
      <p:cxnSp>
        <p:nvCxnSpPr>
          <p:cNvPr id="8" name="Straight Arrow Connector 7"/>
          <p:cNvCxnSpPr>
            <a:stCxn id="2" idx="3"/>
            <a:endCxn id="3" idx="1"/>
          </p:cNvCxnSpPr>
          <p:nvPr/>
        </p:nvCxnSpPr>
        <p:spPr>
          <a:xfrm>
            <a:off x="1752600" y="2581365"/>
            <a:ext cx="152400" cy="1588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3" idx="3"/>
            <a:endCxn id="4" idx="1"/>
          </p:cNvCxnSpPr>
          <p:nvPr/>
        </p:nvCxnSpPr>
        <p:spPr>
          <a:xfrm>
            <a:off x="3429000" y="2581365"/>
            <a:ext cx="304800" cy="1588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4" idx="3"/>
            <a:endCxn id="5" idx="1"/>
          </p:cNvCxnSpPr>
          <p:nvPr/>
        </p:nvCxnSpPr>
        <p:spPr>
          <a:xfrm>
            <a:off x="5257800" y="2581365"/>
            <a:ext cx="152400" cy="1588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3"/>
            <a:endCxn id="6" idx="1"/>
          </p:cNvCxnSpPr>
          <p:nvPr/>
        </p:nvCxnSpPr>
        <p:spPr>
          <a:xfrm>
            <a:off x="7086600" y="2581365"/>
            <a:ext cx="152400" cy="1588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14400" y="10668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BOURDON TUBE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657600" y="9906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MECHANICAL LINKAGE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486400" y="10668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GEARING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239000" y="9906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POINTER AND DIAL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990600" y="1447800"/>
            <a:ext cx="1828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2628900" y="16383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800100" y="16383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962400" y="1600200"/>
            <a:ext cx="106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>
            <a:off x="4285567" y="1770965"/>
            <a:ext cx="268069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638800" y="1524000"/>
            <a:ext cx="990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>
            <a:off x="5905500" y="17145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391400" y="1600200"/>
            <a:ext cx="1219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8" idx="2"/>
          </p:cNvCxnSpPr>
          <p:nvPr/>
        </p:nvCxnSpPr>
        <p:spPr>
          <a:xfrm rot="5400000">
            <a:off x="7943166" y="1770965"/>
            <a:ext cx="268069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2" idx="1"/>
          </p:cNvCxnSpPr>
          <p:nvPr/>
        </p:nvCxnSpPr>
        <p:spPr>
          <a:xfrm flipV="1">
            <a:off x="0" y="2581365"/>
            <a:ext cx="228600" cy="94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/>
          <p:nvPr/>
        </p:nvCxnSpPr>
        <p:spPr>
          <a:xfrm rot="16200000" flipV="1">
            <a:off x="-228600" y="2971800"/>
            <a:ext cx="1219200" cy="6096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5400000" flipH="1" flipV="1">
            <a:off x="1219200" y="3276600"/>
            <a:ext cx="1219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5400000" flipH="1" flipV="1">
            <a:off x="3048000" y="32766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52400" y="3886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PRESSURE 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0" y="22860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1524000" y="3886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FORCE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2971800" y="3886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DISPLACEMENT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6477000" y="3810000"/>
            <a:ext cx="16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LINEAR TO ANGULAR MOTION</a:t>
            </a:r>
            <a:endParaRPr lang="en-US" dirty="0"/>
          </a:p>
        </p:txBody>
      </p:sp>
      <p:cxnSp>
        <p:nvCxnSpPr>
          <p:cNvPr id="55" name="Straight Arrow Connector 54"/>
          <p:cNvCxnSpPr/>
          <p:nvPr/>
        </p:nvCxnSpPr>
        <p:spPr>
          <a:xfrm rot="5400000" flipH="1" flipV="1">
            <a:off x="6667500" y="3238500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685800" y="51054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BOURDON PRESSURE GAUGE MEASUREMENT SYSTEM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Box 48"/>
          <p:cNvSpPr txBox="1"/>
          <p:nvPr/>
        </p:nvSpPr>
        <p:spPr>
          <a:xfrm>
            <a:off x="3581400" y="25146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THANKS !!!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685800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FUNDAMENTAL MESURING PROCESS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19400" y="2438400"/>
            <a:ext cx="2895600" cy="107721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PROCESS OF COMPARISION</a:t>
            </a:r>
            <a:endParaRPr lang="en-US" sz="3200" dirty="0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>
            <a:endCxn id="3" idx="1"/>
          </p:cNvCxnSpPr>
          <p:nvPr/>
        </p:nvCxnSpPr>
        <p:spPr>
          <a:xfrm>
            <a:off x="1371600" y="2971800"/>
            <a:ext cx="1447800" cy="52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3" idx="3"/>
          </p:cNvCxnSpPr>
          <p:nvPr/>
        </p:nvCxnSpPr>
        <p:spPr>
          <a:xfrm flipV="1">
            <a:off x="5715000" y="2971800"/>
            <a:ext cx="2133600" cy="52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14400" y="23622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MEASURAND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14400" y="3276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INPUT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505200" y="1447800"/>
            <a:ext cx="152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STANDARD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10" idx="2"/>
            <a:endCxn id="3" idx="0"/>
          </p:cNvCxnSpPr>
          <p:nvPr/>
        </p:nvCxnSpPr>
        <p:spPr>
          <a:xfrm rot="5400000">
            <a:off x="3962400" y="21336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553200" y="3200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705600" y="23622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RESULT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1307592"/>
            <a:ext cx="1752600" cy="120032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2400" b="1" dirty="0" smtClean="0">
              <a:solidFill>
                <a:srgbClr val="FF0000"/>
              </a:solidFill>
            </a:endParaRPr>
          </a:p>
          <a:p>
            <a:r>
              <a:rPr lang="en-US" sz="2400" b="1" dirty="0" smtClean="0">
                <a:solidFill>
                  <a:srgbClr val="FF0000"/>
                </a:solidFill>
              </a:rPr>
              <a:t>SENSOR TRANSUCER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14800" y="1435608"/>
            <a:ext cx="2057400" cy="95410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SIGNAL CODITIONER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10400" y="1524000"/>
            <a:ext cx="1981200" cy="156966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INDICATOR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RECORDER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PROCESSOR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CONTROLLER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>
            <a:endCxn id="2" idx="1"/>
          </p:cNvCxnSpPr>
          <p:nvPr/>
        </p:nvCxnSpPr>
        <p:spPr>
          <a:xfrm>
            <a:off x="762000" y="1905001"/>
            <a:ext cx="1143000" cy="27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3" idx="3"/>
          </p:cNvCxnSpPr>
          <p:nvPr/>
        </p:nvCxnSpPr>
        <p:spPr>
          <a:xfrm flipV="1">
            <a:off x="6172200" y="1905000"/>
            <a:ext cx="533400" cy="76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52400" y="1447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MEASURAND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057400" y="3200400"/>
            <a:ext cx="152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AUXILLARY POWER (NOT ALWAYS REQUIRED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 rot="5400000" flipH="1" flipV="1">
            <a:off x="2209800" y="2743200"/>
            <a:ext cx="6858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191000" y="3352800"/>
            <a:ext cx="190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AUXILLARY POWER (USUALLY REQUIRED</a:t>
            </a:r>
          </a:p>
          <a:p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>
          <a:xfrm rot="16200000" flipV="1">
            <a:off x="4457700" y="2781300"/>
            <a:ext cx="6858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200400" y="152400"/>
            <a:ext cx="213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TRANDUCED SIGNAL (ANALOGOUS TO INPUT</a:t>
            </a:r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>
          <a:xfrm rot="5400000">
            <a:off x="3313906" y="1409700"/>
            <a:ext cx="99139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943600" y="3810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ANALOGOUS DRIVING SIGNAL</a:t>
            </a:r>
            <a:endParaRPr lang="en-US" dirty="0"/>
          </a:p>
        </p:txBody>
      </p:sp>
      <p:cxnSp>
        <p:nvCxnSpPr>
          <p:cNvPr id="33" name="Straight Arrow Connector 32"/>
          <p:cNvCxnSpPr/>
          <p:nvPr/>
        </p:nvCxnSpPr>
        <p:spPr>
          <a:xfrm rot="5400000">
            <a:off x="5943600" y="144780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6096000" y="2286000"/>
            <a:ext cx="1219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6705600" y="16764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6705600" y="21336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6705600" y="25146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6705600" y="28956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447800" y="5029200"/>
            <a:ext cx="632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</a:rPr>
              <a:t>GENERALIZED MEASUREMENT SYSTEM</a:t>
            </a:r>
            <a:endParaRPr lang="en-US" sz="2800" dirty="0">
              <a:solidFill>
                <a:srgbClr val="0070C0"/>
              </a:solidFill>
            </a:endParaRPr>
          </a:p>
        </p:txBody>
      </p:sp>
      <p:cxnSp>
        <p:nvCxnSpPr>
          <p:cNvPr id="63" name="Straight Arrow Connector 62"/>
          <p:cNvCxnSpPr>
            <a:stCxn id="2" idx="3"/>
            <a:endCxn id="3" idx="1"/>
          </p:cNvCxnSpPr>
          <p:nvPr/>
        </p:nvCxnSpPr>
        <p:spPr>
          <a:xfrm>
            <a:off x="3657600" y="1907757"/>
            <a:ext cx="457200" cy="49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066800"/>
            <a:ext cx="7696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GENERAL ARRANGEMENT CONSISTS THREE STAGES</a:t>
            </a:r>
          </a:p>
          <a:p>
            <a:endParaRPr lang="en-US" dirty="0" smtClean="0"/>
          </a:p>
          <a:p>
            <a:r>
              <a:rPr lang="en-US" sz="2400" b="1" dirty="0" smtClean="0">
                <a:solidFill>
                  <a:srgbClr val="0070C0"/>
                </a:solidFill>
              </a:rPr>
              <a:t>STAGE I         A DETECTOR TRANDUCING OR SENSOR STAGE</a:t>
            </a:r>
          </a:p>
          <a:p>
            <a:endParaRPr lang="en-US" sz="2400" b="1" dirty="0" smtClean="0">
              <a:solidFill>
                <a:srgbClr val="0070C0"/>
              </a:solidFill>
            </a:endParaRPr>
          </a:p>
          <a:p>
            <a:r>
              <a:rPr lang="en-US" sz="2400" b="1" dirty="0" smtClean="0">
                <a:solidFill>
                  <a:srgbClr val="0070C0"/>
                </a:solidFill>
              </a:rPr>
              <a:t>STAGE II        SIGNAL CONDITIONING STAGE</a:t>
            </a:r>
          </a:p>
          <a:p>
            <a:endParaRPr lang="en-US" sz="2400" b="1" dirty="0" smtClean="0">
              <a:solidFill>
                <a:srgbClr val="0070C0"/>
              </a:solidFill>
            </a:endParaRPr>
          </a:p>
          <a:p>
            <a:r>
              <a:rPr lang="en-US" sz="2400" b="1" dirty="0" smtClean="0">
                <a:solidFill>
                  <a:srgbClr val="0070C0"/>
                </a:solidFill>
              </a:rPr>
              <a:t>STAGE III        TERMINATING OR READ OUT STAGE</a:t>
            </a:r>
          </a:p>
          <a:p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3820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0070C0"/>
                </a:solidFill>
              </a:rPr>
              <a:t>STAGE I         A DETECTOR TRANDUCING OR SENSOR STAGE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FUNCTION IS TO DETECT OR SENSE THE MEASURAND IDEALLY, IT SHOULD BE INSENSITIVE TO EVERY OTHER POSSIBLE INPUT.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/>
              <a:t>E.G.     * IF IT IS A PRESSURE PICKUP, IT SHOULD INSENSATIVE TO 	ACCELERATION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/>
              <a:t>	*IF IT IS A STRAIN GAUGE ,. IT SHOULD INSENSATIVE TO 	TEMP.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/>
              <a:t>	* IF IT IS A LINEAR  ACCELEROMETER,. IT SHOULD 	INSENSATIVE TO ANGULAR 	ACCELERATION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457200"/>
            <a:ext cx="8001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STAGE II        SIGNAL CONDITIONING STAGE</a:t>
            </a:r>
          </a:p>
          <a:p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sz="2400" b="1" dirty="0" smtClean="0">
                <a:solidFill>
                  <a:srgbClr val="0070C0"/>
                </a:solidFill>
              </a:rPr>
              <a:t>PURPOSE IS TO MODIFY THE TRANDUCED INFORMATION, SO THAT IT IS ACCEPTABLE TO THE TERMINATING STAGE.</a:t>
            </a:r>
          </a:p>
          <a:p>
            <a:endParaRPr lang="en-US" sz="2400" b="1" dirty="0" smtClean="0">
              <a:solidFill>
                <a:srgbClr val="0070C0"/>
              </a:solidFill>
            </a:endParaRPr>
          </a:p>
          <a:p>
            <a:r>
              <a:rPr lang="en-US" sz="2400" b="1" dirty="0" smtClean="0"/>
              <a:t>IT MAY BE PERFORMING THE BASIC OPERATIONS SUCH AS FILTERING, INTERGRATION, DIFFERENTIATING OT TELEMETERING AS REQUIRED.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INCREASE EITHER AMPLITUDE OR POWER OF THE SIGNAL OR BOTH.</a:t>
            </a:r>
          </a:p>
          <a:p>
            <a:endParaRPr lang="en-US" sz="2400" b="1" dirty="0" smtClean="0">
              <a:solidFill>
                <a:srgbClr val="00B0F0"/>
              </a:solidFill>
            </a:endParaRPr>
          </a:p>
          <a:p>
            <a:endParaRPr lang="en-US" sz="24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5344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STAGE III        TERMINATING OR READ OUT STAGE</a:t>
            </a:r>
          </a:p>
          <a:p>
            <a:endParaRPr lang="en-US" sz="2000" b="1" dirty="0" smtClean="0">
              <a:solidFill>
                <a:srgbClr val="0070C0"/>
              </a:solidFill>
            </a:endParaRPr>
          </a:p>
          <a:p>
            <a:r>
              <a:rPr lang="en-US" sz="2400" b="1" dirty="0" smtClean="0"/>
              <a:t>PROVIDES THE INFORMATION SOUGHT IN THE FORM COMPREHENSIBLE TO ONE OF THE HUMAN SENSE OR TO A CONTROLLER.</a:t>
            </a:r>
          </a:p>
          <a:p>
            <a:endParaRPr lang="en-US" sz="2400" b="1" dirty="0" smtClean="0"/>
          </a:p>
          <a:p>
            <a:r>
              <a:rPr lang="en-US" sz="2400" b="1" dirty="0" smtClean="0">
                <a:solidFill>
                  <a:srgbClr val="0070C0"/>
                </a:solidFill>
              </a:rPr>
              <a:t>PRESENTED AS</a:t>
            </a:r>
          </a:p>
          <a:p>
            <a:pPr marL="457200" indent="-457200">
              <a:buAutoNum type="arabicPeriod"/>
            </a:pPr>
            <a:r>
              <a:rPr lang="en-US" sz="2400" b="1" dirty="0" smtClean="0">
                <a:solidFill>
                  <a:srgbClr val="0070C0"/>
                </a:solidFill>
              </a:rPr>
              <a:t>A RELATIVE DISPLACEMENT SUCH AS MOVEMENT OF INDICATING HAND, DISPLACEMENT OF OSCILLOSCOPE TRACE ETC.</a:t>
            </a:r>
          </a:p>
          <a:p>
            <a:pPr marL="457200" indent="-457200">
              <a:buAutoNum type="arabicPeriod"/>
            </a:pPr>
            <a:r>
              <a:rPr lang="en-US" sz="2400" b="1" dirty="0" smtClean="0">
                <a:solidFill>
                  <a:srgbClr val="0070C0"/>
                </a:solidFill>
              </a:rPr>
              <a:t> IN DIGITAL FORM E.G. AUTOMOBILE ODOMETER, VOLTMETER, AMMETER. ETC.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457200"/>
            <a:ext cx="4191000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STAGE I -SENSOR TRANDUCER</a:t>
            </a:r>
          </a:p>
          <a:p>
            <a:endParaRPr lang="en-US" sz="2000" b="1" dirty="0" smtClean="0">
              <a:solidFill>
                <a:srgbClr val="FF0000"/>
              </a:solidFill>
            </a:endParaRPr>
          </a:p>
          <a:p>
            <a:r>
              <a:rPr lang="en-US" sz="2000" b="1" dirty="0" smtClean="0">
                <a:solidFill>
                  <a:srgbClr val="0070C0"/>
                </a:solidFill>
              </a:rPr>
              <a:t>EXAMPLES ARE ---</a:t>
            </a:r>
          </a:p>
          <a:p>
            <a:r>
              <a:rPr lang="en-US" sz="2000" b="1" dirty="0" smtClean="0">
                <a:solidFill>
                  <a:srgbClr val="0070C0"/>
                </a:solidFill>
              </a:rPr>
              <a:t>MECHANICAL: </a:t>
            </a: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sz="2000" b="1" dirty="0" smtClean="0"/>
              <a:t>EG.  CONTACTING SPINDLE, SPRING, ELASTIC DEVICES, DIAPHRAGMS, </a:t>
            </a:r>
          </a:p>
          <a:p>
            <a:r>
              <a:rPr lang="en-US" sz="2000" b="1" dirty="0" smtClean="0"/>
              <a:t>BOURDON TUBE FOR PRESSURE,</a:t>
            </a:r>
          </a:p>
          <a:p>
            <a:r>
              <a:rPr lang="en-US" sz="2000" b="1" dirty="0" smtClean="0"/>
              <a:t>PROVING RING FOR FORCE</a:t>
            </a:r>
          </a:p>
          <a:p>
            <a:endParaRPr lang="en-US" sz="2000" b="1" dirty="0" smtClean="0"/>
          </a:p>
          <a:p>
            <a:r>
              <a:rPr lang="en-US" sz="2000" b="1" dirty="0" smtClean="0">
                <a:solidFill>
                  <a:srgbClr val="0070C0"/>
                </a:solidFill>
              </a:rPr>
              <a:t>EXAMPLES ARE ---</a:t>
            </a:r>
          </a:p>
          <a:p>
            <a:r>
              <a:rPr lang="en-US" sz="2000" b="1" dirty="0" smtClean="0">
                <a:solidFill>
                  <a:srgbClr val="0070C0"/>
                </a:solidFill>
              </a:rPr>
              <a:t>HRDRAULIC-PNEUMATIC</a:t>
            </a:r>
          </a:p>
          <a:p>
            <a:endParaRPr lang="en-US" sz="2000" b="1" dirty="0" smtClean="0">
              <a:solidFill>
                <a:srgbClr val="FF0000"/>
              </a:solidFill>
            </a:endParaRPr>
          </a:p>
          <a:p>
            <a:r>
              <a:rPr lang="en-US" sz="2000" b="1" dirty="0" smtClean="0"/>
              <a:t>EG.  BUOYANT FLOAT, VENTURY,ORIFICE,VANE, PROPELLER</a:t>
            </a:r>
          </a:p>
          <a:p>
            <a:endParaRPr lang="en-US" sz="2000" b="1" dirty="0" smtClean="0"/>
          </a:p>
          <a:p>
            <a:r>
              <a:rPr lang="en-US" sz="2000" b="1" dirty="0" smtClean="0">
                <a:solidFill>
                  <a:srgbClr val="0070C0"/>
                </a:solidFill>
              </a:rPr>
              <a:t>OPTICAL:</a:t>
            </a:r>
          </a:p>
          <a:p>
            <a:r>
              <a:rPr lang="en-US" sz="2000" b="1" dirty="0" smtClean="0">
                <a:solidFill>
                  <a:srgbClr val="00B0F0"/>
                </a:solidFill>
              </a:rPr>
              <a:t>PHOTOGRAPHIC FILM,</a:t>
            </a:r>
          </a:p>
          <a:p>
            <a:r>
              <a:rPr lang="en-US" sz="2000" b="1" dirty="0" smtClean="0">
                <a:solidFill>
                  <a:srgbClr val="00B0F0"/>
                </a:solidFill>
              </a:rPr>
              <a:t>PHOTOELECTRIC CELL.</a:t>
            </a:r>
          </a:p>
          <a:p>
            <a:endParaRPr lang="en-US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724400" y="381000"/>
            <a:ext cx="41910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STAGE II- SIGNAL CONDITIONING</a:t>
            </a:r>
          </a:p>
          <a:p>
            <a:endParaRPr lang="en-US" sz="2000" b="1" dirty="0" smtClean="0">
              <a:solidFill>
                <a:srgbClr val="FF0000"/>
              </a:solidFill>
            </a:endParaRPr>
          </a:p>
          <a:p>
            <a:endParaRPr lang="en-US" sz="2000" b="1" dirty="0" smtClean="0">
              <a:solidFill>
                <a:srgbClr val="FF0000"/>
              </a:solidFill>
            </a:endParaRPr>
          </a:p>
          <a:p>
            <a:endParaRPr lang="en-US" sz="2000" b="1" dirty="0" smtClean="0">
              <a:solidFill>
                <a:srgbClr val="FF0000"/>
              </a:solidFill>
            </a:endParaRPr>
          </a:p>
          <a:p>
            <a:endParaRPr lang="en-US" sz="2000" b="1" dirty="0" smtClean="0"/>
          </a:p>
          <a:p>
            <a:r>
              <a:rPr lang="en-US" sz="2000" b="1" dirty="0" smtClean="0"/>
              <a:t>GEARING, CRANKS, SLIDES, CONNECTING LINKS, CAMS.</a:t>
            </a:r>
          </a:p>
          <a:p>
            <a:endParaRPr lang="en-US" sz="2000" b="1" dirty="0" smtClean="0"/>
          </a:p>
          <a:p>
            <a:endParaRPr lang="en-US" sz="2000" b="1" dirty="0" smtClean="0"/>
          </a:p>
          <a:p>
            <a:endParaRPr lang="en-US" sz="2000" b="1" dirty="0" smtClean="0"/>
          </a:p>
          <a:p>
            <a:endParaRPr lang="en-US" sz="2000" b="1" dirty="0" smtClean="0">
              <a:solidFill>
                <a:srgbClr val="FF0000"/>
              </a:solidFill>
            </a:endParaRPr>
          </a:p>
          <a:p>
            <a:endParaRPr lang="en-US" sz="2000" b="1" dirty="0" smtClean="0">
              <a:solidFill>
                <a:srgbClr val="FF0000"/>
              </a:solidFill>
            </a:endParaRPr>
          </a:p>
          <a:p>
            <a:endParaRPr lang="en-US" sz="2000" b="1" dirty="0" smtClean="0">
              <a:solidFill>
                <a:srgbClr val="FF0000"/>
              </a:solidFill>
            </a:endParaRPr>
          </a:p>
          <a:p>
            <a:r>
              <a:rPr lang="en-US" sz="2000" b="1" dirty="0" smtClean="0"/>
              <a:t>PIPING, VALVES, PLENUM CHAMBERS</a:t>
            </a:r>
          </a:p>
          <a:p>
            <a:endParaRPr lang="en-US" sz="2000" b="1" dirty="0" smtClean="0">
              <a:solidFill>
                <a:srgbClr val="FF0000"/>
              </a:solidFill>
            </a:endParaRPr>
          </a:p>
          <a:p>
            <a:endParaRPr lang="en-US" sz="2000" b="1" dirty="0" smtClean="0">
              <a:solidFill>
                <a:srgbClr val="FF0000"/>
              </a:solidFill>
            </a:endParaRPr>
          </a:p>
          <a:p>
            <a:r>
              <a:rPr lang="en-US" sz="2000" b="1" dirty="0" smtClean="0">
                <a:solidFill>
                  <a:srgbClr val="00B0F0"/>
                </a:solidFill>
              </a:rPr>
              <a:t>MIRROR, LENSES, OPTICAL FIBERS, OPTICAL FILTERS</a:t>
            </a:r>
          </a:p>
          <a:p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457200"/>
            <a:ext cx="4191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STAGE I -SENSOR TRANDUCER</a:t>
            </a:r>
          </a:p>
          <a:p>
            <a:endParaRPr lang="en-US" sz="2000" b="1" dirty="0" smtClean="0">
              <a:solidFill>
                <a:srgbClr val="FF0000"/>
              </a:solidFill>
            </a:endParaRPr>
          </a:p>
          <a:p>
            <a:endParaRPr lang="en-US" sz="2000" b="1" dirty="0" smtClean="0">
              <a:solidFill>
                <a:srgbClr val="FF0000"/>
              </a:solidFill>
            </a:endParaRPr>
          </a:p>
          <a:p>
            <a:r>
              <a:rPr lang="en-US" sz="2000" b="1" dirty="0" smtClean="0">
                <a:solidFill>
                  <a:srgbClr val="0070C0"/>
                </a:solidFill>
              </a:rPr>
              <a:t>ELECTRICAL: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RESISTANCE, CAPACITANCE, 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PIEZOELECTRIC CRYSTALS, 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THERMOCOUPLE ETC.</a:t>
            </a:r>
          </a:p>
          <a:p>
            <a:endParaRPr lang="en-US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572000" y="457200"/>
            <a:ext cx="4191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STAGE II- SIGNAL CONDITIONING</a:t>
            </a:r>
          </a:p>
          <a:p>
            <a:endParaRPr lang="en-US" sz="2000" b="1" dirty="0" smtClean="0">
              <a:solidFill>
                <a:srgbClr val="FF0000"/>
              </a:solidFill>
            </a:endParaRPr>
          </a:p>
          <a:p>
            <a:endParaRPr lang="en-US" sz="2000" b="1" dirty="0" smtClean="0">
              <a:solidFill>
                <a:srgbClr val="FF0000"/>
              </a:solidFill>
            </a:endParaRPr>
          </a:p>
          <a:p>
            <a:endParaRPr lang="en-US" sz="2000" b="1" dirty="0" smtClean="0">
              <a:solidFill>
                <a:srgbClr val="FF0000"/>
              </a:solidFill>
            </a:endParaRPr>
          </a:p>
          <a:p>
            <a:endParaRPr lang="en-US" sz="2000" b="1" dirty="0" smtClean="0">
              <a:solidFill>
                <a:srgbClr val="FF0000"/>
              </a:solidFill>
            </a:endParaRPr>
          </a:p>
          <a:p>
            <a:r>
              <a:rPr lang="en-US" sz="2000" b="1" dirty="0" smtClean="0"/>
              <a:t>AMPLIFYING OR ATTENUATING SYSTEMS, FILTERS, 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TELEMETERING SYSTEMS, 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INTEGRATED CIRCUIT SYSTEMS.</a:t>
            </a:r>
          </a:p>
          <a:p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503</Words>
  <Application>Microsoft Office PowerPoint</Application>
  <PresentationFormat>On-screen Show (4:3)</PresentationFormat>
  <Paragraphs>152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MBS</cp:lastModifiedBy>
  <cp:revision>25</cp:revision>
  <dcterms:created xsi:type="dcterms:W3CDTF">2006-08-16T00:00:00Z</dcterms:created>
  <dcterms:modified xsi:type="dcterms:W3CDTF">2015-01-15T08:11:53Z</dcterms:modified>
</cp:coreProperties>
</file>