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81" r:id="rId3"/>
    <p:sldId id="273" r:id="rId4"/>
    <p:sldId id="275" r:id="rId5"/>
    <p:sldId id="276" r:id="rId6"/>
    <p:sldId id="277" r:id="rId7"/>
    <p:sldId id="278" r:id="rId8"/>
    <p:sldId id="279" r:id="rId9"/>
    <p:sldId id="280"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3" r:id="rId30"/>
    <p:sldId id="301" r:id="rId31"/>
    <p:sldId id="302" r:id="rId32"/>
    <p:sldId id="304" r:id="rId33"/>
    <p:sldId id="305" r:id="rId34"/>
    <p:sldId id="306" r:id="rId35"/>
    <p:sldId id="307" r:id="rId36"/>
    <p:sldId id="308" r:id="rId37"/>
    <p:sldId id="309" r:id="rId38"/>
    <p:sldId id="310" r:id="rId39"/>
    <p:sldId id="311" r:id="rId40"/>
    <p:sldId id="312" r:id="rId41"/>
    <p:sldId id="256" r:id="rId42"/>
    <p:sldId id="257"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2" r:id="rId56"/>
    <p:sldId id="27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30-Nov-16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30-Nov-16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30-Nov-16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30-Nov-16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30-Nov-16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30-Nov-16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instrumentationtoday.com/wp-content/uploads/2011/08/Quarter-And-Full-Bridge-Strain-Gauge-Circuit.jp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instrumentationtoday.com/wp-content/uploads/2011/08/Quater-Bridge-Strain-Gauge-Circuit-Working.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nstrumentationtoday.com/wp-content/uploads/2011/08/Unbonded-Strain-Gauge.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nstrumentationtoday.com/wp-content/uploads/2011/08/Bonded-Type-Strain-Gauges.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nstrumentationtoday.com/wp-content/uploads/2011/08/Bonded-Type-Strain-Gauges.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nstrumentationtoday.com/wp-content/uploads/2011/07/LVDT-Construction.jpg"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instrumentationtoday.com/wp-content/uploads/2011/07/Difference-output-Voltage-Vs-Displacement-Curve.jp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efunda.com/designstandards/sensors/diaphragm/diaphragm_intro.cf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077200" cy="5940088"/>
          </a:xfrm>
          <a:prstGeom prst="rect">
            <a:avLst/>
          </a:prstGeom>
          <a:noFill/>
        </p:spPr>
        <p:txBody>
          <a:bodyPr wrap="square" rtlCol="0">
            <a:spAutoFit/>
          </a:bodyPr>
          <a:lstStyle/>
          <a:p>
            <a:r>
              <a:rPr lang="en-US" sz="3200" b="1" dirty="0" smtClean="0">
                <a:solidFill>
                  <a:srgbClr val="FF0000"/>
                </a:solidFill>
              </a:rPr>
              <a:t>             </a:t>
            </a:r>
            <a:r>
              <a:rPr lang="en-US" sz="3200" b="1" dirty="0" smtClean="0">
                <a:solidFill>
                  <a:srgbClr val="FF0000"/>
                </a:solidFill>
                <a:latin typeface="Arial Black" pitchFamily="34" charset="0"/>
              </a:rPr>
              <a:t>STRAIN MEASUREMENT</a:t>
            </a:r>
          </a:p>
          <a:p>
            <a:r>
              <a:rPr lang="en-US" sz="3200" b="1" dirty="0" smtClean="0">
                <a:solidFill>
                  <a:srgbClr val="FF0000"/>
                </a:solidFill>
              </a:rPr>
              <a:t>STRAIN: </a:t>
            </a:r>
          </a:p>
          <a:p>
            <a:r>
              <a:rPr lang="en-US" sz="2800" b="1" dirty="0" smtClean="0"/>
              <a:t>IT IS DEFORMATION IN MATERIAL WHEN IT IS SUBJECTED TO STRESS ( WHEN SUBJECTED TO LOAD).</a:t>
            </a:r>
          </a:p>
          <a:p>
            <a:endParaRPr lang="en-US" sz="2800" b="1" dirty="0" smtClean="0"/>
          </a:p>
          <a:p>
            <a:r>
              <a:rPr lang="en-US" sz="2800" b="1" dirty="0" smtClean="0"/>
              <a:t>STRAIN    =       CHANGE IN LENGTH</a:t>
            </a:r>
          </a:p>
          <a:p>
            <a:r>
              <a:rPr lang="en-US" sz="2800" b="1" dirty="0" smtClean="0"/>
              <a:t>                            ORIGINAL LENGTH</a:t>
            </a:r>
          </a:p>
          <a:p>
            <a:r>
              <a:rPr lang="en-US" sz="3200" b="1" dirty="0" smtClean="0">
                <a:solidFill>
                  <a:srgbClr val="FF0000"/>
                </a:solidFill>
              </a:rPr>
              <a:t>STRESS:</a:t>
            </a:r>
          </a:p>
          <a:p>
            <a:r>
              <a:rPr lang="en-US" sz="3200" b="1" dirty="0" smtClean="0"/>
              <a:t>LOAD CARRYING CAPACITY OF A MATERIAL WITHOUT EXCESSIVE DEFORMATION OR FAILURE IS CHARACTERISED BY A TERM STESS.</a:t>
            </a:r>
          </a:p>
          <a:p>
            <a:r>
              <a:rPr lang="en-US" sz="2400" b="1" dirty="0" smtClean="0">
                <a:solidFill>
                  <a:srgbClr val="7030A0"/>
                </a:solidFill>
              </a:rPr>
              <a:t>IT IS FORCE EXPERIENCED PER UNIT AREA AND EXPRESSED IN PRESSURE UNITS E.G. N/SQ.M</a:t>
            </a:r>
            <a:endParaRPr lang="en-US" sz="2400" b="1" dirty="0">
              <a:solidFill>
                <a:srgbClr val="7030A0"/>
              </a:solidFill>
            </a:endParaRPr>
          </a:p>
        </p:txBody>
      </p:sp>
      <p:cxnSp>
        <p:nvCxnSpPr>
          <p:cNvPr id="4" name="Straight Connector 3"/>
          <p:cNvCxnSpPr/>
          <p:nvPr/>
        </p:nvCxnSpPr>
        <p:spPr>
          <a:xfrm>
            <a:off x="2667000" y="3117275"/>
            <a:ext cx="3429000" cy="1588"/>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153400" cy="5786199"/>
          </a:xfrm>
          <a:prstGeom prst="rect">
            <a:avLst/>
          </a:prstGeom>
        </p:spPr>
        <p:txBody>
          <a:bodyPr wrap="square">
            <a:spAutoFit/>
          </a:bodyPr>
          <a:lstStyle/>
          <a:p>
            <a:r>
              <a:rPr lang="en-US" sz="3200" b="1" dirty="0" smtClean="0">
                <a:solidFill>
                  <a:srgbClr val="FF0000"/>
                </a:solidFill>
              </a:rPr>
              <a:t>The strain is usually expressed in terms of </a:t>
            </a:r>
            <a:r>
              <a:rPr lang="en-US" sz="3200" b="1" dirty="0" err="1" smtClean="0">
                <a:solidFill>
                  <a:srgbClr val="FF0000"/>
                </a:solidFill>
              </a:rPr>
              <a:t>microstrain</a:t>
            </a:r>
            <a:r>
              <a:rPr lang="en-US" sz="3200" b="1" dirty="0" smtClean="0">
                <a:solidFill>
                  <a:srgbClr val="FF0000"/>
                </a:solidFill>
              </a:rPr>
              <a:t>. 1 </a:t>
            </a:r>
            <a:r>
              <a:rPr lang="en-US" sz="3200" b="1" dirty="0" err="1" smtClean="0">
                <a:solidFill>
                  <a:srgbClr val="FF0000"/>
                </a:solidFill>
              </a:rPr>
              <a:t>microstrain</a:t>
            </a:r>
            <a:r>
              <a:rPr lang="en-US" sz="3200" b="1" dirty="0" smtClean="0">
                <a:solidFill>
                  <a:srgbClr val="FF0000"/>
                </a:solidFill>
              </a:rPr>
              <a:t> = 1 </a:t>
            </a:r>
            <a:r>
              <a:rPr lang="en-US" sz="3200" b="1" dirty="0" err="1" smtClean="0">
                <a:solidFill>
                  <a:srgbClr val="FF0000"/>
                </a:solidFill>
              </a:rPr>
              <a:t>μm</a:t>
            </a:r>
            <a:r>
              <a:rPr lang="en-US" sz="3200" b="1" dirty="0" smtClean="0">
                <a:solidFill>
                  <a:srgbClr val="FF0000"/>
                </a:solidFill>
              </a:rPr>
              <a:t>/m.</a:t>
            </a:r>
            <a:r>
              <a:rPr lang="en-US" sz="3200" b="1" dirty="0" smtClean="0"/>
              <a:t/>
            </a:r>
            <a:br>
              <a:rPr lang="en-US" sz="3200" b="1" dirty="0" smtClean="0"/>
            </a:br>
            <a:r>
              <a:rPr lang="en-US" sz="3200" b="1" dirty="0" smtClean="0">
                <a:solidFill>
                  <a:srgbClr val="7030A0"/>
                </a:solidFill>
              </a:rPr>
              <a:t>If the change in the value of resistivity of a material when strained is neglected, the</a:t>
            </a:r>
            <a:br>
              <a:rPr lang="en-US" sz="3200" b="1" dirty="0" smtClean="0">
                <a:solidFill>
                  <a:srgbClr val="7030A0"/>
                </a:solidFill>
              </a:rPr>
            </a:br>
            <a:r>
              <a:rPr lang="en-US" sz="3200" b="1" dirty="0" smtClean="0">
                <a:solidFill>
                  <a:srgbClr val="7030A0"/>
                </a:solidFill>
              </a:rPr>
              <a:t>gauge factor is :</a:t>
            </a:r>
            <a:br>
              <a:rPr lang="en-US" sz="3200" b="1" dirty="0" smtClean="0">
                <a:solidFill>
                  <a:srgbClr val="7030A0"/>
                </a:solidFill>
              </a:rPr>
            </a:br>
            <a:r>
              <a:rPr lang="en-US" sz="3200" b="1" dirty="0" err="1" smtClean="0">
                <a:solidFill>
                  <a:srgbClr val="7030A0"/>
                </a:solidFill>
              </a:rPr>
              <a:t>Gf</a:t>
            </a:r>
            <a:r>
              <a:rPr lang="en-US" sz="3200" b="1" dirty="0" smtClean="0">
                <a:solidFill>
                  <a:srgbClr val="7030A0"/>
                </a:solidFill>
              </a:rPr>
              <a:t> = 1 + 2v</a:t>
            </a:r>
            <a:r>
              <a:rPr lang="en-US" sz="3200" b="1" dirty="0" smtClean="0"/>
              <a:t/>
            </a:r>
            <a:br>
              <a:rPr lang="en-US" sz="3200" b="1" dirty="0" smtClean="0"/>
            </a:br>
            <a:r>
              <a:rPr lang="en-US" sz="3200" b="1" dirty="0" smtClean="0">
                <a:solidFill>
                  <a:srgbClr val="C00000"/>
                </a:solidFill>
              </a:rPr>
              <a:t>The common value for Poisson's ratio for wires is 0.3.This gives a gauge factor of 1.6</a:t>
            </a:r>
            <a:r>
              <a:rPr lang="en-US" sz="3200" b="1" dirty="0" smtClean="0"/>
              <a:t/>
            </a:r>
            <a:br>
              <a:rPr lang="en-US" sz="3200" b="1" dirty="0" smtClean="0"/>
            </a:br>
            <a:r>
              <a:rPr lang="en-US" sz="3200" b="1" dirty="0" smtClean="0">
                <a:solidFill>
                  <a:srgbClr val="0070C0"/>
                </a:solidFill>
              </a:rPr>
              <a:t>for wire wound strain gauges. Poisson's ratio for all metals is between 0 &amp; 0.5.This</a:t>
            </a:r>
            <a:br>
              <a:rPr lang="en-US" sz="3200" b="1" dirty="0" smtClean="0">
                <a:solidFill>
                  <a:srgbClr val="0070C0"/>
                </a:solidFill>
              </a:rPr>
            </a:br>
            <a:r>
              <a:rPr lang="en-US" sz="3200" b="1" dirty="0" smtClean="0">
                <a:solidFill>
                  <a:srgbClr val="0070C0"/>
                </a:solidFill>
              </a:rPr>
              <a:t>gives a value of 2</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6063198"/>
          </a:xfrm>
          <a:prstGeom prst="rect">
            <a:avLst/>
          </a:prstGeom>
          <a:noFill/>
        </p:spPr>
        <p:txBody>
          <a:bodyPr wrap="square" rtlCol="0">
            <a:spAutoFit/>
          </a:bodyPr>
          <a:lstStyle/>
          <a:p>
            <a:r>
              <a:rPr lang="en-US" sz="2800" b="1" dirty="0" smtClean="0">
                <a:solidFill>
                  <a:srgbClr val="FF0000"/>
                </a:solidFill>
              </a:rPr>
              <a:t>REQUIREMENTS OF STRAIN GAUGE :</a:t>
            </a:r>
          </a:p>
          <a:p>
            <a:pPr>
              <a:lnSpc>
                <a:spcPct val="150000"/>
              </a:lnSpc>
              <a:buFont typeface="Wingdings" pitchFamily="2" charset="2"/>
              <a:buChar char="ü"/>
            </a:pPr>
            <a:r>
              <a:rPr lang="en-US" sz="2400" b="1" dirty="0" smtClean="0"/>
              <a:t>  IT SHOULD BE SMALL IN SIZE WITH NEGLIGIBLE MASS.</a:t>
            </a:r>
          </a:p>
          <a:p>
            <a:pPr>
              <a:lnSpc>
                <a:spcPct val="150000"/>
              </a:lnSpc>
              <a:buFont typeface="Wingdings" pitchFamily="2" charset="2"/>
              <a:buChar char="ü"/>
            </a:pPr>
            <a:r>
              <a:rPr lang="en-US" sz="2400" b="1" dirty="0" smtClean="0"/>
              <a:t>   IT SHOULD BE HIGHLY SENSITIVE TO STRAIN.</a:t>
            </a:r>
          </a:p>
          <a:p>
            <a:pPr>
              <a:lnSpc>
                <a:spcPct val="150000"/>
              </a:lnSpc>
              <a:buFont typeface="Wingdings" pitchFamily="2" charset="2"/>
              <a:buChar char="ü"/>
            </a:pPr>
            <a:r>
              <a:rPr lang="en-US" sz="2400" b="1" dirty="0" smtClean="0"/>
              <a:t>  </a:t>
            </a:r>
            <a:r>
              <a:rPr lang="en-US" sz="2400" b="1" dirty="0" smtClean="0">
                <a:solidFill>
                  <a:srgbClr val="0070C0"/>
                </a:solidFill>
              </a:rPr>
              <a:t>IT SHOULD HAVE HIGH VALUE OF GAUGE FACTOR. I.E. VALUE   </a:t>
            </a:r>
          </a:p>
          <a:p>
            <a:pPr>
              <a:lnSpc>
                <a:spcPct val="150000"/>
              </a:lnSpc>
            </a:pPr>
            <a:r>
              <a:rPr lang="en-US" sz="2400" b="1" dirty="0" smtClean="0">
                <a:solidFill>
                  <a:srgbClr val="0070C0"/>
                </a:solidFill>
              </a:rPr>
              <a:t>     OF  GAUGE FACTOR INDICATES LARGE CHANGE IN RESISTANCE  </a:t>
            </a:r>
          </a:p>
          <a:p>
            <a:pPr>
              <a:lnSpc>
                <a:spcPct val="150000"/>
              </a:lnSpc>
            </a:pPr>
            <a:r>
              <a:rPr lang="en-US" sz="2400" b="1" dirty="0" smtClean="0">
                <a:solidFill>
                  <a:srgbClr val="0070C0"/>
                </a:solidFill>
              </a:rPr>
              <a:t>    FOR A PARTICULAR STRAIN RSEULTING IN HIGH STRAIN.</a:t>
            </a:r>
          </a:p>
          <a:p>
            <a:pPr>
              <a:lnSpc>
                <a:spcPct val="150000"/>
              </a:lnSpc>
              <a:buFont typeface="Wingdings" pitchFamily="2" charset="2"/>
              <a:buChar char="ü"/>
            </a:pPr>
            <a:r>
              <a:rPr lang="en-US" sz="2400" b="1" dirty="0" smtClean="0"/>
              <a:t> IT SHOULD BE EASILY ATTACHABLE TO SPECIMEN.</a:t>
            </a:r>
          </a:p>
          <a:p>
            <a:pPr>
              <a:lnSpc>
                <a:spcPct val="150000"/>
              </a:lnSpc>
              <a:buFont typeface="Wingdings" pitchFamily="2" charset="2"/>
              <a:buChar char="ü"/>
            </a:pPr>
            <a:r>
              <a:rPr lang="en-US" sz="2400" b="1" dirty="0" smtClean="0"/>
              <a:t> IT SHOULD BE CAPABLE TO INDICATE STATIC, TRANSIENT AND </a:t>
            </a:r>
          </a:p>
          <a:p>
            <a:pPr>
              <a:lnSpc>
                <a:spcPct val="150000"/>
              </a:lnSpc>
            </a:pPr>
            <a:r>
              <a:rPr lang="en-US" sz="2400" b="1" dirty="0" smtClean="0"/>
              <a:t>    DYNAMIC STRAIN.</a:t>
            </a:r>
          </a:p>
          <a:p>
            <a:pPr>
              <a:lnSpc>
                <a:spcPct val="150000"/>
              </a:lnSpc>
              <a:buFont typeface="Wingdings" pitchFamily="2" charset="2"/>
              <a:buChar char="ü"/>
            </a:pPr>
            <a:r>
              <a:rPr lang="en-US" sz="2400" b="1" dirty="0" smtClean="0"/>
              <a:t> </a:t>
            </a:r>
            <a:r>
              <a:rPr lang="en-US" sz="2400" b="1" dirty="0" smtClean="0">
                <a:solidFill>
                  <a:srgbClr val="0070C0"/>
                </a:solidFill>
              </a:rPr>
              <a:t>IT SHOULD BE CAPABLE OF REMOTE INDICATION AND </a:t>
            </a:r>
          </a:p>
          <a:p>
            <a:pPr>
              <a:lnSpc>
                <a:spcPct val="150000"/>
              </a:lnSpc>
            </a:pPr>
            <a:r>
              <a:rPr lang="en-US" sz="2400" b="1" dirty="0" smtClean="0">
                <a:solidFill>
                  <a:srgbClr val="0070C0"/>
                </a:solidFill>
              </a:rPr>
              <a:t>     RECORDING. </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6186309"/>
          </a:xfrm>
          <a:prstGeom prst="rect">
            <a:avLst/>
          </a:prstGeom>
          <a:noFill/>
        </p:spPr>
        <p:txBody>
          <a:bodyPr wrap="square" rtlCol="0">
            <a:spAutoFit/>
          </a:bodyPr>
          <a:lstStyle/>
          <a:p>
            <a:pPr>
              <a:lnSpc>
                <a:spcPct val="150000"/>
              </a:lnSpc>
              <a:buFont typeface="Wingdings" pitchFamily="2" charset="2"/>
              <a:buChar char="ü"/>
            </a:pPr>
            <a:r>
              <a:rPr lang="en-US" sz="2400" b="1" dirty="0" smtClean="0"/>
              <a:t> IT SHOULD NOT BE SENSITIVE TO AMBIENT CONDITION SUCH AS TEMP. HUMIDITY, PRESSURE, VIBRATION ETC.</a:t>
            </a:r>
          </a:p>
          <a:p>
            <a:pPr>
              <a:lnSpc>
                <a:spcPct val="150000"/>
              </a:lnSpc>
              <a:buFont typeface="Wingdings" pitchFamily="2" charset="2"/>
              <a:buChar char="ü"/>
            </a:pPr>
            <a:r>
              <a:rPr lang="en-US" sz="2400" b="1" dirty="0" smtClean="0"/>
              <a:t> </a:t>
            </a:r>
            <a:r>
              <a:rPr lang="en-US" sz="2000" b="1" dirty="0" smtClean="0">
                <a:solidFill>
                  <a:srgbClr val="0070C0"/>
                </a:solidFill>
              </a:rPr>
              <a:t>IT SHOULD BE INEXPENSIVE , EASILY AVAILABLE IN VARIOUS SIZES.</a:t>
            </a:r>
            <a:endParaRPr lang="en-US" sz="2400" b="1" dirty="0" smtClean="0">
              <a:solidFill>
                <a:srgbClr val="0070C0"/>
              </a:solidFill>
            </a:endParaRPr>
          </a:p>
          <a:p>
            <a:pPr>
              <a:lnSpc>
                <a:spcPct val="150000"/>
              </a:lnSpc>
              <a:buFont typeface="Wingdings" pitchFamily="2" charset="2"/>
              <a:buChar char="ü"/>
            </a:pPr>
            <a:r>
              <a:rPr lang="en-US" sz="2400" b="1" dirty="0" smtClean="0"/>
              <a:t> </a:t>
            </a:r>
            <a:r>
              <a:rPr lang="en-US" sz="2400" b="1" dirty="0" smtClean="0">
                <a:solidFill>
                  <a:srgbClr val="7030A0"/>
                </a:solidFill>
              </a:rPr>
              <a:t>THE RESISTANCE OF STRAIN GAUGE SHOULD BE AS HIGH AS POSSIBLE SINCE THIS MINIMIZES UNDISIRABLE VARIATIONS IN RESISTANCES IN THE MEASUREMENT CIRCUIT.</a:t>
            </a:r>
          </a:p>
          <a:p>
            <a:pPr>
              <a:lnSpc>
                <a:spcPct val="150000"/>
              </a:lnSpc>
              <a:buFont typeface="Wingdings" pitchFamily="2" charset="2"/>
              <a:buChar char="ü"/>
            </a:pPr>
            <a:r>
              <a:rPr lang="en-US" sz="2400" b="1" dirty="0" smtClean="0"/>
              <a:t> IT SHOULD HAVE LOW RESISTANCE TEMPERATURE COEFFICIENT.</a:t>
            </a:r>
          </a:p>
          <a:p>
            <a:pPr>
              <a:lnSpc>
                <a:spcPct val="150000"/>
              </a:lnSpc>
              <a:buFont typeface="Wingdings" pitchFamily="2" charset="2"/>
              <a:buChar char="ü"/>
            </a:pPr>
            <a:r>
              <a:rPr lang="en-US" sz="2400" b="1" dirty="0" smtClean="0"/>
              <a:t> </a:t>
            </a:r>
            <a:r>
              <a:rPr lang="en-US" sz="2400" b="1" dirty="0" smtClean="0">
                <a:solidFill>
                  <a:srgbClr val="7030A0"/>
                </a:solidFill>
              </a:rPr>
              <a:t>IT SHOULD NOT HAVE HYSTERIS EFFECTS IN THE RESPONSE.</a:t>
            </a:r>
          </a:p>
          <a:p>
            <a:pPr>
              <a:lnSpc>
                <a:spcPct val="150000"/>
              </a:lnSpc>
              <a:buFont typeface="Wingdings" pitchFamily="2" charset="2"/>
              <a:buChar char="ü"/>
            </a:pPr>
            <a:r>
              <a:rPr lang="en-US" sz="2400" b="1" dirty="0" smtClean="0">
                <a:solidFill>
                  <a:srgbClr val="7030A0"/>
                </a:solidFill>
              </a:rPr>
              <a:t> IT SHOULD HAVE LINEAR CHARACTERISTICS. I.E. THE VARIATION IN RESISTANCE IS LINEAR FUNCTION OF STRAIN. </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6063198"/>
          </a:xfrm>
          <a:prstGeom prst="rect">
            <a:avLst/>
          </a:prstGeom>
          <a:noFill/>
        </p:spPr>
        <p:txBody>
          <a:bodyPr wrap="square" rtlCol="0">
            <a:spAutoFit/>
          </a:bodyPr>
          <a:lstStyle/>
          <a:p>
            <a:r>
              <a:rPr lang="en-US" sz="2800" b="1" dirty="0" smtClean="0">
                <a:solidFill>
                  <a:srgbClr val="FF0000"/>
                </a:solidFill>
              </a:rPr>
              <a:t>STRAIN GAUGE MATERIALS :</a:t>
            </a:r>
          </a:p>
          <a:p>
            <a:r>
              <a:rPr lang="en-US" sz="2400" b="1" dirty="0" smtClean="0"/>
              <a:t> </a:t>
            </a:r>
            <a:r>
              <a:rPr lang="en-US" sz="2400" b="1" dirty="0" smtClean="0">
                <a:solidFill>
                  <a:srgbClr val="7030A0"/>
                </a:solidFill>
              </a:rPr>
              <a:t>FOR FABRICATION OF STRAIN GAUGE, IT REQUIRES GRID MATERIAL, SUPPORTING OR BACKING MATERIAL AND BONDING MATERIAL.</a:t>
            </a:r>
          </a:p>
          <a:p>
            <a:r>
              <a:rPr lang="en-US" sz="2400" b="1" dirty="0" smtClean="0">
                <a:solidFill>
                  <a:srgbClr val="FF0000"/>
                </a:solidFill>
              </a:rPr>
              <a:t>GRID MATERIAL: </a:t>
            </a:r>
          </a:p>
          <a:p>
            <a:endParaRPr lang="en-US" sz="2400" b="1" dirty="0" smtClean="0">
              <a:solidFill>
                <a:srgbClr val="FF0000"/>
              </a:solidFill>
            </a:endParaRPr>
          </a:p>
          <a:p>
            <a:r>
              <a:rPr lang="en-US" sz="2400" b="1" dirty="0" smtClean="0"/>
              <a:t>IT SHOULD HAVE HIGH SPECIFIC RESISTANCE, HIGH GAUGE FACTOR, HIGH ELECTRICAL STABILITY, LOW HYSTERISIS, AND HAVE GOOD SOLDERABILITY AND WELDABILITY.</a:t>
            </a:r>
          </a:p>
          <a:p>
            <a:r>
              <a:rPr lang="en-US" sz="2400" b="1" dirty="0" smtClean="0"/>
              <a:t>COMMONLY USED MATERILS ARE ….</a:t>
            </a:r>
          </a:p>
          <a:p>
            <a:pPr marL="457200" indent="-457200">
              <a:buAutoNum type="arabicPeriod"/>
            </a:pPr>
            <a:r>
              <a:rPr lang="en-US" sz="2400" b="1" dirty="0" smtClean="0">
                <a:solidFill>
                  <a:srgbClr val="FF0000"/>
                </a:solidFill>
              </a:rPr>
              <a:t>ADVANCE </a:t>
            </a:r>
            <a:r>
              <a:rPr lang="en-US" sz="2400" b="1" dirty="0" smtClean="0"/>
              <a:t>: IT IS 55 % CU, 45 % NI HAVING </a:t>
            </a:r>
            <a:r>
              <a:rPr lang="en-US" sz="2400" b="1" dirty="0" smtClean="0">
                <a:solidFill>
                  <a:srgbClr val="FF0000"/>
                </a:solidFill>
              </a:rPr>
              <a:t>G.F. 2.</a:t>
            </a:r>
          </a:p>
          <a:p>
            <a:pPr marL="457200" indent="-457200"/>
            <a:endParaRPr lang="en-US" sz="2400" b="1" dirty="0" smtClean="0">
              <a:solidFill>
                <a:srgbClr val="FF0000"/>
              </a:solidFill>
            </a:endParaRPr>
          </a:p>
          <a:p>
            <a:pPr marL="457200" indent="-457200">
              <a:buAutoNum type="arabicPeriod" startAt="2"/>
            </a:pPr>
            <a:r>
              <a:rPr lang="en-US" sz="2400" b="1" dirty="0" smtClean="0">
                <a:solidFill>
                  <a:srgbClr val="FF0000"/>
                </a:solidFill>
              </a:rPr>
              <a:t>ISOELASTIC </a:t>
            </a:r>
            <a:r>
              <a:rPr lang="en-US" sz="2400" b="1" dirty="0" smtClean="0"/>
              <a:t>: 36 % NI, 8% CU, 4% MN, AND MO AND REST IS IRON.   </a:t>
            </a:r>
            <a:r>
              <a:rPr lang="en-US" sz="2400" b="1" dirty="0" smtClean="0">
                <a:solidFill>
                  <a:srgbClr val="FF0000"/>
                </a:solidFill>
              </a:rPr>
              <a:t>GF IS 3.5, </a:t>
            </a:r>
            <a:r>
              <a:rPr lang="en-US" sz="2400" b="1" dirty="0" smtClean="0"/>
              <a:t>USEFUL IN DYNAMIC MEASUREMENT.</a:t>
            </a:r>
          </a:p>
          <a:p>
            <a:pPr marL="457200" indent="-457200"/>
            <a:endParaRPr lang="en-US" sz="2400" b="1" dirty="0" smtClean="0"/>
          </a:p>
          <a:p>
            <a:pPr marL="457200" indent="-457200">
              <a:buAutoNum type="arabicPeriod" startAt="2"/>
            </a:pPr>
            <a:r>
              <a:rPr lang="en-US" sz="2400" b="1" dirty="0" smtClean="0">
                <a:solidFill>
                  <a:srgbClr val="FF0000"/>
                </a:solidFill>
              </a:rPr>
              <a:t> NICHROME : </a:t>
            </a:r>
            <a:r>
              <a:rPr lang="en-US" sz="2400" b="1" dirty="0" smtClean="0"/>
              <a:t>IT IS NI-CR ALLOY WITH </a:t>
            </a:r>
            <a:r>
              <a:rPr lang="en-US" sz="2400" b="1" dirty="0" smtClean="0">
                <a:solidFill>
                  <a:srgbClr val="FF0000"/>
                </a:solidFill>
              </a:rPr>
              <a:t>GF 2</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610600" cy="5262979"/>
          </a:xfrm>
          <a:prstGeom prst="rect">
            <a:avLst/>
          </a:prstGeom>
          <a:noFill/>
        </p:spPr>
        <p:txBody>
          <a:bodyPr wrap="square" rtlCol="0">
            <a:spAutoFit/>
          </a:bodyPr>
          <a:lstStyle/>
          <a:p>
            <a:r>
              <a:rPr lang="en-US" sz="2400" b="1" dirty="0" smtClean="0">
                <a:solidFill>
                  <a:srgbClr val="FF0000"/>
                </a:solidFill>
              </a:rPr>
              <a:t>4. MANGANIN : </a:t>
            </a:r>
            <a:r>
              <a:rPr lang="en-US" sz="2400" b="1" dirty="0" smtClean="0"/>
              <a:t>IT IS MN AND NI ALLOY HAVING </a:t>
            </a:r>
            <a:r>
              <a:rPr lang="en-US" sz="2400" b="1" dirty="0" smtClean="0">
                <a:solidFill>
                  <a:srgbClr val="FF0000"/>
                </a:solidFill>
              </a:rPr>
              <a:t>GF 0.47</a:t>
            </a:r>
            <a:r>
              <a:rPr lang="en-US" sz="2400" b="1" dirty="0" smtClean="0"/>
              <a:t>. LOW TEMP. COEFFICIENT.</a:t>
            </a:r>
          </a:p>
          <a:p>
            <a:pPr marL="457200" indent="-457200">
              <a:buAutoNum type="arabicPeriod" startAt="5"/>
            </a:pPr>
            <a:r>
              <a:rPr lang="en-US" sz="2400" b="1" dirty="0" smtClean="0">
                <a:solidFill>
                  <a:srgbClr val="FF0000"/>
                </a:solidFill>
              </a:rPr>
              <a:t>MONEL: </a:t>
            </a:r>
            <a:r>
              <a:rPr lang="en-US" sz="2400" b="1" dirty="0" smtClean="0"/>
              <a:t>MO + NI , GF 1.9, HIGH TEMP. COEFFICIENT.</a:t>
            </a:r>
          </a:p>
          <a:p>
            <a:pPr marL="457200" indent="-457200"/>
            <a:endParaRPr lang="en-US" sz="2400" b="1" dirty="0" smtClean="0"/>
          </a:p>
          <a:p>
            <a:pPr marL="457200" indent="-457200">
              <a:buAutoNum type="arabicPeriod" startAt="6"/>
            </a:pPr>
            <a:r>
              <a:rPr lang="en-US" sz="2400" b="1" dirty="0" smtClean="0">
                <a:solidFill>
                  <a:srgbClr val="FF0000"/>
                </a:solidFill>
              </a:rPr>
              <a:t>NICKEL </a:t>
            </a:r>
            <a:r>
              <a:rPr lang="en-US" sz="2400" b="1" dirty="0" smtClean="0"/>
              <a:t>: IT HAS NEGATIVE GF -12. IT SHOWS REDUCED RESISTANCE THROUGH LENGTH INCRESES AND DIAMETER DECRESES . </a:t>
            </a:r>
          </a:p>
          <a:p>
            <a:pPr marL="457200" indent="-457200">
              <a:buAutoNum type="arabicPeriod" startAt="6"/>
            </a:pPr>
            <a:endParaRPr lang="en-US" sz="2400" b="1" dirty="0" smtClean="0"/>
          </a:p>
          <a:p>
            <a:pPr marL="457200" indent="-457200"/>
            <a:r>
              <a:rPr lang="en-US" sz="2400" b="1" dirty="0" smtClean="0"/>
              <a:t> </a:t>
            </a:r>
            <a:r>
              <a:rPr lang="en-US" sz="2400" b="1" dirty="0" smtClean="0">
                <a:solidFill>
                  <a:srgbClr val="FF0000"/>
                </a:solidFill>
              </a:rPr>
              <a:t>BACKING MATERIAL:</a:t>
            </a:r>
          </a:p>
          <a:p>
            <a:pPr marL="457200" indent="-457200"/>
            <a:endParaRPr lang="en-US" sz="2400" b="1" dirty="0" smtClean="0">
              <a:solidFill>
                <a:srgbClr val="FF0000"/>
              </a:solidFill>
            </a:endParaRPr>
          </a:p>
          <a:p>
            <a:pPr marL="457200" indent="-457200"/>
            <a:r>
              <a:rPr lang="en-US" sz="2400" b="1" dirty="0" smtClean="0"/>
              <a:t>  </a:t>
            </a:r>
            <a:r>
              <a:rPr lang="en-US" sz="2400" b="1" dirty="0" smtClean="0">
                <a:solidFill>
                  <a:srgbClr val="7030A0"/>
                </a:solidFill>
              </a:rPr>
              <a:t>GENERALLY THIN STRONG PAPER IS USED FOR BACKING</a:t>
            </a:r>
            <a:r>
              <a:rPr lang="en-US" sz="2400" b="1" dirty="0" smtClean="0"/>
              <a:t>.</a:t>
            </a:r>
          </a:p>
          <a:p>
            <a:pPr marL="457200" indent="-457200"/>
            <a:endParaRPr lang="en-US" sz="2400" b="1" dirty="0" smtClean="0"/>
          </a:p>
          <a:p>
            <a:pPr marL="457200" indent="-457200"/>
            <a:r>
              <a:rPr lang="en-US" sz="2400" b="1" dirty="0" smtClean="0"/>
              <a:t>IT MUST BE HAVING </a:t>
            </a:r>
            <a:r>
              <a:rPr lang="en-US" sz="2400" b="1" dirty="0" smtClean="0">
                <a:solidFill>
                  <a:srgbClr val="7030A0"/>
                </a:solidFill>
              </a:rPr>
              <a:t>MINIMUM THICKNESS, HIGH MECHANICAL STRENGTH, HIGH DIELECTRIC STRENGTH, NON HYGROSCOPIC.</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82000" cy="5632311"/>
          </a:xfrm>
          <a:prstGeom prst="rect">
            <a:avLst/>
          </a:prstGeom>
          <a:noFill/>
        </p:spPr>
        <p:txBody>
          <a:bodyPr wrap="square" rtlCol="0">
            <a:spAutoFit/>
          </a:bodyPr>
          <a:lstStyle/>
          <a:p>
            <a:r>
              <a:rPr lang="en-US" sz="2400" b="1" dirty="0" smtClean="0">
                <a:solidFill>
                  <a:srgbClr val="FF0000"/>
                </a:solidFill>
              </a:rPr>
              <a:t>BINDING MATERIAL :</a:t>
            </a:r>
          </a:p>
          <a:p>
            <a:endParaRPr lang="en-US" sz="2400" b="1" dirty="0" smtClean="0">
              <a:solidFill>
                <a:srgbClr val="FF0000"/>
              </a:solidFill>
            </a:endParaRPr>
          </a:p>
          <a:p>
            <a:r>
              <a:rPr lang="en-US" sz="2400" b="1" dirty="0" smtClean="0">
                <a:solidFill>
                  <a:srgbClr val="7030A0"/>
                </a:solidFill>
              </a:rPr>
              <a:t>USUALLY DUCO CEMENT IS USED AS BINDING MATERIAL.</a:t>
            </a:r>
          </a:p>
          <a:p>
            <a:endParaRPr lang="en-US" sz="2400" b="1" dirty="0" smtClean="0">
              <a:solidFill>
                <a:srgbClr val="7030A0"/>
              </a:solidFill>
            </a:endParaRPr>
          </a:p>
          <a:p>
            <a:r>
              <a:rPr lang="en-US" sz="2400" b="1" dirty="0" smtClean="0"/>
              <a:t>IT SHOULD HAVE…</a:t>
            </a:r>
          </a:p>
          <a:p>
            <a:endParaRPr lang="en-US" sz="2400" b="1" dirty="0" smtClean="0"/>
          </a:p>
          <a:p>
            <a:pPr>
              <a:lnSpc>
                <a:spcPct val="150000"/>
              </a:lnSpc>
              <a:buFont typeface="Wingdings" pitchFamily="2" charset="2"/>
              <a:buChar char="q"/>
            </a:pPr>
            <a:r>
              <a:rPr lang="en-US" sz="2400" b="1" dirty="0" smtClean="0">
                <a:solidFill>
                  <a:srgbClr val="7030A0"/>
                </a:solidFill>
              </a:rPr>
              <a:t>HIGH STRENGTH</a:t>
            </a:r>
          </a:p>
          <a:p>
            <a:pPr>
              <a:lnSpc>
                <a:spcPct val="150000"/>
              </a:lnSpc>
              <a:buFont typeface="Wingdings" pitchFamily="2" charset="2"/>
              <a:buChar char="q"/>
            </a:pPr>
            <a:r>
              <a:rPr lang="en-US" sz="2400" b="1" dirty="0" smtClean="0">
                <a:solidFill>
                  <a:srgbClr val="7030A0"/>
                </a:solidFill>
              </a:rPr>
              <a:t>HIGH CREEP RESISTANCE</a:t>
            </a:r>
          </a:p>
          <a:p>
            <a:pPr>
              <a:lnSpc>
                <a:spcPct val="150000"/>
              </a:lnSpc>
              <a:buFont typeface="Wingdings" pitchFamily="2" charset="2"/>
              <a:buChar char="q"/>
            </a:pPr>
            <a:r>
              <a:rPr lang="en-US" sz="2400" b="1" dirty="0" smtClean="0">
                <a:solidFill>
                  <a:srgbClr val="7030A0"/>
                </a:solidFill>
              </a:rPr>
              <a:t>HIGH DIELECTRIC STRENGTH</a:t>
            </a:r>
          </a:p>
          <a:p>
            <a:pPr>
              <a:lnSpc>
                <a:spcPct val="150000"/>
              </a:lnSpc>
              <a:buFont typeface="Wingdings" pitchFamily="2" charset="2"/>
              <a:buChar char="q"/>
            </a:pPr>
            <a:r>
              <a:rPr lang="en-US" sz="2400" b="1" dirty="0" smtClean="0">
                <a:solidFill>
                  <a:srgbClr val="7030A0"/>
                </a:solidFill>
              </a:rPr>
              <a:t>GOOD ADHERENCE</a:t>
            </a:r>
          </a:p>
          <a:p>
            <a:pPr>
              <a:lnSpc>
                <a:spcPct val="150000"/>
              </a:lnSpc>
              <a:buFont typeface="Wingdings" pitchFamily="2" charset="2"/>
              <a:buChar char="q"/>
            </a:pPr>
            <a:r>
              <a:rPr lang="en-US" sz="2400" b="1" dirty="0" smtClean="0">
                <a:solidFill>
                  <a:srgbClr val="7030A0"/>
                </a:solidFill>
              </a:rPr>
              <a:t>FAST DRYING</a:t>
            </a:r>
          </a:p>
          <a:p>
            <a:pPr>
              <a:spcAft>
                <a:spcPts val="600"/>
              </a:spcAft>
              <a:buFont typeface="Wingdings" pitchFamily="2" charset="2"/>
              <a:buChar char="q"/>
            </a:pPr>
            <a:r>
              <a:rPr lang="en-US" sz="2400" b="1" dirty="0" smtClean="0">
                <a:solidFill>
                  <a:srgbClr val="7030A0"/>
                </a:solidFill>
              </a:rPr>
              <a:t>EASE IN APPLICATION. </a:t>
            </a:r>
            <a:endParaRPr lang="en-US" sz="2400" b="1" dirty="0">
              <a:solidFill>
                <a:srgbClr val="7030A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2308324"/>
          </a:xfrm>
          <a:prstGeom prst="rect">
            <a:avLst/>
          </a:prstGeom>
          <a:noFill/>
        </p:spPr>
        <p:txBody>
          <a:bodyPr wrap="square" rtlCol="0">
            <a:spAutoFit/>
          </a:bodyPr>
          <a:lstStyle/>
          <a:p>
            <a:r>
              <a:rPr lang="en-US" sz="2400" b="1" dirty="0" smtClean="0"/>
              <a:t>STRAIN GAUGES ARE CLASSIFIED AS…</a:t>
            </a:r>
          </a:p>
          <a:p>
            <a:pPr marL="457200" indent="-457200">
              <a:buAutoNum type="arabicPeriod"/>
            </a:pPr>
            <a:r>
              <a:rPr lang="en-US" sz="2400" b="1" dirty="0" smtClean="0"/>
              <a:t>UNBONDED TYPE </a:t>
            </a:r>
          </a:p>
          <a:p>
            <a:pPr marL="457200" indent="-457200">
              <a:buAutoNum type="arabicPeriod"/>
            </a:pPr>
            <a:r>
              <a:rPr lang="en-US" sz="2400" b="1" dirty="0" smtClean="0"/>
              <a:t> BONDED TYPE </a:t>
            </a:r>
          </a:p>
          <a:p>
            <a:pPr marL="457200" indent="-457200"/>
            <a:r>
              <a:rPr lang="en-US" sz="2400" b="1" dirty="0" smtClean="0"/>
              <a:t>		A) WIRE TYPE BONDED STRAIN GAUGE</a:t>
            </a:r>
          </a:p>
          <a:p>
            <a:pPr marL="457200" indent="-457200"/>
            <a:r>
              <a:rPr lang="en-US" sz="2400" b="1" dirty="0" smtClean="0"/>
              <a:t>		B) FOIL TYPE BONDED STRAIN GAUGE</a:t>
            </a:r>
          </a:p>
          <a:p>
            <a:pPr marL="457200" indent="-457200"/>
            <a:r>
              <a:rPr lang="en-US" sz="2400" b="1" dirty="0" smtClean="0"/>
              <a:t>		C) SEMICONDUCTOR TYPE BONDED STRAIN GAUGE</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5847755"/>
          </a:xfrm>
          <a:prstGeom prst="rect">
            <a:avLst/>
          </a:prstGeom>
          <a:noFill/>
        </p:spPr>
        <p:txBody>
          <a:bodyPr wrap="square" rtlCol="0">
            <a:spAutoFit/>
          </a:bodyPr>
          <a:lstStyle/>
          <a:p>
            <a:r>
              <a:rPr lang="en-US" sz="3600" b="1" dirty="0" err="1" smtClean="0">
                <a:solidFill>
                  <a:srgbClr val="FF0000"/>
                </a:solidFill>
              </a:rPr>
              <a:t>Unbonded</a:t>
            </a:r>
            <a:r>
              <a:rPr lang="en-US" sz="3600" b="1" dirty="0" smtClean="0">
                <a:solidFill>
                  <a:srgbClr val="FF0000"/>
                </a:solidFill>
              </a:rPr>
              <a:t> Metal Strain Gauge</a:t>
            </a:r>
            <a:endParaRPr lang="en-US" sz="3600" dirty="0" smtClean="0">
              <a:solidFill>
                <a:srgbClr val="FF0000"/>
              </a:solidFill>
            </a:endParaRPr>
          </a:p>
          <a:p>
            <a:r>
              <a:rPr lang="en-US" sz="3200" b="1" dirty="0" smtClean="0"/>
              <a:t>An </a:t>
            </a:r>
            <a:r>
              <a:rPr lang="en-US" sz="3200" b="1" dirty="0" err="1" smtClean="0"/>
              <a:t>unbonded</a:t>
            </a:r>
            <a:r>
              <a:rPr lang="en-US" sz="3200" b="1" dirty="0" smtClean="0"/>
              <a:t> metal strain gauge is shown in Fig.2. </a:t>
            </a:r>
          </a:p>
          <a:p>
            <a:r>
              <a:rPr lang="en-US" sz="3200" b="1" dirty="0" smtClean="0"/>
              <a:t>This gauge consists of a wire stretched</a:t>
            </a:r>
            <a:br>
              <a:rPr lang="en-US" sz="3200" b="1" dirty="0" smtClean="0"/>
            </a:br>
            <a:r>
              <a:rPr lang="en-US" sz="3200" b="1" dirty="0" smtClean="0"/>
              <a:t>between two points in an insulating medium such as air. The wires are of copper nickel,</a:t>
            </a:r>
            <a:br>
              <a:rPr lang="en-US" sz="3200" b="1" dirty="0" smtClean="0"/>
            </a:br>
            <a:r>
              <a:rPr lang="en-US" sz="3200" b="1" dirty="0" smtClean="0"/>
              <a:t>chrome nickel or nickel iron alloys. The </a:t>
            </a:r>
            <a:r>
              <a:rPr lang="en-US" sz="3200" b="1" dirty="0" err="1" smtClean="0"/>
              <a:t>flexture</a:t>
            </a:r>
            <a:r>
              <a:rPr lang="en-US" sz="3200" b="1" dirty="0" smtClean="0"/>
              <a:t> element is connected via a rod to a</a:t>
            </a:r>
            <a:br>
              <a:rPr lang="en-US" sz="3200" b="1" dirty="0" smtClean="0"/>
            </a:br>
            <a:r>
              <a:rPr lang="en-US" sz="3200" b="1" dirty="0" smtClean="0"/>
              <a:t>diaphragm which is used for sensing of pressure. The wires are tensioned to avoid buckling</a:t>
            </a:r>
            <a:br>
              <a:rPr lang="en-US" sz="3200" b="1" dirty="0" smtClean="0"/>
            </a:br>
            <a:r>
              <a:rPr lang="en-US" sz="3200" b="1" dirty="0" smtClean="0"/>
              <a:t>when they experience a compressive force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llsyllabus.com/aj/note/ECE/ELECTRONIC%20INSTRUMENTATION/Unit7/Types%20of%20Strain%20Gauges1.PNG"/>
          <p:cNvPicPr/>
          <p:nvPr/>
        </p:nvPicPr>
        <p:blipFill>
          <a:blip r:embed="rId2"/>
          <a:srcRect/>
          <a:stretch>
            <a:fillRect/>
          </a:stretch>
        </p:blipFill>
        <p:spPr bwMode="auto">
          <a:xfrm>
            <a:off x="1238250" y="657225"/>
            <a:ext cx="6667500" cy="5543550"/>
          </a:xfrm>
          <a:prstGeom prst="rect">
            <a:avLst/>
          </a:prstGeom>
          <a:noFill/>
          <a:ln w="9525">
            <a:noFill/>
            <a:miter lim="800000"/>
            <a:headEnd/>
            <a:tailEnd/>
          </a:ln>
        </p:spPr>
      </p:pic>
      <p:sp>
        <p:nvSpPr>
          <p:cNvPr id="3" name="TextBox 2"/>
          <p:cNvSpPr txBox="1"/>
          <p:nvPr/>
        </p:nvSpPr>
        <p:spPr>
          <a:xfrm>
            <a:off x="2133600" y="6019800"/>
            <a:ext cx="3352800" cy="369332"/>
          </a:xfrm>
          <a:prstGeom prst="rect">
            <a:avLst/>
          </a:prstGeom>
          <a:noFill/>
        </p:spPr>
        <p:txBody>
          <a:bodyPr wrap="square" rtlCol="0">
            <a:spAutoFit/>
          </a:bodyPr>
          <a:lstStyle/>
          <a:p>
            <a:r>
              <a:rPr lang="en-US" b="1" dirty="0" smtClean="0"/>
              <a:t>UNBONDED STRAIN GAUGE </a:t>
            </a:r>
            <a:endParaRPr lang="en-US" b="1" dirty="0"/>
          </a:p>
        </p:txBody>
      </p:sp>
      <p:sp>
        <p:nvSpPr>
          <p:cNvPr id="4" name="Down Arrow 3"/>
          <p:cNvSpPr/>
          <p:nvPr/>
        </p:nvSpPr>
        <p:spPr>
          <a:xfrm>
            <a:off x="2971800" y="304800"/>
            <a:ext cx="762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4200" y="152400"/>
            <a:ext cx="1752600" cy="369332"/>
          </a:xfrm>
          <a:prstGeom prst="rect">
            <a:avLst/>
          </a:prstGeom>
          <a:noFill/>
        </p:spPr>
        <p:txBody>
          <a:bodyPr wrap="square" rtlCol="0">
            <a:spAutoFit/>
          </a:bodyPr>
          <a:lstStyle/>
          <a:p>
            <a:r>
              <a:rPr lang="en-US" dirty="0" smtClean="0"/>
              <a:t>FORCE APPLIED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2523768"/>
          </a:xfrm>
          <a:prstGeom prst="rect">
            <a:avLst/>
          </a:prstGeom>
          <a:noFill/>
        </p:spPr>
        <p:txBody>
          <a:bodyPr wrap="square" rtlCol="0">
            <a:spAutoFit/>
          </a:bodyPr>
          <a:lstStyle/>
          <a:p>
            <a:r>
              <a:rPr lang="en-US" sz="2800" b="1" dirty="0" smtClean="0"/>
              <a:t>The </a:t>
            </a:r>
            <a:r>
              <a:rPr lang="en-US" sz="2800" b="1" dirty="0" err="1" smtClean="0"/>
              <a:t>unbonded</a:t>
            </a:r>
            <a:r>
              <a:rPr lang="en-US" sz="2800" b="1" dirty="0" smtClean="0"/>
              <a:t> metal wire gauges, used almost exclusively in transducer applications,</a:t>
            </a:r>
            <a:br>
              <a:rPr lang="en-US" sz="2800" b="1" dirty="0" smtClean="0"/>
            </a:br>
            <a:r>
              <a:rPr lang="en-US" sz="2800" b="1" dirty="0" smtClean="0"/>
              <a:t>employ preloaded resistance wires connected in a Wheatstone bridge as shown in</a:t>
            </a:r>
          </a:p>
          <a:p>
            <a:r>
              <a:rPr lang="en-US" sz="2800" b="1" dirty="0" smtClean="0"/>
              <a:t>Fig.3.</a:t>
            </a:r>
          </a:p>
          <a:p>
            <a:endParaRPr lang="en-US" dirty="0"/>
          </a:p>
        </p:txBody>
      </p:sp>
      <p:pic>
        <p:nvPicPr>
          <p:cNvPr id="3" name="Picture 2" descr="http://www.allsyllabus.com/aj/note/ECE/ELECTRONIC%20INSTRUMENTATION/Unit7/Types%20of%20Strain%20Gauges2.PNG"/>
          <p:cNvPicPr/>
          <p:nvPr/>
        </p:nvPicPr>
        <p:blipFill>
          <a:blip r:embed="rId2"/>
          <a:srcRect/>
          <a:stretch>
            <a:fillRect/>
          </a:stretch>
        </p:blipFill>
        <p:spPr bwMode="auto">
          <a:xfrm>
            <a:off x="2895600" y="2590800"/>
            <a:ext cx="4514850"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76731" y="609601"/>
            <a:ext cx="7048070" cy="5377506"/>
          </a:xfrm>
          <a:prstGeom prst="rect">
            <a:avLst/>
          </a:prstGeom>
          <a:noFill/>
          <a:ln w="9525">
            <a:noFill/>
            <a:miter lim="800000"/>
            <a:headEnd/>
            <a:tailEnd/>
          </a:ln>
          <a:effectLst/>
        </p:spPr>
      </p:pic>
      <p:sp>
        <p:nvSpPr>
          <p:cNvPr id="3" name="TextBox 2"/>
          <p:cNvSpPr txBox="1"/>
          <p:nvPr/>
        </p:nvSpPr>
        <p:spPr>
          <a:xfrm>
            <a:off x="2667000" y="5943600"/>
            <a:ext cx="4648200" cy="369332"/>
          </a:xfrm>
          <a:prstGeom prst="rect">
            <a:avLst/>
          </a:prstGeom>
          <a:noFill/>
        </p:spPr>
        <p:txBody>
          <a:bodyPr wrap="square" rtlCol="0">
            <a:spAutoFit/>
          </a:bodyPr>
          <a:lstStyle/>
          <a:p>
            <a:r>
              <a:rPr lang="en-US" b="1" dirty="0" smtClean="0">
                <a:solidFill>
                  <a:srgbClr val="FF0000"/>
                </a:solidFill>
              </a:rPr>
              <a:t>Changes in lateral and transverse dimension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rter And Full Bridge Strain Gauge Circuit">
            <a:hlinkClick r:id="rId2"/>
          </p:cNvPr>
          <p:cNvPicPr/>
          <p:nvPr/>
        </p:nvPicPr>
        <p:blipFill>
          <a:blip r:embed="rId3"/>
          <a:srcRect/>
          <a:stretch>
            <a:fillRect/>
          </a:stretch>
        </p:blipFill>
        <p:spPr bwMode="auto">
          <a:xfrm>
            <a:off x="304800" y="990600"/>
            <a:ext cx="8382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arter Bridge Strain Gauge Circuit-Working">
            <a:hlinkClick r:id="rId2"/>
          </p:cNvPr>
          <p:cNvPicPr/>
          <p:nvPr/>
        </p:nvPicPr>
        <p:blipFill>
          <a:blip r:embed="rId3"/>
          <a:srcRect/>
          <a:stretch>
            <a:fillRect/>
          </a:stretch>
        </p:blipFill>
        <p:spPr bwMode="auto">
          <a:xfrm>
            <a:off x="533400" y="990600"/>
            <a:ext cx="8001000" cy="350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bonded Strain Gauge">
            <a:hlinkClick r:id="rId2"/>
          </p:cNvPr>
          <p:cNvPicPr/>
          <p:nvPr/>
        </p:nvPicPr>
        <p:blipFill>
          <a:blip r:embed="rId3"/>
          <a:srcRect/>
          <a:stretch>
            <a:fillRect/>
          </a:stretch>
        </p:blipFill>
        <p:spPr bwMode="auto">
          <a:xfrm>
            <a:off x="1371600" y="990600"/>
            <a:ext cx="63246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pubs.usgs.gov/twri/twri8a3/images/fig20.gif"/>
          <p:cNvPicPr/>
          <p:nvPr/>
        </p:nvPicPr>
        <p:blipFill>
          <a:blip r:embed="rId2"/>
          <a:srcRect/>
          <a:stretch>
            <a:fillRect/>
          </a:stretch>
        </p:blipFill>
        <p:spPr bwMode="auto">
          <a:xfrm>
            <a:off x="1219200" y="838200"/>
            <a:ext cx="6172200" cy="4267200"/>
          </a:xfrm>
          <a:prstGeom prst="rect">
            <a:avLst/>
          </a:prstGeom>
          <a:noFill/>
          <a:ln w="9525">
            <a:noFill/>
            <a:miter lim="800000"/>
            <a:headEnd/>
            <a:tailEnd/>
          </a:ln>
        </p:spPr>
      </p:pic>
      <p:sp>
        <p:nvSpPr>
          <p:cNvPr id="3" name="TextBox 2"/>
          <p:cNvSpPr txBox="1"/>
          <p:nvPr/>
        </p:nvSpPr>
        <p:spPr>
          <a:xfrm>
            <a:off x="4648200" y="5334000"/>
            <a:ext cx="2590800" cy="381000"/>
          </a:xfrm>
          <a:prstGeom prst="rect">
            <a:avLst/>
          </a:prstGeom>
          <a:noFill/>
        </p:spPr>
        <p:txBody>
          <a:bodyPr wrap="square" rtlCol="0">
            <a:spAutoFit/>
          </a:bodyPr>
          <a:lstStyle/>
          <a:p>
            <a:r>
              <a:rPr lang="en-US" dirty="0" smtClean="0"/>
              <a:t>SUBJECTED TO TENSION </a:t>
            </a:r>
            <a:endParaRPr lang="en-US" dirty="0"/>
          </a:p>
        </p:txBody>
      </p:sp>
      <p:sp>
        <p:nvSpPr>
          <p:cNvPr id="4" name="TextBox 3"/>
          <p:cNvSpPr txBox="1"/>
          <p:nvPr/>
        </p:nvSpPr>
        <p:spPr>
          <a:xfrm>
            <a:off x="762000" y="5410200"/>
            <a:ext cx="3276600" cy="369332"/>
          </a:xfrm>
          <a:prstGeom prst="rect">
            <a:avLst/>
          </a:prstGeom>
          <a:noFill/>
        </p:spPr>
        <p:txBody>
          <a:bodyPr wrap="square" rtlCol="0">
            <a:spAutoFit/>
          </a:bodyPr>
          <a:lstStyle/>
          <a:p>
            <a:r>
              <a:rPr lang="en-US" dirty="0" smtClean="0"/>
              <a:t>SUBJECTED TO COMPRESSION</a:t>
            </a:r>
            <a:endParaRPr lang="en-US" dirty="0"/>
          </a:p>
        </p:txBody>
      </p:sp>
      <p:cxnSp>
        <p:nvCxnSpPr>
          <p:cNvPr id="6" name="Straight Arrow Connector 5"/>
          <p:cNvCxnSpPr/>
          <p:nvPr/>
        </p:nvCxnSpPr>
        <p:spPr>
          <a:xfrm rot="16200000" flipH="1">
            <a:off x="1524000" y="3733800"/>
            <a:ext cx="2362200" cy="990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485900" y="3695700"/>
            <a:ext cx="2743200" cy="685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048000" y="2743200"/>
            <a:ext cx="32004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76600" y="3581400"/>
            <a:ext cx="2286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304800"/>
            <a:ext cx="6477000" cy="400110"/>
          </a:xfrm>
          <a:prstGeom prst="rect">
            <a:avLst/>
          </a:prstGeom>
          <a:noFill/>
        </p:spPr>
        <p:txBody>
          <a:bodyPr wrap="square" rtlCol="0">
            <a:spAutoFit/>
          </a:bodyPr>
          <a:lstStyle/>
          <a:p>
            <a:r>
              <a:rPr lang="en-US" sz="2000" b="1" dirty="0" smtClean="0">
                <a:solidFill>
                  <a:srgbClr val="FF0000"/>
                </a:solidFill>
              </a:rPr>
              <a:t>UNBONDED STRAIN GAUGE ARRANGEMENT</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04800" y="228600"/>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rPr>
              <a:t>Some of the </a:t>
            </a:r>
            <a:r>
              <a:rPr kumimoji="0" lang="en-US" sz="2800" b="1" i="0" u="none" strike="noStrike" cap="none" normalizeH="0" baseline="0" dirty="0" err="1" smtClean="0">
                <a:ln>
                  <a:noFill/>
                </a:ln>
                <a:solidFill>
                  <a:srgbClr val="000000"/>
                </a:solidFill>
                <a:effectLst/>
                <a:latin typeface="Arial" pitchFamily="34" charset="0"/>
                <a:ea typeface="Times New Roman" pitchFamily="18" charset="0"/>
              </a:rPr>
              <a:t>unbonded</a:t>
            </a:r>
            <a:r>
              <a:rPr kumimoji="0" lang="en-US" sz="2800" b="1" i="0" u="none" strike="noStrike" cap="none" normalizeH="0" baseline="0" dirty="0" smtClean="0">
                <a:ln>
                  <a:noFill/>
                </a:ln>
                <a:solidFill>
                  <a:srgbClr val="000000"/>
                </a:solidFill>
                <a:effectLst/>
                <a:latin typeface="Arial" pitchFamily="34" charset="0"/>
                <a:ea typeface="Times New Roman" pitchFamily="18" charset="0"/>
              </a:rPr>
              <a:t> metal wire gauges are shown in Fig. 4</a:t>
            </a:r>
            <a:endParaRPr kumimoji="0" lang="en-US" sz="2800" b="1" i="0" u="none" strike="noStrike" cap="none" normalizeH="0" baseline="0" dirty="0" smtClean="0">
              <a:ln>
                <a:noFill/>
              </a:ln>
              <a:solidFill>
                <a:schemeClr val="tx1"/>
              </a:solidFill>
              <a:effectLst/>
              <a:latin typeface="Arial" pitchFamily="34" charset="0"/>
            </a:endParaRPr>
          </a:p>
        </p:txBody>
      </p:sp>
      <p:pic>
        <p:nvPicPr>
          <p:cNvPr id="3" name="Picture 2" descr="http://www.allsyllabus.com/aj/note/ECE/ELECTRONIC%20INSTRUMENTATION/Unit7/Types%20of%20Strain%20Gauges3.PNG"/>
          <p:cNvPicPr/>
          <p:nvPr/>
        </p:nvPicPr>
        <p:blipFill>
          <a:blip r:embed="rId2"/>
          <a:srcRect/>
          <a:stretch>
            <a:fillRect/>
          </a:stretch>
        </p:blipFill>
        <p:spPr bwMode="auto">
          <a:xfrm>
            <a:off x="1828800" y="1524000"/>
            <a:ext cx="31623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llsyllabus.com/aj/note/ECE/ELECTRONIC%20INSTRUMENTATION/Unit7/Types%20of%20Strain%20Gauges4.PNG"/>
          <p:cNvPicPr/>
          <p:nvPr/>
        </p:nvPicPr>
        <p:blipFill>
          <a:blip r:embed="rId2"/>
          <a:srcRect/>
          <a:stretch>
            <a:fillRect/>
          </a:stretch>
        </p:blipFill>
        <p:spPr bwMode="auto">
          <a:xfrm>
            <a:off x="2438400" y="485775"/>
            <a:ext cx="426720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82000" cy="5509200"/>
          </a:xfrm>
          <a:prstGeom prst="rect">
            <a:avLst/>
          </a:prstGeom>
          <a:noFill/>
        </p:spPr>
        <p:txBody>
          <a:bodyPr wrap="square" rtlCol="0">
            <a:spAutoFit/>
          </a:bodyPr>
          <a:lstStyle/>
          <a:p>
            <a:r>
              <a:rPr lang="en-US" sz="3200" b="1" dirty="0" smtClean="0">
                <a:solidFill>
                  <a:srgbClr val="FF0000"/>
                </a:solidFill>
              </a:rPr>
              <a:t>Strain gauges :</a:t>
            </a:r>
          </a:p>
          <a:p>
            <a:r>
              <a:rPr lang="en-US" sz="3200" b="1" dirty="0" smtClean="0">
                <a:solidFill>
                  <a:srgbClr val="7030A0"/>
                </a:solidFill>
              </a:rPr>
              <a:t>Strain gauges work on the principle that the resistance of a conductor or a semiconductor</a:t>
            </a:r>
            <a:br>
              <a:rPr lang="en-US" sz="3200" b="1" dirty="0" smtClean="0">
                <a:solidFill>
                  <a:srgbClr val="7030A0"/>
                </a:solidFill>
              </a:rPr>
            </a:br>
            <a:r>
              <a:rPr lang="en-US" sz="3200" b="1" dirty="0" smtClean="0">
                <a:solidFill>
                  <a:srgbClr val="7030A0"/>
                </a:solidFill>
              </a:rPr>
              <a:t>changes when strained. This property can be used for measurement of displacement, force</a:t>
            </a:r>
            <a:br>
              <a:rPr lang="en-US" sz="3200" b="1" dirty="0" smtClean="0">
                <a:solidFill>
                  <a:srgbClr val="7030A0"/>
                </a:solidFill>
              </a:rPr>
            </a:br>
            <a:r>
              <a:rPr lang="en-US" sz="3200" b="1" dirty="0" smtClean="0">
                <a:solidFill>
                  <a:srgbClr val="7030A0"/>
                </a:solidFill>
              </a:rPr>
              <a:t>and pressure. The resistivity of materials also changes with change of temperature thus</a:t>
            </a:r>
            <a:br>
              <a:rPr lang="en-US" sz="3200" b="1" dirty="0" smtClean="0">
                <a:solidFill>
                  <a:srgbClr val="7030A0"/>
                </a:solidFill>
              </a:rPr>
            </a:br>
            <a:r>
              <a:rPr lang="en-US" sz="3200" b="1" dirty="0" smtClean="0">
                <a:solidFill>
                  <a:srgbClr val="7030A0"/>
                </a:solidFill>
              </a:rPr>
              <a:t>causing a change of resistance. If a metal conductor is stretched or compressed, its resistance changes on account of the fact that both length and diameter of conductor change. </a:t>
            </a:r>
            <a:endParaRPr lang="en-US" sz="3200" b="1" dirty="0">
              <a:solidFill>
                <a:srgbClr val="7030A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5816977"/>
          </a:xfrm>
          <a:prstGeom prst="rect">
            <a:avLst/>
          </a:prstGeom>
          <a:noFill/>
        </p:spPr>
        <p:txBody>
          <a:bodyPr wrap="square" rtlCol="0">
            <a:spAutoFit/>
          </a:bodyPr>
          <a:lstStyle/>
          <a:p>
            <a:r>
              <a:rPr lang="en-US" sz="2800" b="1" dirty="0" smtClean="0"/>
              <a:t>Also there is a change in the value of resistivity of the conductor when it is strained and this property is</a:t>
            </a:r>
            <a:br>
              <a:rPr lang="en-US" sz="2800" b="1" dirty="0" smtClean="0"/>
            </a:br>
            <a:r>
              <a:rPr lang="en-US" sz="2800" b="1" dirty="0" err="1" smtClean="0">
                <a:solidFill>
                  <a:srgbClr val="0070C0"/>
                </a:solidFill>
              </a:rPr>
              <a:t>piezoresistive</a:t>
            </a:r>
            <a:r>
              <a:rPr lang="en-US" sz="2800" b="1" dirty="0" smtClean="0">
                <a:solidFill>
                  <a:srgbClr val="0070C0"/>
                </a:solidFill>
              </a:rPr>
              <a:t> effect.</a:t>
            </a:r>
            <a:r>
              <a:rPr lang="en-US" sz="2800" b="1" dirty="0" smtClean="0"/>
              <a:t> Therefore, resistance strain gauges are also known as </a:t>
            </a:r>
            <a:r>
              <a:rPr lang="en-US" sz="2800" b="1" dirty="0" err="1" smtClean="0"/>
              <a:t>piezoresistive</a:t>
            </a:r>
            <a:r>
              <a:rPr lang="en-US" sz="2800" b="1" dirty="0" smtClean="0"/>
              <a:t/>
            </a:r>
            <a:br>
              <a:rPr lang="en-US" sz="2800" b="1" dirty="0" smtClean="0"/>
            </a:br>
            <a:r>
              <a:rPr lang="en-US" sz="2800" b="1" dirty="0" smtClean="0"/>
              <a:t>gauges.</a:t>
            </a:r>
          </a:p>
          <a:p>
            <a:r>
              <a:rPr lang="en-US" sz="2800" b="1" dirty="0" smtClean="0"/>
              <a:t>The strain gauges are used for measurement of strain and associated stress in experimental stress analysis. 	</a:t>
            </a:r>
            <a:r>
              <a:rPr lang="en-US" sz="2800" b="1" dirty="0" smtClean="0">
                <a:solidFill>
                  <a:srgbClr val="7030A0"/>
                </a:solidFill>
              </a:rPr>
              <a:t>Secondly, many other detectors and transducers, notably the load cells, torque meters, diaphragm type pressure gauges, temperature sensors,</a:t>
            </a:r>
            <a:br>
              <a:rPr lang="en-US" sz="2800" b="1" dirty="0" smtClean="0">
                <a:solidFill>
                  <a:srgbClr val="7030A0"/>
                </a:solidFill>
              </a:rPr>
            </a:br>
            <a:r>
              <a:rPr lang="en-US" sz="2800" b="1" dirty="0" smtClean="0">
                <a:solidFill>
                  <a:srgbClr val="7030A0"/>
                </a:solidFill>
              </a:rPr>
              <a:t>accelerometers and flow meters, employ strain gauges as secondary transducers.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570756"/>
          </a:xfrm>
          <a:prstGeom prst="rect">
            <a:avLst/>
          </a:prstGeom>
          <a:noFill/>
        </p:spPr>
        <p:txBody>
          <a:bodyPr wrap="square" rtlCol="0">
            <a:spAutoFit/>
          </a:bodyPr>
          <a:lstStyle/>
          <a:p>
            <a:r>
              <a:rPr lang="en-US" sz="2400" b="1" dirty="0" smtClean="0">
                <a:solidFill>
                  <a:srgbClr val="FF0000"/>
                </a:solidFill>
              </a:rPr>
              <a:t>ADVANTAGE OF UNBONDED STRAIN GAUGES :</a:t>
            </a:r>
          </a:p>
          <a:p>
            <a:endParaRPr lang="en-US" sz="2000" b="1" dirty="0" smtClean="0">
              <a:solidFill>
                <a:srgbClr val="FF0000"/>
              </a:solidFill>
            </a:endParaRPr>
          </a:p>
          <a:p>
            <a:pPr>
              <a:buFont typeface="Wingdings" pitchFamily="2" charset="2"/>
              <a:buChar char="q"/>
            </a:pPr>
            <a:r>
              <a:rPr lang="en-US" sz="2400" b="1" dirty="0" smtClean="0"/>
              <a:t> IT IS SIMPLE IN CONSTRUCTION.</a:t>
            </a:r>
          </a:p>
          <a:p>
            <a:pPr>
              <a:buFont typeface="Wingdings" pitchFamily="2" charset="2"/>
              <a:buChar char="q"/>
            </a:pPr>
            <a:r>
              <a:rPr lang="en-US" sz="2400" b="1" dirty="0" smtClean="0"/>
              <a:t> COST IS LOW </a:t>
            </a:r>
          </a:p>
          <a:p>
            <a:pPr>
              <a:buFont typeface="Wingdings" pitchFamily="2" charset="2"/>
              <a:buChar char="q"/>
            </a:pPr>
            <a:r>
              <a:rPr lang="en-US" sz="2400" b="1" dirty="0" smtClean="0"/>
              <a:t> IT IS ACCURATE </a:t>
            </a:r>
          </a:p>
          <a:p>
            <a:r>
              <a:rPr lang="en-US" sz="2400" b="1" dirty="0" smtClean="0"/>
              <a:t>  </a:t>
            </a:r>
            <a:r>
              <a:rPr lang="en-US" sz="2400" b="1" dirty="0" smtClean="0">
                <a:solidFill>
                  <a:srgbClr val="FF0000"/>
                </a:solidFill>
              </a:rPr>
              <a:t>DISADVANTAGES :</a:t>
            </a:r>
          </a:p>
          <a:p>
            <a:pPr>
              <a:buFont typeface="Wingdings" pitchFamily="2" charset="2"/>
              <a:buChar char="q"/>
            </a:pPr>
            <a:r>
              <a:rPr lang="en-US" sz="2400" b="1" dirty="0" smtClean="0">
                <a:solidFill>
                  <a:srgbClr val="FF0000"/>
                </a:solidFill>
              </a:rPr>
              <a:t> </a:t>
            </a:r>
            <a:r>
              <a:rPr lang="en-US" sz="2400" b="1" dirty="0" smtClean="0"/>
              <a:t>EFFECT OF HYSTERIS MAY AFFECT ITS PERFORMANCE.</a:t>
            </a:r>
          </a:p>
          <a:p>
            <a:pPr>
              <a:buFont typeface="Wingdings" pitchFamily="2" charset="2"/>
              <a:buChar char="q"/>
            </a:pPr>
            <a:r>
              <a:rPr lang="en-US" sz="2400" b="1" dirty="0" smtClean="0"/>
              <a:t> CHANGE IN TEMP, AFFECTS ITS PERFORMANCE.</a:t>
            </a:r>
          </a:p>
          <a:p>
            <a:pPr>
              <a:buFont typeface="Wingdings" pitchFamily="2" charset="2"/>
              <a:buChar char="q"/>
            </a:pPr>
            <a:r>
              <a:rPr lang="en-US" sz="2400" b="1" dirty="0" smtClean="0"/>
              <a:t> RESISTANCE IF ITS CONTACT LEADS DECRESES ITS PERFORMANCE. </a:t>
            </a:r>
          </a:p>
          <a:p>
            <a:pPr>
              <a:buFont typeface="Wingdings" pitchFamily="2" charset="2"/>
              <a:buChar char="q"/>
            </a:pPr>
            <a:endParaRPr lang="en-US" sz="2400" b="1" dirty="0" smtClean="0"/>
          </a:p>
          <a:p>
            <a:r>
              <a:rPr lang="en-US" sz="2400" b="1" dirty="0" smtClean="0"/>
              <a:t> </a:t>
            </a:r>
            <a:r>
              <a:rPr lang="en-US" sz="2400" b="1" dirty="0" smtClean="0">
                <a:solidFill>
                  <a:srgbClr val="FF0000"/>
                </a:solidFill>
              </a:rPr>
              <a:t>APPLICATION :</a:t>
            </a:r>
          </a:p>
          <a:p>
            <a:r>
              <a:rPr lang="en-US" sz="2400" b="1" dirty="0" smtClean="0"/>
              <a:t>USED FOR MEASUREMENT OF FORCE, STRAIN OR DISPLACEMENT ETC. </a:t>
            </a:r>
          </a:p>
          <a:p>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772400" cy="1569660"/>
          </a:xfrm>
          <a:prstGeom prst="rect">
            <a:avLst/>
          </a:prstGeom>
          <a:noFill/>
        </p:spPr>
        <p:txBody>
          <a:bodyPr wrap="square" rtlCol="0">
            <a:spAutoFit/>
          </a:bodyPr>
          <a:lstStyle/>
          <a:p>
            <a:pPr marL="457200" indent="-457200"/>
            <a:r>
              <a:rPr lang="en-US" b="1" dirty="0" smtClean="0"/>
              <a:t> </a:t>
            </a:r>
            <a:r>
              <a:rPr lang="en-US" sz="2400" b="1" dirty="0" smtClean="0">
                <a:solidFill>
                  <a:srgbClr val="FF0000"/>
                </a:solidFill>
              </a:rPr>
              <a:t>BONDED TYPE STRAIN GAUGE </a:t>
            </a:r>
            <a:endParaRPr lang="en-US" b="1" dirty="0" smtClean="0">
              <a:solidFill>
                <a:srgbClr val="FF0000"/>
              </a:solidFill>
            </a:endParaRPr>
          </a:p>
          <a:p>
            <a:pPr marL="457200" indent="-457200"/>
            <a:r>
              <a:rPr lang="en-US" b="1" dirty="0" smtClean="0"/>
              <a:t>		A) </a:t>
            </a:r>
            <a:r>
              <a:rPr lang="en-US" b="1" dirty="0" smtClean="0">
                <a:solidFill>
                  <a:srgbClr val="7030A0"/>
                </a:solidFill>
              </a:rPr>
              <a:t>WIRE TYPE </a:t>
            </a:r>
            <a:r>
              <a:rPr lang="en-US" b="1" dirty="0" smtClean="0"/>
              <a:t>BONDED STRAIN GAUGE</a:t>
            </a:r>
          </a:p>
          <a:p>
            <a:pPr marL="457200" indent="-457200"/>
            <a:r>
              <a:rPr lang="en-US" b="1" dirty="0" smtClean="0"/>
              <a:t>		B) </a:t>
            </a:r>
            <a:r>
              <a:rPr lang="en-US" b="1" dirty="0" smtClean="0">
                <a:solidFill>
                  <a:srgbClr val="7030A0"/>
                </a:solidFill>
              </a:rPr>
              <a:t>FOIL TYPE </a:t>
            </a:r>
            <a:r>
              <a:rPr lang="en-US" b="1" dirty="0" smtClean="0"/>
              <a:t>BONDED STRAIN GAUGE</a:t>
            </a:r>
          </a:p>
          <a:p>
            <a:pPr marL="457200" indent="-457200"/>
            <a:r>
              <a:rPr lang="en-US" b="1" dirty="0" smtClean="0"/>
              <a:t>		C) </a:t>
            </a:r>
            <a:r>
              <a:rPr lang="en-US" b="1" dirty="0" smtClean="0">
                <a:solidFill>
                  <a:srgbClr val="7030A0"/>
                </a:solidFill>
              </a:rPr>
              <a:t>SEMICONDUCTOR TYPE </a:t>
            </a:r>
            <a:r>
              <a:rPr lang="en-US" b="1" dirty="0" smtClean="0"/>
              <a:t>BONDED STRAIN GAUGE</a:t>
            </a:r>
          </a:p>
          <a:p>
            <a:endParaRPr lang="en-US" dirty="0"/>
          </a:p>
        </p:txBody>
      </p:sp>
      <p:pic>
        <p:nvPicPr>
          <p:cNvPr id="3" name="Picture 2" descr="Bonded Type Strain Gauges">
            <a:hlinkClick r:id="rId2"/>
          </p:cNvPr>
          <p:cNvPicPr/>
          <p:nvPr/>
        </p:nvPicPr>
        <p:blipFill>
          <a:blip r:embed="rId3"/>
          <a:srcRect/>
          <a:stretch>
            <a:fillRect/>
          </a:stretch>
        </p:blipFill>
        <p:spPr bwMode="auto">
          <a:xfrm>
            <a:off x="990600" y="2114550"/>
            <a:ext cx="769620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https://upload.wikimedia.org/wikipedia/commons/thumb/8/84/Stress_Strain_Ductile_Material.png/450px-Stress_Strain_Ductile_Materi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ttps://upload.wikimedia.org/wikipedia/commons/thumb/8/84/Stress_Strain_Ductile_Material.png/450px-Stress_Strain_Ductile_Material.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6" name="AutoShape 6" descr="https://upload.wikimedia.org/wikipedia/commons/thumb/8/84/Stress_Strain_Ductile_Material.png/450px-Stress_Strain_Ductile_Material.pn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2"/>
          <a:srcRect/>
          <a:stretch>
            <a:fillRect/>
          </a:stretch>
        </p:blipFill>
        <p:spPr bwMode="auto">
          <a:xfrm>
            <a:off x="1066801" y="381000"/>
            <a:ext cx="6934199" cy="5486400"/>
          </a:xfrm>
          <a:prstGeom prst="rect">
            <a:avLst/>
          </a:prstGeom>
          <a:noFill/>
          <a:ln w="9525">
            <a:noFill/>
            <a:miter lim="800000"/>
            <a:headEnd/>
            <a:tailEnd/>
          </a:ln>
          <a:effectLst/>
        </p:spPr>
      </p:pic>
      <p:sp>
        <p:nvSpPr>
          <p:cNvPr id="7" name="TextBox 6"/>
          <p:cNvSpPr txBox="1"/>
          <p:nvPr/>
        </p:nvSpPr>
        <p:spPr>
          <a:xfrm>
            <a:off x="2590800" y="5791200"/>
            <a:ext cx="4572000" cy="461665"/>
          </a:xfrm>
          <a:prstGeom prst="rect">
            <a:avLst/>
          </a:prstGeom>
          <a:noFill/>
        </p:spPr>
        <p:txBody>
          <a:bodyPr wrap="square" rtlCol="0">
            <a:spAutoFit/>
          </a:bodyPr>
          <a:lstStyle/>
          <a:p>
            <a:r>
              <a:rPr lang="en-US" sz="2400" b="1" dirty="0" smtClean="0">
                <a:solidFill>
                  <a:srgbClr val="FF0000"/>
                </a:solidFill>
              </a:rPr>
              <a:t>STRESS STRAIN RELATIONSHIP</a:t>
            </a:r>
            <a:endParaRPr lang="en-US" sz="2400" b="1" dirty="0">
              <a:solidFill>
                <a:srgbClr val="FF0000"/>
              </a:solidFill>
            </a:endParaRPr>
          </a:p>
        </p:txBody>
      </p:sp>
      <p:sp>
        <p:nvSpPr>
          <p:cNvPr id="8" name="TextBox 7"/>
          <p:cNvSpPr txBox="1"/>
          <p:nvPr/>
        </p:nvSpPr>
        <p:spPr>
          <a:xfrm>
            <a:off x="4572000" y="2743200"/>
            <a:ext cx="2057400" cy="923330"/>
          </a:xfrm>
          <a:prstGeom prst="rect">
            <a:avLst/>
          </a:prstGeom>
          <a:noFill/>
        </p:spPr>
        <p:txBody>
          <a:bodyPr wrap="square" rtlCol="0">
            <a:spAutoFit/>
          </a:bodyPr>
          <a:lstStyle/>
          <a:p>
            <a:r>
              <a:rPr lang="en-US" b="1" dirty="0" smtClean="0">
                <a:solidFill>
                  <a:srgbClr val="FF0000"/>
                </a:solidFill>
              </a:rPr>
              <a:t>MODULUS OF </a:t>
            </a:r>
          </a:p>
          <a:p>
            <a:r>
              <a:rPr lang="en-US" b="1" dirty="0" smtClean="0">
                <a:solidFill>
                  <a:srgbClr val="FF0000"/>
                </a:solidFill>
              </a:rPr>
              <a:t>ELASTICITY OR </a:t>
            </a:r>
          </a:p>
          <a:p>
            <a:r>
              <a:rPr lang="en-US" b="1" dirty="0" smtClean="0">
                <a:solidFill>
                  <a:srgbClr val="FF0000"/>
                </a:solidFill>
              </a:rPr>
              <a:t>YOUNGS MODULUS </a:t>
            </a:r>
            <a:endParaRPr lang="en-US" b="1" dirty="0">
              <a:solidFill>
                <a:srgbClr val="FF0000"/>
              </a:solidFill>
            </a:endParaRPr>
          </a:p>
        </p:txBody>
      </p:sp>
      <p:sp>
        <p:nvSpPr>
          <p:cNvPr id="9" name="TextBox 8"/>
          <p:cNvSpPr txBox="1"/>
          <p:nvPr/>
        </p:nvSpPr>
        <p:spPr>
          <a:xfrm>
            <a:off x="6553200" y="2895600"/>
            <a:ext cx="3810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
        <p:nvSpPr>
          <p:cNvPr id="10" name="TextBox 9"/>
          <p:cNvSpPr txBox="1"/>
          <p:nvPr/>
        </p:nvSpPr>
        <p:spPr>
          <a:xfrm>
            <a:off x="7010400" y="2667000"/>
            <a:ext cx="1600200" cy="646331"/>
          </a:xfrm>
          <a:prstGeom prst="rect">
            <a:avLst/>
          </a:prstGeom>
          <a:noFill/>
        </p:spPr>
        <p:txBody>
          <a:bodyPr wrap="square" rtlCol="0">
            <a:spAutoFit/>
          </a:bodyPr>
          <a:lstStyle/>
          <a:p>
            <a:r>
              <a:rPr lang="en-US" b="1" dirty="0" smtClean="0">
                <a:solidFill>
                  <a:srgbClr val="FF0000"/>
                </a:solidFill>
              </a:rPr>
              <a:t>STRESS</a:t>
            </a:r>
          </a:p>
          <a:p>
            <a:r>
              <a:rPr lang="en-US" b="1" dirty="0" smtClean="0">
                <a:solidFill>
                  <a:srgbClr val="FF0000"/>
                </a:solidFill>
              </a:rPr>
              <a:t>STRAIN</a:t>
            </a:r>
            <a:endParaRPr lang="en-US" b="1" dirty="0">
              <a:solidFill>
                <a:srgbClr val="FF0000"/>
              </a:solidFill>
            </a:endParaRPr>
          </a:p>
        </p:txBody>
      </p:sp>
      <p:cxnSp>
        <p:nvCxnSpPr>
          <p:cNvPr id="12" name="Straight Connector 11"/>
          <p:cNvCxnSpPr>
            <a:stCxn id="10" idx="1"/>
          </p:cNvCxnSpPr>
          <p:nvPr/>
        </p:nvCxnSpPr>
        <p:spPr>
          <a:xfrm rot="10800000" flipH="1">
            <a:off x="7010400" y="2971800"/>
            <a:ext cx="990600" cy="1836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ded Type Strain Gauges">
            <a:hlinkClick r:id="rId2"/>
          </p:cNvPr>
          <p:cNvPicPr/>
          <p:nvPr/>
        </p:nvPicPr>
        <p:blipFill>
          <a:blip r:embed="rId3"/>
          <a:srcRect/>
          <a:stretch>
            <a:fillRect/>
          </a:stretch>
        </p:blipFill>
        <p:spPr bwMode="auto">
          <a:xfrm>
            <a:off x="914400" y="2057400"/>
            <a:ext cx="5843588"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229600" cy="5539978"/>
          </a:xfrm>
          <a:prstGeom prst="rect">
            <a:avLst/>
          </a:prstGeom>
          <a:noFill/>
        </p:spPr>
        <p:txBody>
          <a:bodyPr wrap="square" rtlCol="0">
            <a:spAutoFit/>
          </a:bodyPr>
          <a:lstStyle/>
          <a:p>
            <a:r>
              <a:rPr lang="en-US" sz="2800" b="1" dirty="0" smtClean="0">
                <a:solidFill>
                  <a:srgbClr val="7030A0"/>
                </a:solidFill>
              </a:rPr>
              <a:t>A BONDED STRAIN GAUGE </a:t>
            </a:r>
            <a:r>
              <a:rPr lang="en-US" sz="2800" b="1" dirty="0" smtClean="0"/>
              <a:t>WILL BE EITHER A WIRE TYPE OR A FOIL TYPE AS SHOWN IN THE FIGURE.</a:t>
            </a:r>
          </a:p>
          <a:p>
            <a:endParaRPr lang="en-US" sz="2800" b="1" dirty="0" smtClean="0"/>
          </a:p>
          <a:p>
            <a:r>
              <a:rPr lang="en-US" sz="2800" b="1" dirty="0" smtClean="0"/>
              <a:t> IT IS CONNECTED TO A PAPER OR A THICK PLASTIC FILM SUPPORT. </a:t>
            </a:r>
          </a:p>
          <a:p>
            <a:endParaRPr lang="en-US" sz="2800" b="1" dirty="0" smtClean="0"/>
          </a:p>
          <a:p>
            <a:r>
              <a:rPr lang="en-US" sz="2800" b="1" dirty="0" smtClean="0"/>
              <a:t>THE MEASURING LEADS ARE SOLDERED OR WELDED TO THE GAUGE WIRE. </a:t>
            </a:r>
          </a:p>
          <a:p>
            <a:endParaRPr lang="en-US" sz="2800" b="1" dirty="0" smtClean="0"/>
          </a:p>
          <a:p>
            <a:r>
              <a:rPr lang="en-US" sz="2800" b="1" dirty="0" smtClean="0"/>
              <a:t>THE BONDED STRAIN GAUGE WITH THE PAPER BACKING IS CONNECTED TO THE ELASTIC MEMBER WHOSE STRAIN IS TO BE MEASURED.</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5970865"/>
          </a:xfrm>
          <a:prstGeom prst="rect">
            <a:avLst/>
          </a:prstGeom>
          <a:noFill/>
        </p:spPr>
        <p:txBody>
          <a:bodyPr wrap="square" rtlCol="0">
            <a:spAutoFit/>
          </a:bodyPr>
          <a:lstStyle/>
          <a:p>
            <a:r>
              <a:rPr lang="en-US" sz="2800" b="1" dirty="0" smtClean="0">
                <a:solidFill>
                  <a:srgbClr val="FF0000"/>
                </a:solidFill>
              </a:rPr>
              <a:t>FOIL TYPE GAUGES HAVE </a:t>
            </a:r>
            <a:r>
              <a:rPr lang="en-US" sz="2800" b="1" dirty="0" smtClean="0"/>
              <a:t>A MUCH GREATER HEAT DISSIPATION CAPACITY AS COMPARED WITH WIRE</a:t>
            </a:r>
            <a:br>
              <a:rPr lang="en-US" sz="2800" b="1" dirty="0" smtClean="0"/>
            </a:br>
            <a:r>
              <a:rPr lang="en-US" sz="2800" b="1" dirty="0" smtClean="0"/>
              <a:t>WOUND STRAIN GAUGES ON ACCOUNT OF THEIR GREATER SURFACE AREA FOR THE SAME VOLUME. </a:t>
            </a:r>
          </a:p>
          <a:p>
            <a:endParaRPr lang="en-US" sz="2800" b="1" dirty="0" smtClean="0"/>
          </a:p>
          <a:p>
            <a:r>
              <a:rPr lang="en-US" sz="2800" b="1" dirty="0" smtClean="0"/>
              <a:t>FOR THIS REASON, THEY CAN BE USED FOR HIGHER OPERATING TEMPERATURE RANGE. ALSO THE LARGE SURFACE AREA LEADS TO BETTER BONDING. </a:t>
            </a:r>
          </a:p>
          <a:p>
            <a:endParaRPr lang="en-US" sz="2800" b="1" dirty="0" smtClean="0"/>
          </a:p>
          <a:p>
            <a:r>
              <a:rPr lang="en-US" sz="2800" b="1" dirty="0" smtClean="0"/>
              <a:t>THE SENSING ELEMENTS OF FOIL GAUGES ARE FORMED FROM SHEETS LESS THAN 0.005 MM THICK BY PHOTOCOPYING PROCESS, WHICH ALLOW GREATER FLEXIBILITY WITH REGARD TO SHAPE.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1938992"/>
          </a:xfrm>
          <a:prstGeom prst="rect">
            <a:avLst/>
          </a:prstGeom>
          <a:noFill/>
        </p:spPr>
        <p:txBody>
          <a:bodyPr wrap="square" rtlCol="0">
            <a:spAutoFit/>
          </a:bodyPr>
          <a:lstStyle/>
          <a:p>
            <a:r>
              <a:rPr lang="en-US" sz="2400" b="1" dirty="0" smtClean="0">
                <a:solidFill>
                  <a:srgbClr val="FF0000"/>
                </a:solidFill>
              </a:rPr>
              <a:t>ROSETTES</a:t>
            </a:r>
          </a:p>
          <a:p>
            <a:r>
              <a:rPr lang="en-US" sz="2400" b="1" dirty="0" smtClean="0"/>
              <a:t>IN ADDITION TO SINGLE ELEMENT STRAIN GAUGES, A </a:t>
            </a:r>
            <a:r>
              <a:rPr lang="en-US" sz="2400" b="1" dirty="0" smtClean="0">
                <a:solidFill>
                  <a:srgbClr val="FF0000"/>
                </a:solidFill>
              </a:rPr>
              <a:t>COMBINATION OF STRAIN GAUGES CALLED "ROSETTES</a:t>
            </a:r>
            <a:r>
              <a:rPr lang="en-US" sz="2400" b="1" dirty="0" smtClean="0"/>
              <a:t>"</a:t>
            </a:r>
            <a:br>
              <a:rPr lang="en-US" sz="2400" b="1" dirty="0" smtClean="0"/>
            </a:br>
            <a:r>
              <a:rPr lang="en-US" sz="2400" b="1" dirty="0" smtClean="0"/>
              <a:t>ARE AVAILABLE IN MANY COMBINATIONS FOR SPECIFIC STRESS ANALYSIS OR TRANSDUCER APPLICATIONS.</a:t>
            </a:r>
            <a:endParaRPr lang="en-US" sz="2400" b="1" dirty="0"/>
          </a:p>
        </p:txBody>
      </p:sp>
      <p:pic>
        <p:nvPicPr>
          <p:cNvPr id="3" name="Picture 2" descr="http://www.allsyllabus.com/aj/note/ECE/ELECTRONIC%20INSTRUMENTATION/Unit7/Rosettes1.PNG"/>
          <p:cNvPicPr/>
          <p:nvPr/>
        </p:nvPicPr>
        <p:blipFill>
          <a:blip r:embed="rId2"/>
          <a:srcRect/>
          <a:stretch>
            <a:fillRect/>
          </a:stretch>
        </p:blipFill>
        <p:spPr bwMode="auto">
          <a:xfrm>
            <a:off x="533400" y="2667000"/>
            <a:ext cx="3657600" cy="3200400"/>
          </a:xfrm>
          <a:prstGeom prst="rect">
            <a:avLst/>
          </a:prstGeom>
          <a:noFill/>
          <a:ln w="9525">
            <a:noFill/>
            <a:miter lim="800000"/>
            <a:headEnd/>
            <a:tailEnd/>
          </a:ln>
        </p:spPr>
      </p:pic>
      <p:pic>
        <p:nvPicPr>
          <p:cNvPr id="4" name="Picture 3" descr="http://www.allsyllabus.com/aj/note/ECE/ELECTRONIC%20INSTRUMENTATION/Unit7/Rosettes2.PNG"/>
          <p:cNvPicPr/>
          <p:nvPr/>
        </p:nvPicPr>
        <p:blipFill>
          <a:blip r:embed="rId3"/>
          <a:srcRect/>
          <a:stretch>
            <a:fillRect/>
          </a:stretch>
        </p:blipFill>
        <p:spPr bwMode="auto">
          <a:xfrm>
            <a:off x="5410200" y="2514600"/>
            <a:ext cx="2895600" cy="3505200"/>
          </a:xfrm>
          <a:prstGeom prst="rect">
            <a:avLst/>
          </a:prstGeom>
          <a:noFill/>
          <a:ln w="9525">
            <a:noFill/>
            <a:miter lim="800000"/>
            <a:headEnd/>
            <a:tailEnd/>
          </a:ln>
        </p:spPr>
      </p:pic>
      <p:sp>
        <p:nvSpPr>
          <p:cNvPr id="5" name="TextBox 4"/>
          <p:cNvSpPr txBox="1"/>
          <p:nvPr/>
        </p:nvSpPr>
        <p:spPr>
          <a:xfrm>
            <a:off x="2057400" y="6248400"/>
            <a:ext cx="4724400" cy="381000"/>
          </a:xfrm>
          <a:prstGeom prst="rect">
            <a:avLst/>
          </a:prstGeom>
          <a:noFill/>
        </p:spPr>
        <p:txBody>
          <a:bodyPr wrap="square" rtlCol="0">
            <a:spAutoFit/>
          </a:bodyPr>
          <a:lstStyle/>
          <a:p>
            <a:r>
              <a:rPr lang="en-US" b="1" dirty="0" smtClean="0">
                <a:solidFill>
                  <a:srgbClr val="7030A0"/>
                </a:solidFill>
              </a:rPr>
              <a:t>DIFFERENT CONFIGURATIONS OF ROSETTES</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llsyllabus.com/aj/note/ECE/ELECTRONIC%20INSTRUMENTATION/Unit7/Rosettes3.PNG"/>
          <p:cNvPicPr/>
          <p:nvPr/>
        </p:nvPicPr>
        <p:blipFill>
          <a:blip r:embed="rId2"/>
          <a:srcRect/>
          <a:stretch>
            <a:fillRect/>
          </a:stretch>
        </p:blipFill>
        <p:spPr bwMode="auto">
          <a:xfrm>
            <a:off x="762000" y="457200"/>
            <a:ext cx="3657600" cy="3733800"/>
          </a:xfrm>
          <a:prstGeom prst="rect">
            <a:avLst/>
          </a:prstGeom>
          <a:noFill/>
          <a:ln w="9525">
            <a:noFill/>
            <a:miter lim="800000"/>
            <a:headEnd/>
            <a:tailEnd/>
          </a:ln>
        </p:spPr>
      </p:pic>
      <p:pic>
        <p:nvPicPr>
          <p:cNvPr id="3" name="Picture 2" descr="http://www.allsyllabus.com/aj/note/ECE/ELECTRONIC%20INSTRUMENTATION/Unit7/Rosettes4.PNG"/>
          <p:cNvPicPr/>
          <p:nvPr/>
        </p:nvPicPr>
        <p:blipFill>
          <a:blip r:embed="rId3"/>
          <a:srcRect/>
          <a:stretch>
            <a:fillRect/>
          </a:stretch>
        </p:blipFill>
        <p:spPr bwMode="auto">
          <a:xfrm>
            <a:off x="4953000" y="381000"/>
            <a:ext cx="3429000" cy="4038600"/>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5181600" y="4495800"/>
            <a:ext cx="3381375" cy="32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457200"/>
            <a:ext cx="3419475"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458200" cy="6494085"/>
          </a:xfrm>
          <a:prstGeom prst="rect">
            <a:avLst/>
          </a:prstGeom>
          <a:noFill/>
        </p:spPr>
        <p:txBody>
          <a:bodyPr wrap="square" rtlCol="0">
            <a:spAutoFit/>
          </a:bodyPr>
          <a:lstStyle/>
          <a:p>
            <a:r>
              <a:rPr lang="en-US" sz="3200" b="1" dirty="0" smtClean="0">
                <a:solidFill>
                  <a:srgbClr val="FF0000"/>
                </a:solidFill>
              </a:rPr>
              <a:t>SEMICONDUCTOR STRAIN GAUGES</a:t>
            </a:r>
          </a:p>
          <a:p>
            <a:r>
              <a:rPr lang="en-US" sz="2400" b="1" dirty="0" smtClean="0"/>
              <a:t>FOR A </a:t>
            </a:r>
            <a:r>
              <a:rPr lang="en-US" sz="2400" b="1" dirty="0" smtClean="0">
                <a:solidFill>
                  <a:srgbClr val="7030A0"/>
                </a:solidFill>
              </a:rPr>
              <a:t>HIGH SENSITIVITY</a:t>
            </a:r>
            <a:r>
              <a:rPr lang="en-US" sz="2400" b="1" dirty="0" smtClean="0"/>
              <a:t>, A HIGH VALUE OF GAUGE FACTOR IS DESIRABLE. </a:t>
            </a:r>
          </a:p>
          <a:p>
            <a:r>
              <a:rPr lang="en-US" sz="2400" b="1" dirty="0" smtClean="0"/>
              <a:t>A HIGH GAUGE FACTOR MEANS A</a:t>
            </a:r>
            <a:br>
              <a:rPr lang="en-US" sz="2400" b="1" dirty="0" smtClean="0"/>
            </a:br>
            <a:r>
              <a:rPr lang="en-US" sz="2400" b="1" dirty="0" smtClean="0"/>
              <a:t>RELATIVELY HIGHER CHANGE IN RESISTANCE WHICH CAN BE EASILY MEASURED WITH A GOOD DEGREE OF</a:t>
            </a:r>
            <a:br>
              <a:rPr lang="en-US" sz="2400" b="1" dirty="0" smtClean="0"/>
            </a:br>
            <a:r>
              <a:rPr lang="en-US" sz="2400" b="1" dirty="0" smtClean="0"/>
              <a:t>ACCURACY. </a:t>
            </a:r>
          </a:p>
          <a:p>
            <a:endParaRPr lang="en-US" sz="2400" b="1" dirty="0" smtClean="0"/>
          </a:p>
          <a:p>
            <a:r>
              <a:rPr lang="en-US" sz="2400" b="1" dirty="0" smtClean="0"/>
              <a:t>SEMICONDUCTOR STRAIN GAUGES ARE USED WHERE A VERY HIGH GAUGE FACTOR AND A SMALL ENVELOPE ARE REQUIRED. THEY DEPEND FOR THEIR ACTION UPON PIEZO-RESISTIVE EFFECT I.E. THE CHANGE IN THE VALUE OF THE RESISTANCE DUE TO CHANGE IN RESISTIVITY. </a:t>
            </a:r>
          </a:p>
          <a:p>
            <a:endParaRPr lang="en-US" sz="2400" b="1" dirty="0" smtClean="0"/>
          </a:p>
          <a:p>
            <a:r>
              <a:rPr lang="en-US" sz="2400" b="1" dirty="0" smtClean="0">
                <a:solidFill>
                  <a:srgbClr val="7030A0"/>
                </a:solidFill>
              </a:rPr>
              <a:t>SEMI-CONDUCTING MATERIALS</a:t>
            </a:r>
            <a:br>
              <a:rPr lang="en-US" sz="2400" b="1" dirty="0" smtClean="0">
                <a:solidFill>
                  <a:srgbClr val="7030A0"/>
                </a:solidFill>
              </a:rPr>
            </a:br>
            <a:r>
              <a:rPr lang="en-US" sz="2400" b="1" dirty="0" smtClean="0">
                <a:solidFill>
                  <a:srgbClr val="7030A0"/>
                </a:solidFill>
              </a:rPr>
              <a:t>SUCH AS SILICON AND GERMANIUM ARE USED AS RESISTIVE MATERIALS.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llsyllabus.com/aj/note/ECE/ELECTRONIC%20INSTRUMENTATION/Unit7/Semiconductor%20Strain%20Gauges1.PNG"/>
          <p:cNvPicPr/>
          <p:nvPr/>
        </p:nvPicPr>
        <p:blipFill>
          <a:blip r:embed="rId2"/>
          <a:srcRect/>
          <a:stretch>
            <a:fillRect/>
          </a:stretch>
        </p:blipFill>
        <p:spPr bwMode="auto">
          <a:xfrm>
            <a:off x="457200" y="1447800"/>
            <a:ext cx="7848600" cy="3352800"/>
          </a:xfrm>
          <a:prstGeom prst="rect">
            <a:avLst/>
          </a:prstGeom>
          <a:noFill/>
          <a:ln w="9525">
            <a:noFill/>
            <a:miter lim="800000"/>
            <a:headEnd/>
            <a:tailEnd/>
          </a:ln>
        </p:spPr>
      </p:pic>
      <p:sp>
        <p:nvSpPr>
          <p:cNvPr id="3" name="TextBox 2"/>
          <p:cNvSpPr txBox="1"/>
          <p:nvPr/>
        </p:nvSpPr>
        <p:spPr>
          <a:xfrm>
            <a:off x="1219200" y="381000"/>
            <a:ext cx="6553200" cy="954107"/>
          </a:xfrm>
          <a:prstGeom prst="rect">
            <a:avLst/>
          </a:prstGeom>
          <a:noFill/>
        </p:spPr>
        <p:txBody>
          <a:bodyPr wrap="square" rtlCol="0">
            <a:spAutoFit/>
          </a:bodyPr>
          <a:lstStyle/>
          <a:p>
            <a:r>
              <a:rPr lang="en-US" sz="2800" b="1" dirty="0" smtClean="0">
                <a:solidFill>
                  <a:srgbClr val="FF0000"/>
                </a:solidFill>
              </a:rPr>
              <a:t>SEMICONDUCTOR STRAIN GAUGES</a:t>
            </a:r>
          </a:p>
          <a:p>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124754"/>
          </a:xfrm>
          <a:prstGeom prst="rect">
            <a:avLst/>
          </a:prstGeom>
          <a:noFill/>
        </p:spPr>
        <p:txBody>
          <a:bodyPr wrap="square" rtlCol="0">
            <a:spAutoFit/>
          </a:bodyPr>
          <a:lstStyle/>
          <a:p>
            <a:r>
              <a:rPr lang="en-US" sz="2800" b="1" dirty="0" smtClean="0"/>
              <a:t>A TYPICAL STRAIN GAUGE CONSISTS OF A STRAIN SENSITIVE CRYSTAL MATERIAL AND LEADS THAT ARE</a:t>
            </a:r>
            <a:br>
              <a:rPr lang="en-US" sz="2800" b="1" dirty="0" smtClean="0"/>
            </a:br>
            <a:r>
              <a:rPr lang="en-US" sz="2800" b="1" dirty="0" smtClean="0"/>
              <a:t>SANDWICHED IN A PROTECTIVE MATRIX AS SHOWN IN FIG.6.</a:t>
            </a:r>
          </a:p>
          <a:p>
            <a:endParaRPr lang="en-US" sz="2800" b="1" dirty="0" smtClean="0"/>
          </a:p>
          <a:p>
            <a:r>
              <a:rPr lang="en-US" sz="2800" b="1" dirty="0" smtClean="0"/>
              <a:t> THE PRODUCTION OF THESE GAUGES</a:t>
            </a:r>
            <a:br>
              <a:rPr lang="en-US" sz="2800" b="1" dirty="0" smtClean="0"/>
            </a:br>
            <a:r>
              <a:rPr lang="en-US" sz="2800" b="1" dirty="0" smtClean="0"/>
              <a:t>EMPLOYS CONVENTIONAL SEMI-CONDUCTOR TECHNOLOGY USING SEMI-CONDUCTING WAFERS OR FILAMENTS</a:t>
            </a:r>
            <a:br>
              <a:rPr lang="en-US" sz="2800" b="1" dirty="0" smtClean="0"/>
            </a:br>
            <a:r>
              <a:rPr lang="en-US" sz="2800" b="1" dirty="0" smtClean="0"/>
              <a:t>WHICH HAVE A THICKNESS OF 0.05 MM AND BONDING THEM ON A SUITABLE INSULATING SUBSTRATES,</a:t>
            </a:r>
            <a:br>
              <a:rPr lang="en-US" sz="2800" b="1" dirty="0" smtClean="0"/>
            </a:br>
            <a:r>
              <a:rPr lang="en-US" sz="2800" b="1" dirty="0" smtClean="0">
                <a:solidFill>
                  <a:srgbClr val="7030A0"/>
                </a:solidFill>
              </a:rPr>
              <a:t>SUCH AS TEFLON. GOLD LEADS ARE GENERALLY EMPLOYED FOR MAKING THE CONTACTS.</a:t>
            </a:r>
            <a:endParaRPr lang="en-US" sz="2800" b="1" dirty="0">
              <a:solidFill>
                <a:srgbClr val="7030A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229600" cy="6278642"/>
          </a:xfrm>
          <a:prstGeom prst="rect">
            <a:avLst/>
          </a:prstGeom>
          <a:noFill/>
        </p:spPr>
        <p:txBody>
          <a:bodyPr wrap="square" rtlCol="0">
            <a:spAutoFit/>
          </a:bodyPr>
          <a:lstStyle/>
          <a:p>
            <a:r>
              <a:rPr lang="en-US" sz="3200" b="1" dirty="0" smtClean="0">
                <a:solidFill>
                  <a:srgbClr val="FF0000"/>
                </a:solidFill>
              </a:rPr>
              <a:t>Advantages of semiconductor strain gauges:</a:t>
            </a:r>
          </a:p>
          <a:p>
            <a:r>
              <a:rPr lang="en-US" sz="3200" b="1" dirty="0" smtClean="0"/>
              <a:t>high gauge factor of about 130. This allows measurement of very small strains</a:t>
            </a:r>
            <a:br>
              <a:rPr lang="en-US" sz="3200" b="1" dirty="0" smtClean="0"/>
            </a:br>
            <a:r>
              <a:rPr lang="en-US" sz="3200" b="1" dirty="0" smtClean="0"/>
              <a:t>of the order of 0.01 </a:t>
            </a:r>
            <a:r>
              <a:rPr lang="en-US" sz="3200" b="1" dirty="0" err="1" smtClean="0"/>
              <a:t>microstrain</a:t>
            </a:r>
            <a:r>
              <a:rPr lang="en-US" sz="3200" b="1" dirty="0" smtClean="0"/>
              <a:t>. </a:t>
            </a:r>
          </a:p>
          <a:p>
            <a:endParaRPr lang="en-US" sz="3200" b="1" dirty="0" smtClean="0"/>
          </a:p>
          <a:p>
            <a:r>
              <a:rPr lang="en-US" sz="3200" b="1" dirty="0" smtClean="0"/>
              <a:t>Hysteresis characteristics of semi-conductor strain gauges are excellent. </a:t>
            </a:r>
          </a:p>
          <a:p>
            <a:endParaRPr lang="en-US" sz="3200" b="1" dirty="0" smtClean="0"/>
          </a:p>
          <a:p>
            <a:r>
              <a:rPr lang="en-US" sz="3200" b="1" dirty="0" smtClean="0"/>
              <a:t>Semi-conductor strain gauges can be</a:t>
            </a:r>
            <a:br>
              <a:rPr lang="en-US" sz="3200" b="1" dirty="0" smtClean="0"/>
            </a:br>
            <a:r>
              <a:rPr lang="en-US" sz="3200" b="1" dirty="0" smtClean="0"/>
              <a:t>very small ranging in length from 0.7 to 7 mm. They are very useful for measurement of</a:t>
            </a:r>
            <a:br>
              <a:rPr lang="en-US" sz="3200" b="1" dirty="0" smtClean="0"/>
            </a:br>
            <a:r>
              <a:rPr lang="en-US" sz="3200" b="1" dirty="0" smtClean="0"/>
              <a:t>local strains.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05800" cy="5970865"/>
          </a:xfrm>
          <a:prstGeom prst="rect">
            <a:avLst/>
          </a:prstGeom>
          <a:noFill/>
        </p:spPr>
        <p:txBody>
          <a:bodyPr wrap="square" rtlCol="0">
            <a:spAutoFit/>
          </a:bodyPr>
          <a:lstStyle/>
          <a:p>
            <a:r>
              <a:rPr lang="en-US" sz="2800" b="1" dirty="0" smtClean="0">
                <a:solidFill>
                  <a:srgbClr val="FF0000"/>
                </a:solidFill>
              </a:rPr>
              <a:t>THIS MECHANICAL DEFORMATION IS MEASURED BY STRAIN GAUGE MATERIALS.</a:t>
            </a:r>
          </a:p>
          <a:p>
            <a:endParaRPr lang="en-US" sz="2800" b="1" dirty="0" smtClean="0"/>
          </a:p>
          <a:p>
            <a:r>
              <a:rPr lang="en-US" sz="2800" b="1" dirty="0" smtClean="0"/>
              <a:t>AXIAL </a:t>
            </a:r>
          </a:p>
          <a:p>
            <a:r>
              <a:rPr lang="en-US" sz="2800" b="1" dirty="0" smtClean="0"/>
              <a:t>STRAIN =   </a:t>
            </a:r>
            <a:r>
              <a:rPr lang="el-GR" sz="2800" b="1" dirty="0" smtClean="0"/>
              <a:t>Δ</a:t>
            </a:r>
            <a:r>
              <a:rPr lang="en-US" sz="2800" b="1" dirty="0" smtClean="0"/>
              <a:t>L     =   NEW LENGTH – ORIGINAL LENGTH</a:t>
            </a:r>
          </a:p>
          <a:p>
            <a:r>
              <a:rPr lang="en-US" sz="2800" b="1" dirty="0" smtClean="0"/>
              <a:t>                      L                  ORIGINAL LENGTH</a:t>
            </a:r>
          </a:p>
          <a:p>
            <a:endParaRPr lang="en-US" sz="2800" b="1" dirty="0" smtClean="0"/>
          </a:p>
          <a:p>
            <a:r>
              <a:rPr lang="en-US" sz="2800" b="1" dirty="0" smtClean="0"/>
              <a:t>LATERAL STRAIN = </a:t>
            </a:r>
            <a:r>
              <a:rPr lang="el-GR" sz="2800" b="1" dirty="0" smtClean="0"/>
              <a:t>Δ</a:t>
            </a:r>
            <a:r>
              <a:rPr lang="en-US" sz="2800" b="1" dirty="0" smtClean="0"/>
              <a:t>D      =  NEW DIA  -  ORIGINAL DIA</a:t>
            </a:r>
          </a:p>
          <a:p>
            <a:r>
              <a:rPr lang="en-US" sz="2800" b="1" dirty="0" smtClean="0"/>
              <a:t>                                     D                  ORIGINAL DIA.            </a:t>
            </a:r>
          </a:p>
          <a:p>
            <a:endParaRPr lang="en-US" sz="2800" b="1" dirty="0" smtClean="0"/>
          </a:p>
          <a:p>
            <a:r>
              <a:rPr lang="en-US" sz="2800" b="1" dirty="0" smtClean="0"/>
              <a:t>POISSON’S RATIO, </a:t>
            </a:r>
            <a:r>
              <a:rPr lang="el-GR" sz="2800" b="1" dirty="0" smtClean="0"/>
              <a:t>μ</a:t>
            </a:r>
            <a:r>
              <a:rPr lang="en-US" sz="2800" b="1" dirty="0" smtClean="0"/>
              <a:t>  =  -      LATERAL STRAIN</a:t>
            </a:r>
          </a:p>
          <a:p>
            <a:r>
              <a:rPr lang="en-US" sz="2800" b="1" dirty="0" smtClean="0"/>
              <a:t>                                              AXIAL STRAIN </a:t>
            </a:r>
          </a:p>
          <a:p>
            <a:endParaRPr lang="en-US" sz="2800" b="1" dirty="0" smtClean="0"/>
          </a:p>
          <a:p>
            <a:r>
              <a:rPr lang="en-US" b="1" dirty="0" smtClean="0">
                <a:solidFill>
                  <a:srgbClr val="FF0000"/>
                </a:solidFill>
              </a:rPr>
              <a:t>- VE SIGN REFERS COMPRESSION RATHER THAN ELONGATION.</a:t>
            </a:r>
            <a:endParaRPr lang="en-US" b="1" dirty="0">
              <a:solidFill>
                <a:srgbClr val="FF0000"/>
              </a:solidFill>
            </a:endParaRPr>
          </a:p>
        </p:txBody>
      </p:sp>
      <p:cxnSp>
        <p:nvCxnSpPr>
          <p:cNvPr id="4" name="Straight Connector 3"/>
          <p:cNvCxnSpPr/>
          <p:nvPr/>
        </p:nvCxnSpPr>
        <p:spPr>
          <a:xfrm>
            <a:off x="2112815" y="2438400"/>
            <a:ext cx="70658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52800" y="2438400"/>
            <a:ext cx="5410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00400" y="3768450"/>
            <a:ext cx="70658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95800" y="3768450"/>
            <a:ext cx="411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86200" y="5029200"/>
            <a:ext cx="3124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001000" cy="5355312"/>
          </a:xfrm>
          <a:prstGeom prst="rect">
            <a:avLst/>
          </a:prstGeom>
          <a:noFill/>
        </p:spPr>
        <p:txBody>
          <a:bodyPr wrap="square" rtlCol="0">
            <a:spAutoFit/>
          </a:bodyPr>
          <a:lstStyle/>
          <a:p>
            <a:r>
              <a:rPr lang="en-US" sz="3600" b="1" dirty="0" smtClean="0">
                <a:solidFill>
                  <a:srgbClr val="FF0000"/>
                </a:solidFill>
              </a:rPr>
              <a:t>Disadvantages :</a:t>
            </a:r>
          </a:p>
          <a:p>
            <a:r>
              <a:rPr lang="en-US" sz="3600" b="1" dirty="0" smtClean="0"/>
              <a:t>The major and serious disadvantage of semiconductor strain gauges is that</a:t>
            </a:r>
            <a:br>
              <a:rPr lang="en-US" sz="3600" b="1" dirty="0" smtClean="0"/>
            </a:br>
            <a:r>
              <a:rPr lang="en-US" sz="3600" b="1" dirty="0" smtClean="0"/>
              <a:t>they are very sensitive to changes in temperature, Linearity of the semi-conductor strain gauge is poor , semi-conductor strain gauges are more expensive and difficult to attach to the</a:t>
            </a:r>
            <a:br>
              <a:rPr lang="en-US" sz="3600" b="1" dirty="0" smtClean="0"/>
            </a:br>
            <a:r>
              <a:rPr lang="en-US" sz="3600" b="1" dirty="0" smtClean="0"/>
              <a:t>object under study.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533400"/>
            <a:ext cx="7772400" cy="1508105"/>
          </a:xfrm>
          <a:prstGeom prst="rect">
            <a:avLst/>
          </a:prstGeom>
          <a:noFill/>
        </p:spPr>
        <p:txBody>
          <a:bodyPr wrap="square" rtlCol="0">
            <a:spAutoFit/>
          </a:bodyPr>
          <a:lstStyle/>
          <a:p>
            <a:r>
              <a:rPr lang="en-US" sz="2800" b="1" dirty="0" smtClean="0">
                <a:solidFill>
                  <a:srgbClr val="FF0000"/>
                </a:solidFill>
              </a:rPr>
              <a:t>LINEAR VOLTAGE DIFFERENTIAL TRANSFORMER      </a:t>
            </a:r>
          </a:p>
          <a:p>
            <a:r>
              <a:rPr lang="en-US" sz="2800" b="1" dirty="0" smtClean="0">
                <a:solidFill>
                  <a:srgbClr val="FF0000"/>
                </a:solidFill>
              </a:rPr>
              <a:t>                                  </a:t>
            </a:r>
            <a:r>
              <a:rPr lang="en-US" sz="4800" b="1" dirty="0" smtClean="0">
                <a:solidFill>
                  <a:srgbClr val="FF0000"/>
                </a:solidFill>
              </a:rPr>
              <a:t>(LVDT)</a:t>
            </a:r>
          </a:p>
          <a:p>
            <a:endParaRPr lang="en-US" sz="1600" dirty="0"/>
          </a:p>
        </p:txBody>
      </p:sp>
      <p:pic>
        <p:nvPicPr>
          <p:cNvPr id="6" name="Picture 5" descr="http://www.sensorwiki.org/lib/exe/fetch.php/sensors/lvdt.png?cache=cache"/>
          <p:cNvPicPr/>
          <p:nvPr/>
        </p:nvPicPr>
        <p:blipFill>
          <a:blip r:embed="rId2"/>
          <a:srcRect/>
          <a:stretch>
            <a:fillRect/>
          </a:stretch>
        </p:blipFill>
        <p:spPr bwMode="auto">
          <a:xfrm>
            <a:off x="2590800" y="2057400"/>
            <a:ext cx="5410200" cy="4343400"/>
          </a:xfrm>
          <a:prstGeom prst="rect">
            <a:avLst/>
          </a:prstGeom>
          <a:noFill/>
          <a:ln w="9525">
            <a:noFill/>
            <a:miter lim="800000"/>
            <a:headEnd/>
            <a:tailEnd/>
          </a:ln>
        </p:spPr>
      </p:pic>
      <p:sp>
        <p:nvSpPr>
          <p:cNvPr id="5" name="TextBox 4"/>
          <p:cNvSpPr txBox="1"/>
          <p:nvPr/>
        </p:nvSpPr>
        <p:spPr>
          <a:xfrm>
            <a:off x="1600200" y="2819400"/>
            <a:ext cx="2133600" cy="369332"/>
          </a:xfrm>
          <a:prstGeom prst="rect">
            <a:avLst/>
          </a:prstGeom>
          <a:noFill/>
        </p:spPr>
        <p:txBody>
          <a:bodyPr wrap="square" rtlCol="0">
            <a:spAutoFit/>
          </a:bodyPr>
          <a:lstStyle/>
          <a:p>
            <a:r>
              <a:rPr lang="en-US" b="1" dirty="0" smtClean="0"/>
              <a:t>Primary winding </a:t>
            </a:r>
            <a:endParaRPr lang="en-US" b="1" dirty="0"/>
          </a:p>
        </p:txBody>
      </p:sp>
      <p:sp>
        <p:nvSpPr>
          <p:cNvPr id="7" name="TextBox 6"/>
          <p:cNvSpPr txBox="1"/>
          <p:nvPr/>
        </p:nvSpPr>
        <p:spPr>
          <a:xfrm>
            <a:off x="1066800" y="5486400"/>
            <a:ext cx="2133600" cy="369332"/>
          </a:xfrm>
          <a:prstGeom prst="rect">
            <a:avLst/>
          </a:prstGeom>
          <a:noFill/>
        </p:spPr>
        <p:txBody>
          <a:bodyPr wrap="square" rtlCol="0">
            <a:spAutoFit/>
          </a:bodyPr>
          <a:lstStyle/>
          <a:p>
            <a:r>
              <a:rPr lang="en-US" b="1" dirty="0" smtClean="0"/>
              <a:t>Secondary</a:t>
            </a:r>
            <a:r>
              <a:rPr lang="en-US" dirty="0" smtClean="0"/>
              <a:t> </a:t>
            </a:r>
            <a:r>
              <a:rPr lang="en-US" b="1" dirty="0" smtClean="0"/>
              <a:t>winding </a:t>
            </a:r>
            <a:endParaRPr lang="en-US" b="1" dirty="0"/>
          </a:p>
        </p:txBody>
      </p:sp>
      <p:sp>
        <p:nvSpPr>
          <p:cNvPr id="8" name="TextBox 7"/>
          <p:cNvSpPr txBox="1"/>
          <p:nvPr/>
        </p:nvSpPr>
        <p:spPr>
          <a:xfrm>
            <a:off x="6400800" y="1981200"/>
            <a:ext cx="2133600" cy="400110"/>
          </a:xfrm>
          <a:prstGeom prst="rect">
            <a:avLst/>
          </a:prstGeom>
          <a:noFill/>
        </p:spPr>
        <p:txBody>
          <a:bodyPr wrap="square" rtlCol="0">
            <a:spAutoFit/>
          </a:bodyPr>
          <a:lstStyle/>
          <a:p>
            <a:r>
              <a:rPr lang="en-US" sz="2000" b="1" dirty="0" smtClean="0"/>
              <a:t>Soft iron core</a:t>
            </a:r>
            <a:endParaRPr lang="en-US" sz="2000" b="1" dirty="0"/>
          </a:p>
        </p:txBody>
      </p:sp>
      <p:cxnSp>
        <p:nvCxnSpPr>
          <p:cNvPr id="10" name="Straight Arrow Connector 9"/>
          <p:cNvCxnSpPr/>
          <p:nvPr/>
        </p:nvCxnSpPr>
        <p:spPr>
          <a:xfrm flipV="1">
            <a:off x="2895600" y="4572000"/>
            <a:ext cx="990600" cy="15240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9600" y="3886200"/>
            <a:ext cx="2133600" cy="369332"/>
          </a:xfrm>
          <a:prstGeom prst="rect">
            <a:avLst/>
          </a:prstGeom>
          <a:noFill/>
        </p:spPr>
        <p:txBody>
          <a:bodyPr wrap="square" rtlCol="0">
            <a:spAutoFit/>
          </a:bodyPr>
          <a:lstStyle/>
          <a:p>
            <a:r>
              <a:rPr lang="en-US" b="1" dirty="0" smtClean="0"/>
              <a:t>movement</a:t>
            </a:r>
            <a:endParaRPr lang="en-US" b="1" dirty="0"/>
          </a:p>
        </p:txBody>
      </p:sp>
      <p:cxnSp>
        <p:nvCxnSpPr>
          <p:cNvPr id="14" name="Shape 13"/>
          <p:cNvCxnSpPr>
            <a:stCxn id="8" idx="1"/>
          </p:cNvCxnSpPr>
          <p:nvPr/>
        </p:nvCxnSpPr>
        <p:spPr>
          <a:xfrm rot="10800000" flipV="1">
            <a:off x="5562600" y="2181254"/>
            <a:ext cx="838200" cy="2009745"/>
          </a:xfrm>
          <a:prstGeom prst="bentConnector2">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3429000" y="3048000"/>
            <a:ext cx="914400" cy="76200"/>
          </a:xfrm>
          <a:prstGeom prst="bentConnector3">
            <a:avLst>
              <a:gd name="adj1" fmla="val 50000"/>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a:off x="3276600" y="5638800"/>
            <a:ext cx="762000" cy="152400"/>
          </a:xfrm>
          <a:prstGeom prst="bentConnector3">
            <a:avLst>
              <a:gd name="adj1" fmla="val 50000"/>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1524000" y="4267200"/>
            <a:ext cx="1600200" cy="381000"/>
          </a:xfrm>
          <a:prstGeom prst="bentConnector3">
            <a:avLst>
              <a:gd name="adj1" fmla="val 50000"/>
            </a:avLst>
          </a:prstGeom>
          <a:ln w="22225">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VDT Construction">
            <a:hlinkClick r:id="rId2"/>
          </p:cNvPr>
          <p:cNvPicPr/>
          <p:nvPr/>
        </p:nvPicPr>
        <p:blipFill>
          <a:blip r:embed="rId3"/>
          <a:srcRect/>
          <a:stretch>
            <a:fillRect/>
          </a:stretch>
        </p:blipFill>
        <p:spPr bwMode="auto">
          <a:xfrm>
            <a:off x="381000" y="304800"/>
            <a:ext cx="8229600" cy="6019800"/>
          </a:xfrm>
          <a:prstGeom prst="rect">
            <a:avLst/>
          </a:prstGeom>
          <a:noFill/>
          <a:ln w="9525">
            <a:noFill/>
            <a:miter lim="800000"/>
            <a:headEnd/>
            <a:tailEnd/>
          </a:ln>
        </p:spPr>
      </p:pic>
      <p:sp>
        <p:nvSpPr>
          <p:cNvPr id="3" name="TextBox 2"/>
          <p:cNvSpPr txBox="1"/>
          <p:nvPr/>
        </p:nvSpPr>
        <p:spPr>
          <a:xfrm>
            <a:off x="609600" y="228600"/>
            <a:ext cx="7543800" cy="707886"/>
          </a:xfrm>
          <a:prstGeom prst="rect">
            <a:avLst/>
          </a:prstGeom>
          <a:noFill/>
        </p:spPr>
        <p:txBody>
          <a:bodyPr wrap="square" rtlCol="0">
            <a:spAutoFit/>
          </a:bodyPr>
          <a:lstStyle/>
          <a:p>
            <a:r>
              <a:rPr lang="en-US" sz="2000" b="1" dirty="0" smtClean="0">
                <a:solidFill>
                  <a:srgbClr val="FF0000"/>
                </a:solidFill>
              </a:rPr>
              <a:t>LVDT --USED FOR CONVERTING A LINEAR MOTION INTO AN ELECTRICAL SIGNAL.</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6432530"/>
          </a:xfrm>
          <a:prstGeom prst="rect">
            <a:avLst/>
          </a:prstGeom>
          <a:noFill/>
        </p:spPr>
        <p:txBody>
          <a:bodyPr wrap="square" rtlCol="0">
            <a:spAutoFit/>
          </a:bodyPr>
          <a:lstStyle/>
          <a:p>
            <a:r>
              <a:rPr lang="en-US" sz="2800" b="1" dirty="0" smtClean="0">
                <a:solidFill>
                  <a:srgbClr val="FF0000"/>
                </a:solidFill>
              </a:rPr>
              <a:t>Construction</a:t>
            </a:r>
            <a:endParaRPr lang="en-US" sz="2800" dirty="0" smtClean="0">
              <a:solidFill>
                <a:srgbClr val="FF0000"/>
              </a:solidFill>
            </a:endParaRPr>
          </a:p>
          <a:p>
            <a:pPr>
              <a:buFont typeface="Wingdings" pitchFamily="2" charset="2"/>
              <a:buChar char="q"/>
            </a:pPr>
            <a:r>
              <a:rPr lang="en-US" sz="2400" b="1" dirty="0" smtClean="0"/>
              <a:t>   THE DEVICE CONSISTS OF A PRIMARY WINDING (P) AND TWO SECONDARY WINDINGS NAMED S1 AND S2. </a:t>
            </a:r>
          </a:p>
          <a:p>
            <a:endParaRPr lang="en-US" sz="2400" b="1" dirty="0" smtClean="0"/>
          </a:p>
          <a:p>
            <a:pPr>
              <a:buFont typeface="Wingdings" pitchFamily="2" charset="2"/>
              <a:buChar char="q"/>
            </a:pPr>
            <a:r>
              <a:rPr lang="en-US" sz="2400" b="1" dirty="0" smtClean="0"/>
              <a:t>   BOTH OF THEM ARE WOUND ON ONE CYLINDRICAL FORMER, SIDE BY SIDE, AND THEY HAVE EQUAL NUMBER OF TURNS. </a:t>
            </a:r>
          </a:p>
          <a:p>
            <a:endParaRPr lang="en-US" sz="2400" b="1" dirty="0" smtClean="0"/>
          </a:p>
          <a:p>
            <a:pPr>
              <a:buFont typeface="Wingdings" pitchFamily="2" charset="2"/>
              <a:buChar char="q"/>
            </a:pPr>
            <a:r>
              <a:rPr lang="en-US" sz="2400" b="1" dirty="0" smtClean="0"/>
              <a:t>  THEIR ARRANGEMENT IS SUCH THAT THEY MAINTAIN SYMMETRY WITH EITHER SIDE OF THE PRIMARY WINDING (P). </a:t>
            </a:r>
          </a:p>
          <a:p>
            <a:endParaRPr lang="en-US" sz="2400" b="1" dirty="0" smtClean="0"/>
          </a:p>
          <a:p>
            <a:pPr>
              <a:buFont typeface="Wingdings" pitchFamily="2" charset="2"/>
              <a:buChar char="q"/>
            </a:pPr>
            <a:r>
              <a:rPr lang="en-US" sz="2400" b="1" dirty="0" smtClean="0"/>
              <a:t>   A MOVABLE SOFT IRON CORE IS PLACED PARALLEL TO THE AXIS OF THE CYLINDRICAL FORMER. </a:t>
            </a:r>
          </a:p>
          <a:p>
            <a:endParaRPr lang="en-US" sz="2400" b="1" dirty="0" smtClean="0"/>
          </a:p>
          <a:p>
            <a:pPr>
              <a:buFont typeface="Wingdings" pitchFamily="2" charset="2"/>
              <a:buChar char="q"/>
            </a:pPr>
            <a:r>
              <a:rPr lang="en-US" sz="2400" b="1" dirty="0" smtClean="0"/>
              <a:t>   AN ARM IS CONNECTED TO THE OTHER END OF THE SOFT IRON CORE AND IT MOVES ACCORDING TO THE DISPLACEMENT PRODUCED.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6124754"/>
          </a:xfrm>
          <a:prstGeom prst="rect">
            <a:avLst/>
          </a:prstGeom>
          <a:noFill/>
        </p:spPr>
        <p:txBody>
          <a:bodyPr wrap="square" rtlCol="0">
            <a:spAutoFit/>
          </a:bodyPr>
          <a:lstStyle/>
          <a:p>
            <a:pPr fontAlgn="base"/>
            <a:r>
              <a:rPr lang="en-US" sz="2800" b="1" i="1" dirty="0" smtClean="0">
                <a:solidFill>
                  <a:srgbClr val="FF0000"/>
                </a:solidFill>
              </a:rPr>
              <a:t>WORKING</a:t>
            </a:r>
          </a:p>
          <a:p>
            <a:pPr fontAlgn="base"/>
            <a:r>
              <a:rPr lang="en-US" sz="2800" b="1" dirty="0" smtClean="0"/>
              <a:t>AS SHOWN IN THE FIGURE ABOVE, AN AC VOLTAGE WITH A FREQUENCY BETWEEN (50-400) HZ IS SUPPLIED TO THE PRIMARY WINDING. </a:t>
            </a:r>
          </a:p>
          <a:p>
            <a:pPr fontAlgn="base"/>
            <a:endParaRPr lang="en-US" sz="2800" b="1" dirty="0" smtClean="0"/>
          </a:p>
          <a:p>
            <a:pPr fontAlgn="base"/>
            <a:r>
              <a:rPr lang="en-US" sz="2800" b="1" dirty="0" smtClean="0"/>
              <a:t>THUS, TWO VOLTAGES VS1 AND VS2 ARE OBTAINED AT THE TWO SECONDARY WINDINGS S1 AND S2 RESPECTIVELY. THE OUTPUT VOLTAGE WILL BE THE DIFFERENCE BETWEEN THE TWO VOLTAGES (VS1-VS2) AS THEY ARE COMBINED IN SERIES. </a:t>
            </a:r>
          </a:p>
          <a:p>
            <a:pPr fontAlgn="base"/>
            <a:endParaRPr lang="en-US" sz="2800" b="1" dirty="0" smtClean="0"/>
          </a:p>
          <a:p>
            <a:pPr fontAlgn="base"/>
            <a:r>
              <a:rPr lang="en-US" sz="2800" b="1" dirty="0" smtClean="0"/>
              <a:t>LET US CONSIDER THREE DIFFERENT POSITIONS OF THE SOFT IRON CORE INSIDE THE FORMER.</a:t>
            </a:r>
          </a:p>
          <a:p>
            <a:endParaRPr lang="en-US" sz="28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82000" cy="5940088"/>
          </a:xfrm>
          <a:prstGeom prst="rect">
            <a:avLst/>
          </a:prstGeom>
          <a:noFill/>
        </p:spPr>
        <p:txBody>
          <a:bodyPr wrap="square" rtlCol="0">
            <a:spAutoFit/>
          </a:bodyPr>
          <a:lstStyle/>
          <a:p>
            <a:pPr lvl="0" fontAlgn="base"/>
            <a:r>
              <a:rPr lang="en-US" sz="2400" b="1" dirty="0" smtClean="0">
                <a:solidFill>
                  <a:srgbClr val="FF0000"/>
                </a:solidFill>
              </a:rPr>
              <a:t>Null Position</a:t>
            </a:r>
            <a:r>
              <a:rPr lang="en-US" sz="2400" b="1" dirty="0" smtClean="0"/>
              <a:t> – This is also called the central position as the soft iron core will remain in the exact center of the former. Thus the linking magnetic flux produced in the two secondary windings will be equal. The voltage induced because of them will also be equal. Thus the resulting voltage </a:t>
            </a:r>
            <a:r>
              <a:rPr lang="en-US" sz="2400" b="1" dirty="0" smtClean="0">
                <a:solidFill>
                  <a:srgbClr val="FF0000"/>
                </a:solidFill>
              </a:rPr>
              <a:t>VS1-VS2 = 0.</a:t>
            </a:r>
          </a:p>
          <a:p>
            <a:pPr lvl="0" fontAlgn="base"/>
            <a:endParaRPr lang="en-US" sz="2400" b="1" dirty="0" smtClean="0"/>
          </a:p>
          <a:p>
            <a:pPr lvl="0" fontAlgn="base"/>
            <a:r>
              <a:rPr lang="en-US" sz="2400" b="1" dirty="0" smtClean="0">
                <a:solidFill>
                  <a:srgbClr val="FF0000"/>
                </a:solidFill>
              </a:rPr>
              <a:t>Right of Null Position </a:t>
            </a:r>
            <a:r>
              <a:rPr lang="en-US" sz="2400" b="1" dirty="0" smtClean="0"/>
              <a:t>– In this position, the linking flux at the winding S2 has a value more than the linking flux at the winding S1. Thus, </a:t>
            </a:r>
            <a:r>
              <a:rPr lang="en-US" sz="2400" b="1" dirty="0" smtClean="0">
                <a:solidFill>
                  <a:srgbClr val="FF0000"/>
                </a:solidFill>
              </a:rPr>
              <a:t>the resulting voltage VS1-VS2 will be in phase with VS2.</a:t>
            </a:r>
          </a:p>
          <a:p>
            <a:pPr lvl="0" fontAlgn="base"/>
            <a:endParaRPr lang="en-US" sz="2400" b="1" dirty="0" smtClean="0"/>
          </a:p>
          <a:p>
            <a:pPr lvl="0" fontAlgn="base"/>
            <a:r>
              <a:rPr lang="en-US" sz="2400" b="1" dirty="0" smtClean="0">
                <a:solidFill>
                  <a:srgbClr val="FF0000"/>
                </a:solidFill>
              </a:rPr>
              <a:t>Left of Null Position</a:t>
            </a:r>
            <a:r>
              <a:rPr lang="en-US" sz="2400" b="1" dirty="0" smtClean="0"/>
              <a:t> – In this position, the linking flux at the winding S2 has a value less than the linking flux at the winding S1. Thus, </a:t>
            </a:r>
            <a:r>
              <a:rPr lang="en-US" sz="2400" b="1" dirty="0" smtClean="0">
                <a:solidFill>
                  <a:srgbClr val="FF0000"/>
                </a:solidFill>
              </a:rPr>
              <a:t>the resulting voltage VS1-VS2 will be in phase with VS1.</a:t>
            </a:r>
          </a:p>
          <a:p>
            <a:pPr lvl="0" fontAlgn="base"/>
            <a:endParaRPr lang="en-US" sz="2000"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1292662"/>
          </a:xfrm>
          <a:prstGeom prst="rect">
            <a:avLst/>
          </a:prstGeom>
          <a:noFill/>
        </p:spPr>
        <p:txBody>
          <a:bodyPr wrap="square" rtlCol="0">
            <a:spAutoFit/>
          </a:bodyPr>
          <a:lstStyle/>
          <a:p>
            <a:r>
              <a:rPr lang="en-US" sz="2000" b="1" dirty="0" smtClean="0">
                <a:solidFill>
                  <a:srgbClr val="FF0000"/>
                </a:solidFill>
              </a:rPr>
              <a:t>THE MAGNITUDE AND DISPLACEMENT CAN BE EASILY CALCULATED OR PLOTTED BY CALCULATING THE MAGNITUDE AND PHASE OF THE RESULTING VOLTAGE.</a:t>
            </a:r>
          </a:p>
          <a:p>
            <a:endParaRPr lang="en-US" dirty="0"/>
          </a:p>
        </p:txBody>
      </p:sp>
      <p:pic>
        <p:nvPicPr>
          <p:cNvPr id="3" name="Picture 2" descr="Difference output Voltage Vs Displacement Curve">
            <a:hlinkClick r:id="rId2"/>
          </p:cNvPr>
          <p:cNvPicPr/>
          <p:nvPr/>
        </p:nvPicPr>
        <p:blipFill>
          <a:blip r:embed="rId3"/>
          <a:srcRect/>
          <a:stretch>
            <a:fillRect/>
          </a:stretch>
        </p:blipFill>
        <p:spPr bwMode="auto">
          <a:xfrm>
            <a:off x="1600200" y="1295400"/>
            <a:ext cx="6553200" cy="5029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5970865"/>
          </a:xfrm>
          <a:prstGeom prst="rect">
            <a:avLst/>
          </a:prstGeom>
          <a:noFill/>
        </p:spPr>
        <p:txBody>
          <a:bodyPr wrap="square" rtlCol="0">
            <a:spAutoFit/>
          </a:bodyPr>
          <a:lstStyle/>
          <a:p>
            <a:pPr fontAlgn="base"/>
            <a:r>
              <a:rPr lang="en-US" sz="2800" b="1" i="1" dirty="0" smtClean="0">
                <a:solidFill>
                  <a:srgbClr val="FF0000"/>
                </a:solidFill>
              </a:rPr>
              <a:t>ADVANTAGES</a:t>
            </a:r>
          </a:p>
          <a:p>
            <a:pPr fontAlgn="base"/>
            <a:r>
              <a:rPr lang="en-US" sz="2800" b="1" dirty="0" smtClean="0"/>
              <a:t>1. </a:t>
            </a:r>
            <a:r>
              <a:rPr lang="en-US" sz="2800" b="1" dirty="0" smtClean="0">
                <a:solidFill>
                  <a:srgbClr val="0070C0"/>
                </a:solidFill>
              </a:rPr>
              <a:t>MAINTAINS A LINEAR RELATIONSHIP BETWEEN THE VOLTAGE DIFFERENCE OUTPUT AND DISPLACEMENT FROM EACH POSITION OF THE CORE FOR A DISPLACEMENT OF ABOUT 4 MILLIMETER.</a:t>
            </a:r>
          </a:p>
          <a:p>
            <a:pPr fontAlgn="base"/>
            <a:r>
              <a:rPr lang="en-US" sz="2800" b="1" dirty="0" smtClean="0"/>
              <a:t>2. </a:t>
            </a:r>
            <a:r>
              <a:rPr lang="en-US" sz="2800" b="1" dirty="0" smtClean="0">
                <a:solidFill>
                  <a:srgbClr val="C00000"/>
                </a:solidFill>
              </a:rPr>
              <a:t>PRODUCES A HIGH RESOLUTION OF MORE THAN 10 MILLIMETER.</a:t>
            </a:r>
          </a:p>
          <a:p>
            <a:pPr fontAlgn="base"/>
            <a:r>
              <a:rPr lang="en-US" sz="2800" b="1" dirty="0" smtClean="0"/>
              <a:t>3.PRODUCES A HIGH SENSITIVITY OF MORE THAN 40 VOLTS/MILLIMETER.</a:t>
            </a:r>
          </a:p>
          <a:p>
            <a:pPr fontAlgn="base"/>
            <a:r>
              <a:rPr lang="en-US" sz="2800" b="1" dirty="0" smtClean="0"/>
              <a:t>4. </a:t>
            </a:r>
            <a:r>
              <a:rPr lang="en-US" sz="2800" b="1" dirty="0" smtClean="0">
                <a:solidFill>
                  <a:srgbClr val="0070C0"/>
                </a:solidFill>
              </a:rPr>
              <a:t>SMALL IN SIZE AND WEIGHS LESS. IT IS RUGGED IN DESIGN AND CAN ALSO BE ASSIGNED EASILY.</a:t>
            </a:r>
          </a:p>
          <a:p>
            <a:pPr fontAlgn="base"/>
            <a:r>
              <a:rPr lang="en-US" sz="2800" b="1" dirty="0" smtClean="0"/>
              <a:t>5. PRODUCES LOW HYSTERESIS AND THUS HAS EASY REPEATABILITY.</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534400" cy="6370975"/>
          </a:xfrm>
          <a:prstGeom prst="rect">
            <a:avLst/>
          </a:prstGeom>
          <a:noFill/>
        </p:spPr>
        <p:txBody>
          <a:bodyPr wrap="square" rtlCol="0">
            <a:spAutoFit/>
          </a:bodyPr>
          <a:lstStyle/>
          <a:p>
            <a:pPr fontAlgn="base"/>
            <a:r>
              <a:rPr lang="en-US" sz="2400" b="1" i="1" dirty="0" smtClean="0">
                <a:solidFill>
                  <a:srgbClr val="FF0000"/>
                </a:solidFill>
              </a:rPr>
              <a:t>DISADVANTAGES</a:t>
            </a:r>
          </a:p>
          <a:p>
            <a:pPr fontAlgn="base"/>
            <a:endParaRPr lang="en-US" sz="2400" b="1" i="1" dirty="0" smtClean="0"/>
          </a:p>
          <a:p>
            <a:pPr marL="457200" indent="-457200" fontAlgn="base">
              <a:buAutoNum type="arabicPeriod"/>
            </a:pPr>
            <a:r>
              <a:rPr lang="en-US" sz="2400" b="1" dirty="0" smtClean="0"/>
              <a:t>THE WHOLE CIRCUIT IS TO BE SHIELDED AS THE ACCURACY CAN BE AFFETCED BY EXTERNAL MAGNETIC FIELD.</a:t>
            </a:r>
          </a:p>
          <a:p>
            <a:pPr marL="457200" indent="-457200" fontAlgn="base">
              <a:buAutoNum type="arabicPeriod"/>
            </a:pPr>
            <a:endParaRPr lang="en-US" sz="2400" b="1" dirty="0" smtClean="0"/>
          </a:p>
          <a:p>
            <a:pPr fontAlgn="base"/>
            <a:r>
              <a:rPr lang="en-US" sz="2400" b="1" dirty="0" smtClean="0"/>
              <a:t>2. THE DISPLACEMENT MAY PRODUCE VIBRATIONS WHICH MAY AFFECT THE PERFORMANCE OF THE DEVICE.</a:t>
            </a:r>
          </a:p>
          <a:p>
            <a:pPr fontAlgn="base"/>
            <a:endParaRPr lang="en-US" sz="2400" b="1" dirty="0" smtClean="0"/>
          </a:p>
          <a:p>
            <a:pPr fontAlgn="base"/>
            <a:r>
              <a:rPr lang="en-US" sz="2400" b="1" dirty="0" smtClean="0"/>
              <a:t>3. PRODUCES OUTPUT WITH LESS POWER.</a:t>
            </a:r>
          </a:p>
          <a:p>
            <a:pPr fontAlgn="base"/>
            <a:endParaRPr lang="en-US" sz="2400" b="1" dirty="0" smtClean="0"/>
          </a:p>
          <a:p>
            <a:pPr fontAlgn="base"/>
            <a:r>
              <a:rPr lang="en-US" sz="2400" b="1" dirty="0" smtClean="0"/>
              <a:t>4. </a:t>
            </a:r>
            <a:r>
              <a:rPr lang="en-US" sz="2400" b="1" dirty="0" smtClean="0">
                <a:solidFill>
                  <a:srgbClr val="0070C0"/>
                </a:solidFill>
              </a:rPr>
              <a:t>THE EFFICIENCY OF THE DEVICE IS EASILY AFFECTED BY TEMPERATURE. AN INCREASE IN TEMPERATURE CAUSES A PHASE SHIFT. THIS CAN BE DECREASED TO A CERTAIN EXTENT BY PLACING A CAPACITOR ACROSS EITHER ONE OF THE SECONDARY WINDINGS.</a:t>
            </a:r>
          </a:p>
          <a:p>
            <a:pPr fontAlgn="base"/>
            <a:endParaRPr lang="en-US" sz="2400" b="1" dirty="0" smtClean="0"/>
          </a:p>
          <a:p>
            <a:pPr fontAlgn="base"/>
            <a:r>
              <a:rPr lang="en-US" sz="2400" b="1" dirty="0" smtClean="0"/>
              <a:t>5. A DEMODULATOR WILL BE NEEDED TO OBTAIN A D.C OUTPUT.</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1723549"/>
          </a:xfrm>
          <a:prstGeom prst="rect">
            <a:avLst/>
          </a:prstGeom>
          <a:noFill/>
        </p:spPr>
        <p:txBody>
          <a:bodyPr wrap="square" rtlCol="0">
            <a:spAutoFit/>
          </a:bodyPr>
          <a:lstStyle/>
          <a:p>
            <a:r>
              <a:rPr lang="en-US" sz="2800" b="1" dirty="0" smtClean="0">
                <a:solidFill>
                  <a:srgbClr val="FF0000"/>
                </a:solidFill>
              </a:rPr>
              <a:t>Applications</a:t>
            </a:r>
          </a:p>
          <a:p>
            <a:r>
              <a:rPr lang="en-US" sz="2000" b="1" dirty="0" smtClean="0"/>
              <a:t>Although the LVDT is a displacement sensor, many other physical quantities can be sensed by converting displacement to the desired quantity via thoughtful arrangements. Several examples will be given.</a:t>
            </a:r>
          </a:p>
          <a:p>
            <a:endParaRPr lang="en-US" dirty="0"/>
          </a:p>
        </p:txBody>
      </p:sp>
      <p:sp>
        <p:nvSpPr>
          <p:cNvPr id="4" name="TextBox 3"/>
          <p:cNvSpPr txBox="1"/>
          <p:nvPr/>
        </p:nvSpPr>
        <p:spPr>
          <a:xfrm>
            <a:off x="685800" y="1676400"/>
            <a:ext cx="7772400" cy="1754326"/>
          </a:xfrm>
          <a:prstGeom prst="rect">
            <a:avLst/>
          </a:prstGeom>
          <a:noFill/>
        </p:spPr>
        <p:txBody>
          <a:bodyPr wrap="square" rtlCol="0">
            <a:spAutoFit/>
          </a:bodyPr>
          <a:lstStyle/>
          <a:p>
            <a:pPr fontAlgn="ctr"/>
            <a:r>
              <a:rPr lang="en-US" sz="2400" b="1" dirty="0" smtClean="0">
                <a:solidFill>
                  <a:srgbClr val="7030A0"/>
                </a:solidFill>
              </a:rPr>
              <a:t>1. Displacement</a:t>
            </a:r>
          </a:p>
          <a:p>
            <a:pPr fontAlgn="ctr"/>
            <a:r>
              <a:rPr lang="en-US" sz="2400" b="1" dirty="0" smtClean="0"/>
              <a:t>extensometers, temperature transducers, butterfly valve control, servo valve displacement sensing</a:t>
            </a:r>
          </a:p>
          <a:p>
            <a:pPr fontAlgn="t"/>
            <a:endParaRPr lang="en-US" dirty="0" smtClean="0"/>
          </a:p>
          <a:p>
            <a:endParaRPr lang="en-US" dirty="0"/>
          </a:p>
        </p:txBody>
      </p:sp>
      <p:sp>
        <p:nvSpPr>
          <p:cNvPr id="6" name="TextBox 5"/>
          <p:cNvSpPr txBox="1"/>
          <p:nvPr/>
        </p:nvSpPr>
        <p:spPr>
          <a:xfrm>
            <a:off x="685800" y="2819400"/>
            <a:ext cx="8077200" cy="3693319"/>
          </a:xfrm>
          <a:prstGeom prst="rect">
            <a:avLst/>
          </a:prstGeom>
          <a:noFill/>
        </p:spPr>
        <p:txBody>
          <a:bodyPr wrap="square" rtlCol="0">
            <a:spAutoFit/>
          </a:bodyPr>
          <a:lstStyle/>
          <a:p>
            <a:r>
              <a:rPr lang="en-US" sz="2400" b="1" dirty="0" smtClean="0">
                <a:solidFill>
                  <a:srgbClr val="7030A0"/>
                </a:solidFill>
              </a:rPr>
              <a:t>2. Deflection of Beams, Strings, or Rings</a:t>
            </a:r>
          </a:p>
          <a:p>
            <a:r>
              <a:rPr lang="en-US" sz="2400" b="1" dirty="0" smtClean="0"/>
              <a:t>load cells, force transducers, </a:t>
            </a:r>
            <a:r>
              <a:rPr lang="en-US" sz="2400" b="1" dirty="0" smtClean="0">
                <a:hlinkClick r:id="rId2"/>
              </a:rPr>
              <a:t>pressure transducers</a:t>
            </a:r>
            <a:endParaRPr lang="en-US" sz="2400" b="1" dirty="0" smtClean="0"/>
          </a:p>
          <a:p>
            <a:endParaRPr lang="en-US" sz="2400" b="1" dirty="0" smtClean="0"/>
          </a:p>
          <a:p>
            <a:endParaRPr lang="en-US" dirty="0" smtClean="0"/>
          </a:p>
          <a:p>
            <a:endParaRPr lang="en-US" dirty="0" smtClean="0"/>
          </a:p>
          <a:p>
            <a:r>
              <a:rPr lang="en-US" dirty="0" smtClean="0"/>
              <a:t> </a:t>
            </a:r>
          </a:p>
          <a:p>
            <a:endParaRPr lang="en-US" dirty="0" smtClean="0"/>
          </a:p>
          <a:p>
            <a:endParaRPr lang="en-US" dirty="0" smtClean="0"/>
          </a:p>
          <a:p>
            <a:endParaRPr lang="en-US" dirty="0" smtClean="0"/>
          </a:p>
          <a:p>
            <a:endParaRPr lang="en-US" dirty="0" smtClean="0"/>
          </a:p>
          <a:p>
            <a:r>
              <a:rPr lang="en-US" dirty="0" smtClean="0"/>
              <a:t>  </a:t>
            </a:r>
          </a:p>
          <a:p>
            <a:r>
              <a:rPr lang="en-US" b="1" dirty="0" smtClean="0"/>
              <a:t>                             Diaphragm Pressure Gage</a:t>
            </a:r>
            <a:r>
              <a:rPr lang="en-US" dirty="0" smtClean="0"/>
              <a:t> </a:t>
            </a:r>
            <a:endParaRPr lang="en-US" dirty="0"/>
          </a:p>
        </p:txBody>
      </p:sp>
      <p:pic>
        <p:nvPicPr>
          <p:cNvPr id="7" name="Picture 6" descr="http://www.efunda.com/designstandards/sensors/lvdt/images/lvdt_app_pressure.gif"/>
          <p:cNvPicPr/>
          <p:nvPr/>
        </p:nvPicPr>
        <p:blipFill>
          <a:blip r:embed="rId3"/>
          <a:srcRect/>
          <a:stretch>
            <a:fillRect/>
          </a:stretch>
        </p:blipFill>
        <p:spPr bwMode="auto">
          <a:xfrm>
            <a:off x="1905000" y="3810000"/>
            <a:ext cx="4343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5632311"/>
          </a:xfrm>
          <a:prstGeom prst="rect">
            <a:avLst/>
          </a:prstGeom>
          <a:noFill/>
        </p:spPr>
        <p:txBody>
          <a:bodyPr wrap="square" rtlCol="0">
            <a:spAutoFit/>
          </a:bodyPr>
          <a:lstStyle/>
          <a:p>
            <a:r>
              <a:rPr lang="en-US" sz="2400" b="1" dirty="0" smtClean="0">
                <a:solidFill>
                  <a:srgbClr val="FF0000"/>
                </a:solidFill>
              </a:rPr>
              <a:t>STRAIN GAUGES ARE + VE PASSIVE TRANSDUCER.</a:t>
            </a:r>
          </a:p>
          <a:p>
            <a:r>
              <a:rPr lang="en-US" sz="2400" b="1" dirty="0" smtClean="0"/>
              <a:t>TRANDUCER MEANS WHICH CONVERTS FORCE OR PRESSURE INTO DISPLACEMENT.</a:t>
            </a:r>
          </a:p>
          <a:p>
            <a:r>
              <a:rPr lang="en-US" sz="2400" b="1" dirty="0" smtClean="0">
                <a:solidFill>
                  <a:srgbClr val="7030A0"/>
                </a:solidFill>
              </a:rPr>
              <a:t>DISPLACEMENT IN THE FORM OF CHANGE IN LENGH OR IN THE FORM OF CHANGE IN DIAMETER.</a:t>
            </a:r>
          </a:p>
          <a:p>
            <a:endParaRPr lang="en-US" sz="2400" b="1" dirty="0" smtClean="0">
              <a:solidFill>
                <a:srgbClr val="7030A0"/>
              </a:solidFill>
            </a:endParaRPr>
          </a:p>
          <a:p>
            <a:r>
              <a:rPr lang="en-US" sz="2400" b="1" dirty="0" smtClean="0"/>
              <a:t>IF  AN ELASTIC  STRIP IS SUBJECTED TO TENSION  I.E. IT IS POSITIVELY STRAINED, ITS LOGITUDINAL DIMENSION INCRESES AND TRANSVERSE DIMENSION DECRESES . MEANS LENTH INCRESES AND AREA DECRESES.</a:t>
            </a:r>
          </a:p>
          <a:p>
            <a:endParaRPr lang="en-US" sz="2400" b="1" dirty="0" smtClean="0"/>
          </a:p>
          <a:p>
            <a:r>
              <a:rPr lang="en-US" sz="2400" b="1" dirty="0" smtClean="0"/>
              <a:t>HERE RESISTANCE OF STRIP IS DIRECTLY PROPORTIONAL TO LENGTH AND INVERSLY PROPORTIONAL TO AREA.</a:t>
            </a:r>
          </a:p>
          <a:p>
            <a:endParaRPr lang="en-US" sz="2400" b="1" dirty="0" smtClean="0"/>
          </a:p>
          <a:p>
            <a:r>
              <a:rPr lang="en-US" sz="2400" b="1" dirty="0" smtClean="0"/>
              <a:t>RESISTANCE OF GAUGE INCRESES WITH POSITIVE STRAIN.</a:t>
            </a:r>
            <a:endParaRPr lang="en-US" sz="24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534400" cy="4524315"/>
          </a:xfrm>
          <a:prstGeom prst="rect">
            <a:avLst/>
          </a:prstGeom>
          <a:noFill/>
        </p:spPr>
        <p:txBody>
          <a:bodyPr wrap="square" rtlCol="0">
            <a:spAutoFit/>
          </a:bodyPr>
          <a:lstStyle/>
          <a:p>
            <a:r>
              <a:rPr lang="en-US" sz="2400" b="1" dirty="0" smtClean="0">
                <a:solidFill>
                  <a:srgbClr val="7030A0"/>
                </a:solidFill>
              </a:rPr>
              <a:t>3. Thickness Variation of Work Pieces</a:t>
            </a:r>
          </a:p>
          <a:p>
            <a:r>
              <a:rPr lang="en-US" sz="2400" b="1" dirty="0" smtClean="0"/>
              <a:t>dimension gages, thickness and profile measurements, product sorting by size</a:t>
            </a:r>
            <a:endParaRPr lang="en-US" b="1" dirty="0" smtClean="0"/>
          </a:p>
          <a:p>
            <a:r>
              <a:rPr lang="en-US"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b="1" dirty="0" smtClean="0"/>
              <a:t>                                                                Profile Gage</a:t>
            </a:r>
            <a:r>
              <a:rPr lang="en-US" dirty="0" smtClean="0"/>
              <a:t> </a:t>
            </a:r>
          </a:p>
          <a:p>
            <a:endParaRPr lang="en-US" dirty="0"/>
          </a:p>
        </p:txBody>
      </p:sp>
      <p:pic>
        <p:nvPicPr>
          <p:cNvPr id="3" name="Picture 2" descr="http://www.efunda.com/designstandards/sensors/lvdt/images/lvdt_app_thickness.gif"/>
          <p:cNvPicPr/>
          <p:nvPr/>
        </p:nvPicPr>
        <p:blipFill>
          <a:blip r:embed="rId2"/>
          <a:srcRect/>
          <a:stretch>
            <a:fillRect/>
          </a:stretch>
        </p:blipFill>
        <p:spPr bwMode="auto">
          <a:xfrm>
            <a:off x="2895600" y="1600200"/>
            <a:ext cx="28194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305800" cy="4801314"/>
          </a:xfrm>
          <a:prstGeom prst="rect">
            <a:avLst/>
          </a:prstGeom>
          <a:noFill/>
        </p:spPr>
        <p:txBody>
          <a:bodyPr wrap="square" rtlCol="0">
            <a:spAutoFit/>
          </a:bodyPr>
          <a:lstStyle/>
          <a:p>
            <a:r>
              <a:rPr lang="en-US" sz="2400" b="1" dirty="0" smtClean="0">
                <a:solidFill>
                  <a:srgbClr val="7030A0"/>
                </a:solidFill>
              </a:rPr>
              <a:t>4. Fluid Level</a:t>
            </a:r>
          </a:p>
          <a:p>
            <a:r>
              <a:rPr lang="en-US" sz="2400" b="1" dirty="0" smtClean="0"/>
              <a:t>fluid level and fluid flow measurement, position sensing in hydraulic cylinders</a:t>
            </a:r>
          </a:p>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b="1" dirty="0" smtClean="0"/>
              <a:t>                                                               </a:t>
            </a:r>
          </a:p>
          <a:p>
            <a:r>
              <a:rPr lang="en-US" b="1" dirty="0" smtClean="0"/>
              <a:t>                                                                 Fluid Level Gage</a:t>
            </a:r>
            <a:endParaRPr lang="en-US" dirty="0" smtClean="0"/>
          </a:p>
          <a:p>
            <a:r>
              <a:rPr lang="en-US" dirty="0" smtClean="0"/>
              <a:t> </a:t>
            </a:r>
          </a:p>
          <a:p>
            <a:endParaRPr lang="en-US" dirty="0"/>
          </a:p>
        </p:txBody>
      </p:sp>
      <p:pic>
        <p:nvPicPr>
          <p:cNvPr id="4" name="Picture 3" descr="http://www.efunda.com/designstandards/sensors/lvdt/images/lvdt_app_level.gif"/>
          <p:cNvPicPr/>
          <p:nvPr/>
        </p:nvPicPr>
        <p:blipFill>
          <a:blip r:embed="rId2"/>
          <a:srcRect/>
          <a:stretch>
            <a:fillRect/>
          </a:stretch>
        </p:blipFill>
        <p:spPr bwMode="auto">
          <a:xfrm>
            <a:off x="3429000" y="1676400"/>
            <a:ext cx="24384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efunda.com/designstandards/sensors/lvdt/images/rvdt_A.gif"/>
          <p:cNvPicPr/>
          <p:nvPr/>
        </p:nvPicPr>
        <p:blipFill>
          <a:blip r:embed="rId2"/>
          <a:srcRect/>
          <a:stretch>
            <a:fillRect/>
          </a:stretch>
        </p:blipFill>
        <p:spPr bwMode="auto">
          <a:xfrm>
            <a:off x="2819400" y="1600200"/>
            <a:ext cx="4391025" cy="3362325"/>
          </a:xfrm>
          <a:prstGeom prst="rect">
            <a:avLst/>
          </a:prstGeom>
          <a:noFill/>
          <a:ln w="9525">
            <a:noFill/>
            <a:miter lim="800000"/>
            <a:headEnd/>
            <a:tailEnd/>
          </a:ln>
        </p:spPr>
      </p:pic>
      <p:sp>
        <p:nvSpPr>
          <p:cNvPr id="3" name="TextBox 2"/>
          <p:cNvSpPr txBox="1"/>
          <p:nvPr/>
        </p:nvSpPr>
        <p:spPr>
          <a:xfrm>
            <a:off x="228600" y="304800"/>
            <a:ext cx="8686800" cy="1138773"/>
          </a:xfrm>
          <a:prstGeom prst="rect">
            <a:avLst/>
          </a:prstGeom>
          <a:noFill/>
        </p:spPr>
        <p:txBody>
          <a:bodyPr wrap="square" rtlCol="0">
            <a:spAutoFit/>
          </a:bodyPr>
          <a:lstStyle/>
          <a:p>
            <a:r>
              <a:rPr lang="en-US" sz="3600" b="1" dirty="0" smtClean="0">
                <a:solidFill>
                  <a:srgbClr val="FF0000"/>
                </a:solidFill>
              </a:rPr>
              <a:t>RVDT – </a:t>
            </a:r>
          </a:p>
          <a:p>
            <a:r>
              <a:rPr lang="en-US" sz="3200" b="1" dirty="0" smtClean="0">
                <a:solidFill>
                  <a:srgbClr val="FF0000"/>
                </a:solidFill>
              </a:rPr>
              <a:t>ROTARY VARIABLE DIFFERENTIAL TRANSFORMER</a:t>
            </a:r>
            <a:r>
              <a:rPr lang="en-US" sz="3200" dirty="0" smtClean="0">
                <a:solidFill>
                  <a:srgbClr val="FF0000"/>
                </a:solidFill>
              </a:rPr>
              <a:t> </a:t>
            </a:r>
            <a:endParaRPr lang="en-US" sz="3200" b="1" dirty="0">
              <a:solidFill>
                <a:srgbClr val="FF0000"/>
              </a:solidFill>
            </a:endParaRPr>
          </a:p>
        </p:txBody>
      </p:sp>
      <p:sp>
        <p:nvSpPr>
          <p:cNvPr id="4" name="TextBox 3"/>
          <p:cNvSpPr txBox="1"/>
          <p:nvPr/>
        </p:nvSpPr>
        <p:spPr>
          <a:xfrm>
            <a:off x="381000" y="5257800"/>
            <a:ext cx="8153400" cy="1446550"/>
          </a:xfrm>
          <a:prstGeom prst="rect">
            <a:avLst/>
          </a:prstGeom>
          <a:noFill/>
        </p:spPr>
        <p:txBody>
          <a:bodyPr wrap="square" rtlCol="0">
            <a:spAutoFit/>
          </a:bodyPr>
          <a:lstStyle/>
          <a:p>
            <a:r>
              <a:rPr lang="en-US" sz="2000" b="1" dirty="0" smtClean="0">
                <a:solidFill>
                  <a:srgbClr val="0070C0"/>
                </a:solidFill>
              </a:rPr>
              <a:t>RVDT IS USED WHERE PRECISE ANGULAR MOVEMENT IS TO BE MEASURED. </a:t>
            </a:r>
          </a:p>
          <a:p>
            <a:r>
              <a:rPr lang="en-US" sz="2400" b="1" dirty="0" smtClean="0">
                <a:solidFill>
                  <a:srgbClr val="7030A0"/>
                </a:solidFill>
              </a:rPr>
              <a:t>LVDT IS FOR LINEAR MEASUREMENT WHILE RVDT IS FOR ANGULAR ONE.</a:t>
            </a:r>
          </a:p>
          <a:p>
            <a:endParaRPr lang="en-US" sz="20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229600" cy="6401753"/>
          </a:xfrm>
          <a:prstGeom prst="rect">
            <a:avLst/>
          </a:prstGeom>
          <a:noFill/>
        </p:spPr>
        <p:txBody>
          <a:bodyPr wrap="square" rtlCol="0">
            <a:spAutoFit/>
          </a:bodyPr>
          <a:lstStyle/>
          <a:p>
            <a:r>
              <a:rPr lang="en-US" sz="2800" b="1" dirty="0" smtClean="0">
                <a:solidFill>
                  <a:srgbClr val="FF0000"/>
                </a:solidFill>
              </a:rPr>
              <a:t>CONSTRUCTION AND WORKING OF RVDT:</a:t>
            </a:r>
            <a:r>
              <a:rPr lang="en-US" sz="2800" b="1" dirty="0" smtClean="0"/>
              <a:t/>
            </a:r>
            <a:br>
              <a:rPr lang="en-US" sz="2800" b="1" dirty="0" smtClean="0"/>
            </a:br>
            <a:r>
              <a:rPr lang="en-US" sz="2800" b="1" dirty="0" smtClean="0"/>
              <a:t>RVDT IS ALMOST IDENTICAL IN THE CONSTRUCTION WITH LVDT. </a:t>
            </a:r>
          </a:p>
          <a:p>
            <a:r>
              <a:rPr lang="en-US" sz="2800" b="1" dirty="0" smtClean="0"/>
              <a:t>THE FERRITE CORE IN LVDT IS REPLACED BY HEART OR CARDIODE SHAPED CORE.</a:t>
            </a:r>
          </a:p>
          <a:p>
            <a:r>
              <a:rPr lang="en-US" sz="2800" b="1" dirty="0" smtClean="0"/>
              <a:t> THIS CORE IS MOUNTED ON THE SHAFT OR PLUNGER WHICH IS CAPABLE OF ROTATING. THIS ROTATIONAL MOVEMENT OF THE SHAFT CREATES THE IMBALANCE IN THE EXTERNAL CIRCUIT AND THIS IMBALANCE SIGNAL IS USED TO MEASURE THE ANGULAR DISPLACEMENT OF THE SHAFT. </a:t>
            </a:r>
          </a:p>
          <a:p>
            <a:r>
              <a:rPr lang="en-US" sz="2800" b="1" dirty="0" smtClean="0">
                <a:solidFill>
                  <a:srgbClr val="0070C0"/>
                </a:solidFill>
              </a:rPr>
              <a:t>RVDT GIVE LINEAR OUTPUT UP TO DISPLACEMENT OF +-40 DEGREE. THEN OUTPUT STARTS BECOMING NONLINEAR.</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305800" cy="5539978"/>
          </a:xfrm>
          <a:prstGeom prst="rect">
            <a:avLst/>
          </a:prstGeom>
          <a:noFill/>
        </p:spPr>
        <p:txBody>
          <a:bodyPr wrap="square" rtlCol="0">
            <a:spAutoFit/>
          </a:bodyPr>
          <a:lstStyle/>
          <a:p>
            <a:r>
              <a:rPr lang="en-US" sz="2800" b="1" dirty="0" smtClean="0">
                <a:solidFill>
                  <a:srgbClr val="FF0000"/>
                </a:solidFill>
              </a:rPr>
              <a:t>APPLICATIONS:</a:t>
            </a:r>
            <a:r>
              <a:rPr lang="en-US" sz="2800" b="1" dirty="0" smtClean="0"/>
              <a:t/>
            </a:r>
            <a:br>
              <a:rPr lang="en-US" sz="2800" b="1" dirty="0" smtClean="0"/>
            </a:br>
            <a:r>
              <a:rPr lang="en-US" sz="2800" b="1" dirty="0" smtClean="0"/>
              <a:t>   *   RVDT IN THE SIGNAL CONDITIONING AS </a:t>
            </a:r>
            <a:r>
              <a:rPr lang="en-US" sz="2800" b="1" dirty="0" smtClean="0">
                <a:solidFill>
                  <a:srgbClr val="7030A0"/>
                </a:solidFill>
              </a:rPr>
              <a:t>RVDT   </a:t>
            </a:r>
          </a:p>
          <a:p>
            <a:r>
              <a:rPr lang="en-US" sz="2800" b="1" dirty="0" smtClean="0">
                <a:solidFill>
                  <a:srgbClr val="7030A0"/>
                </a:solidFill>
              </a:rPr>
              <a:t>     CONDITIONER.</a:t>
            </a:r>
          </a:p>
          <a:p>
            <a:r>
              <a:rPr lang="en-US" sz="2800" b="1" dirty="0" smtClean="0"/>
              <a:t>   *   RVDT AS THE </a:t>
            </a:r>
            <a:r>
              <a:rPr lang="en-US" sz="2800" b="1" dirty="0" smtClean="0">
                <a:solidFill>
                  <a:srgbClr val="7030A0"/>
                </a:solidFill>
              </a:rPr>
              <a:t>POSITION SENSOR.</a:t>
            </a:r>
          </a:p>
          <a:p>
            <a:endParaRPr lang="en-US" sz="2800" b="1" dirty="0" smtClean="0"/>
          </a:p>
          <a:p>
            <a:r>
              <a:rPr lang="en-US" sz="2800" b="1" dirty="0" smtClean="0">
                <a:solidFill>
                  <a:srgbClr val="7030A0"/>
                </a:solidFill>
              </a:rPr>
              <a:t>EXAMPLES:</a:t>
            </a:r>
            <a:r>
              <a:rPr lang="en-US" sz="2800" b="1" dirty="0" smtClean="0"/>
              <a:t/>
            </a:r>
            <a:br>
              <a:rPr lang="en-US" sz="2800" b="1" dirty="0" smtClean="0"/>
            </a:br>
            <a:r>
              <a:rPr lang="en-US" sz="2800" b="1" dirty="0" smtClean="0"/>
              <a:t>	* QUARTER TURN VALVE.</a:t>
            </a:r>
            <a:br>
              <a:rPr lang="en-US" sz="2800" b="1" dirty="0" smtClean="0"/>
            </a:br>
            <a:r>
              <a:rPr lang="en-US" sz="2800" b="1" dirty="0" smtClean="0"/>
              <a:t>	* MAIL SORTERS.</a:t>
            </a:r>
            <a:br>
              <a:rPr lang="en-US" sz="2800" b="1" dirty="0" smtClean="0"/>
            </a:br>
            <a:r>
              <a:rPr lang="en-US" sz="2800" b="1" dirty="0" smtClean="0"/>
              <a:t>	* FRACTIONAL SHAFT MEASUREMENTS.</a:t>
            </a:r>
            <a:br>
              <a:rPr lang="en-US" sz="2800" b="1" dirty="0" smtClean="0"/>
            </a:br>
            <a:r>
              <a:rPr lang="en-US" sz="2800" b="1" dirty="0" smtClean="0"/>
              <a:t>	* ACTUATOR POSITION SENSING IN THE </a:t>
            </a:r>
          </a:p>
          <a:p>
            <a:r>
              <a:rPr lang="en-US" sz="2800" b="1" dirty="0" smtClean="0"/>
              <a:t>              AIRCRAFT. MARINE, CONSTRUCTIONAL AND 	   AGRICULTURAL VEHICLES.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229600" cy="5970865"/>
          </a:xfrm>
          <a:prstGeom prst="rect">
            <a:avLst/>
          </a:prstGeom>
          <a:noFill/>
        </p:spPr>
        <p:txBody>
          <a:bodyPr wrap="square" rtlCol="0">
            <a:spAutoFit/>
          </a:bodyPr>
          <a:lstStyle/>
          <a:p>
            <a:pPr marL="571500" indent="-571500"/>
            <a:r>
              <a:rPr lang="en-US" sz="2800" b="1" dirty="0" smtClean="0">
                <a:solidFill>
                  <a:srgbClr val="FF0000"/>
                </a:solidFill>
              </a:rPr>
              <a:t>ADVANTAGES OF RVDT:</a:t>
            </a:r>
            <a:r>
              <a:rPr lang="en-US" sz="2800" b="1" dirty="0" smtClean="0"/>
              <a:t/>
            </a:r>
            <a:br>
              <a:rPr lang="en-US" sz="2800" b="1" dirty="0" smtClean="0"/>
            </a:br>
            <a:r>
              <a:rPr lang="en-US" sz="2800" b="1" dirty="0" smtClean="0"/>
              <a:t>*   LOW COST.</a:t>
            </a:r>
            <a:br>
              <a:rPr lang="en-US" sz="2800" b="1" dirty="0" smtClean="0"/>
            </a:br>
            <a:r>
              <a:rPr lang="en-US" sz="2800" b="1" dirty="0" smtClean="0"/>
              <a:t> * SOLID AND ROBUST CONSTRUCTION MAKES IT   </a:t>
            </a:r>
          </a:p>
          <a:p>
            <a:pPr marL="571500" indent="-571500"/>
            <a:r>
              <a:rPr lang="en-US" sz="2800" b="1" dirty="0" smtClean="0"/>
              <a:t>             TO WORK IN DIFFERENT ENVIRONMENTS.</a:t>
            </a:r>
            <a:br>
              <a:rPr lang="en-US" sz="2800" b="1" dirty="0" smtClean="0"/>
            </a:br>
            <a:r>
              <a:rPr lang="en-US" sz="2800" b="1" dirty="0" smtClean="0"/>
              <a:t> *  NO FRICTIONAL RESISTANCE, SO HIGH  </a:t>
            </a:r>
          </a:p>
          <a:p>
            <a:pPr marL="571500" indent="-571500"/>
            <a:r>
              <a:rPr lang="en-US" sz="2800" b="1" dirty="0" smtClean="0"/>
              <a:t>            ACCURACY OVER LONG TIME DURATION.</a:t>
            </a:r>
            <a:br>
              <a:rPr lang="en-US" sz="2800" b="1" dirty="0" smtClean="0"/>
            </a:br>
            <a:r>
              <a:rPr lang="en-US" sz="2800" b="1" dirty="0" smtClean="0"/>
              <a:t> *  NEGLIGIBLE HYSTERESIS.</a:t>
            </a:r>
            <a:br>
              <a:rPr lang="en-US" sz="2800" b="1" dirty="0" smtClean="0"/>
            </a:br>
            <a:r>
              <a:rPr lang="en-US" sz="2800" b="1" dirty="0" smtClean="0"/>
              <a:t> *  EXCELLENT REPRODUCIBILITY.</a:t>
            </a:r>
          </a:p>
          <a:p>
            <a:pPr>
              <a:buFont typeface="Arial" pitchFamily="34" charset="0"/>
              <a:buChar char="•"/>
            </a:pPr>
            <a:r>
              <a:rPr lang="en-US" sz="2800" b="1" dirty="0" smtClean="0">
                <a:solidFill>
                  <a:srgbClr val="FF0000"/>
                </a:solidFill>
              </a:rPr>
              <a:t>DISADVANTAGES OF RVDT:</a:t>
            </a:r>
            <a:r>
              <a:rPr lang="en-US" sz="2800" b="1" dirty="0" smtClean="0"/>
              <a:t/>
            </a:r>
            <a:br>
              <a:rPr lang="en-US" sz="2800" b="1" dirty="0" smtClean="0"/>
            </a:br>
            <a:r>
              <a:rPr lang="en-US" sz="2800" b="1" dirty="0" smtClean="0"/>
              <a:t>* CONTACT BETWEEN PLUNGER AND MEASURING </a:t>
            </a:r>
          </a:p>
          <a:p>
            <a:r>
              <a:rPr lang="en-US" sz="2800" b="1" dirty="0" smtClean="0"/>
              <a:t>        SURFACE IS ALWAYS NOT POSSIBLE.</a:t>
            </a:r>
            <a:br>
              <a:rPr lang="en-US" sz="2800" b="1" dirty="0" smtClean="0"/>
            </a:br>
            <a:r>
              <a:rPr lang="en-US" sz="2800" b="1" dirty="0" smtClean="0"/>
              <a:t>* RVDT PROVIDE LINEAR OUTPUT FOR ABOUT +-40  </a:t>
            </a:r>
          </a:p>
          <a:p>
            <a:r>
              <a:rPr lang="en-US" sz="2800" b="1" dirty="0" smtClean="0"/>
              <a:t>     DEGREE WHICH LIMITS ITS USABILITY. </a:t>
            </a:r>
            <a:endParaRPr lang="en-US" b="1"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90800"/>
            <a:ext cx="3603615"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Thanks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382000" cy="3785652"/>
          </a:xfrm>
          <a:prstGeom prst="rect">
            <a:avLst/>
          </a:prstGeom>
          <a:noFill/>
        </p:spPr>
        <p:txBody>
          <a:bodyPr wrap="square" rtlCol="0">
            <a:spAutoFit/>
          </a:bodyPr>
          <a:lstStyle/>
          <a:p>
            <a:r>
              <a:rPr lang="en-US" sz="2400" b="1" dirty="0" smtClean="0">
                <a:solidFill>
                  <a:srgbClr val="FF0000"/>
                </a:solidFill>
              </a:rPr>
              <a:t>STRAIN GAUGES ARE USED FOR …..</a:t>
            </a:r>
          </a:p>
          <a:p>
            <a:endParaRPr lang="en-US" sz="2400" b="1" dirty="0" smtClean="0">
              <a:solidFill>
                <a:srgbClr val="FF0000"/>
              </a:solidFill>
            </a:endParaRPr>
          </a:p>
          <a:p>
            <a:endParaRPr lang="en-US" sz="2400" b="1" dirty="0" smtClean="0">
              <a:solidFill>
                <a:srgbClr val="FF0000"/>
              </a:solidFill>
            </a:endParaRPr>
          </a:p>
          <a:p>
            <a:pPr marL="457200" indent="-457200">
              <a:buAutoNum type="arabicPeriod"/>
            </a:pPr>
            <a:r>
              <a:rPr lang="en-US" sz="2400" b="1" dirty="0" smtClean="0"/>
              <a:t>TO ANALYZE DYNAMIC STRAIN IN COMPLEX STRUCTURES SUCHA AS BRIDGES, AUROMOBILES, ROADS ETC.</a:t>
            </a:r>
          </a:p>
          <a:p>
            <a:pPr marL="457200" indent="-457200">
              <a:buAutoNum type="arabicPeriod"/>
            </a:pPr>
            <a:endParaRPr lang="en-US" sz="2400" b="1" dirty="0" smtClean="0"/>
          </a:p>
          <a:p>
            <a:pPr marL="457200" indent="-457200">
              <a:buAutoNum type="arabicPeriod"/>
            </a:pPr>
            <a:r>
              <a:rPr lang="en-US" sz="2400" b="1" dirty="0" smtClean="0"/>
              <a:t> TO MEASURE TENSION, TORQUE, FORSE AND STRESSES IN STRUCTURES.</a:t>
            </a:r>
          </a:p>
          <a:p>
            <a:pPr marL="457200" indent="-457200">
              <a:buAutoNum type="arabicPeriod"/>
            </a:pPr>
            <a:endParaRPr lang="en-US" sz="2400" b="1" dirty="0" smtClean="0"/>
          </a:p>
          <a:p>
            <a:pPr marL="457200" indent="-457200">
              <a:buAutoNum type="arabicPeriod"/>
            </a:pPr>
            <a:r>
              <a:rPr lang="en-US" sz="2400" b="1" dirty="0" smtClean="0"/>
              <a:t> MEASUREMENT OF FORCE IN LOAD CELL.</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5632311"/>
          </a:xfrm>
          <a:prstGeom prst="rect">
            <a:avLst/>
          </a:prstGeom>
          <a:noFill/>
        </p:spPr>
        <p:txBody>
          <a:bodyPr wrap="square" rtlCol="0">
            <a:spAutoFit/>
          </a:bodyPr>
          <a:lstStyle/>
          <a:p>
            <a:r>
              <a:rPr lang="en-US" sz="2400" b="1" dirty="0" smtClean="0">
                <a:solidFill>
                  <a:srgbClr val="FF0000"/>
                </a:solidFill>
              </a:rPr>
              <a:t>CLASSIFICATION OF STRAIN GAUGES:</a:t>
            </a:r>
          </a:p>
          <a:p>
            <a:pPr marL="457200" indent="-457200">
              <a:buAutoNum type="arabicPeriod"/>
            </a:pPr>
            <a:r>
              <a:rPr lang="en-US" sz="2400" b="1" dirty="0" smtClean="0">
                <a:solidFill>
                  <a:srgbClr val="FF0000"/>
                </a:solidFill>
              </a:rPr>
              <a:t>MECHANICAL GAUGES </a:t>
            </a:r>
          </a:p>
          <a:p>
            <a:pPr marL="457200" indent="-457200"/>
            <a:r>
              <a:rPr lang="en-US" sz="2400" b="1" dirty="0" smtClean="0"/>
              <a:t>  	MEASURES CHANGE IN LENGTH AND MAGNIFY IT USING VARIOUS  ELEMENTS USED SUCH AS </a:t>
            </a:r>
            <a:r>
              <a:rPr lang="en-US" sz="2400" b="1" dirty="0" smtClean="0">
                <a:solidFill>
                  <a:srgbClr val="0070C0"/>
                </a:solidFill>
              </a:rPr>
              <a:t>LEVERS, GEARS, </a:t>
            </a:r>
            <a:r>
              <a:rPr lang="en-US" sz="2400" b="1" dirty="0" smtClean="0"/>
              <a:t>RACK AND PINION MECHANISM ETC.</a:t>
            </a:r>
          </a:p>
          <a:p>
            <a:pPr marL="457200" indent="-457200"/>
            <a:r>
              <a:rPr lang="en-US" sz="2400" b="1" dirty="0" smtClean="0">
                <a:solidFill>
                  <a:srgbClr val="FF0000"/>
                </a:solidFill>
              </a:rPr>
              <a:t>2. OPTICAL GAUGES:</a:t>
            </a:r>
          </a:p>
          <a:p>
            <a:pPr marL="457200" indent="-457200"/>
            <a:r>
              <a:rPr lang="en-US" sz="2400" b="1" dirty="0" smtClean="0"/>
              <a:t>       MAGNIFICATION IS OBTAINED BY USE OF </a:t>
            </a:r>
            <a:r>
              <a:rPr lang="en-US" sz="2400" b="1" dirty="0" smtClean="0">
                <a:solidFill>
                  <a:srgbClr val="0070C0"/>
                </a:solidFill>
              </a:rPr>
              <a:t>MIRRORS, PRISMS </a:t>
            </a:r>
            <a:r>
              <a:rPr lang="en-US" sz="2400" b="1" dirty="0" smtClean="0"/>
              <a:t>ETC. WHEN SUBJECTED TO STRAIN, MIRROR ROTATES AND REFLECT BEAM OF LIGHT.</a:t>
            </a:r>
          </a:p>
          <a:p>
            <a:pPr marL="457200" indent="-457200"/>
            <a:r>
              <a:rPr lang="en-US" sz="2400" b="1" dirty="0" smtClean="0">
                <a:solidFill>
                  <a:srgbClr val="FF0000"/>
                </a:solidFill>
              </a:rPr>
              <a:t>3. ELECTRICAL STRAIN GAUGES </a:t>
            </a:r>
          </a:p>
          <a:p>
            <a:pPr marL="457200" indent="-457200"/>
            <a:r>
              <a:rPr lang="en-US" sz="2400" b="1" dirty="0" smtClean="0"/>
              <a:t>      BASED ON MEASUREMENT OF CHANGE IN </a:t>
            </a:r>
            <a:r>
              <a:rPr lang="en-US" sz="2400" b="1" dirty="0" smtClean="0">
                <a:solidFill>
                  <a:srgbClr val="0070C0"/>
                </a:solidFill>
              </a:rPr>
              <a:t>RESISTANCE, INDUCTANCE, CAPACITANCE </a:t>
            </a:r>
            <a:r>
              <a:rPr lang="en-US" sz="2400" b="1" dirty="0" smtClean="0"/>
              <a:t>ETC.</a:t>
            </a:r>
          </a:p>
          <a:p>
            <a:pPr marL="457200" indent="-457200"/>
            <a:r>
              <a:rPr lang="en-US" sz="2400" b="1" dirty="0" smtClean="0"/>
              <a:t>           GENERALLY RESISTANCE TYPE ARE USED. STRAIN CHANGES RESISTANCE OF ONE OF THE ARM OF WHEATSTONE’S BRIDGE.</a:t>
            </a:r>
          </a:p>
          <a:p>
            <a:pPr marL="457200" indent="-457200"/>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5755422"/>
          </a:xfrm>
          <a:prstGeom prst="rect">
            <a:avLst/>
          </a:prstGeom>
          <a:noFill/>
        </p:spPr>
        <p:txBody>
          <a:bodyPr wrap="square" rtlCol="0">
            <a:spAutoFit/>
          </a:bodyPr>
          <a:lstStyle/>
          <a:p>
            <a:r>
              <a:rPr lang="en-US" sz="2800" b="1" dirty="0" smtClean="0">
                <a:solidFill>
                  <a:srgbClr val="FF0000"/>
                </a:solidFill>
              </a:rPr>
              <a:t>GAUGE FACTOR</a:t>
            </a:r>
          </a:p>
          <a:p>
            <a:r>
              <a:rPr lang="en-US" sz="2800" b="1" dirty="0" smtClean="0"/>
              <a:t>GAUGE FACTOR IS DEFINED AS THE RATIO OF </a:t>
            </a:r>
            <a:r>
              <a:rPr lang="en-US" sz="2800" b="1" dirty="0" smtClean="0">
                <a:solidFill>
                  <a:srgbClr val="7030A0"/>
                </a:solidFill>
              </a:rPr>
              <a:t>PER UNIT CHANGE IN RESISTANCE TO PER UNIT CHANGE</a:t>
            </a:r>
            <a:br>
              <a:rPr lang="en-US" sz="2800" b="1" dirty="0" smtClean="0">
                <a:solidFill>
                  <a:srgbClr val="7030A0"/>
                </a:solidFill>
              </a:rPr>
            </a:br>
            <a:r>
              <a:rPr lang="en-US" sz="2800" b="1" dirty="0" smtClean="0">
                <a:solidFill>
                  <a:srgbClr val="7030A0"/>
                </a:solidFill>
              </a:rPr>
              <a:t>IN LENGTH.</a:t>
            </a:r>
          </a:p>
          <a:p>
            <a:r>
              <a:rPr lang="en-US" sz="3200" b="1" dirty="0" smtClean="0">
                <a:solidFill>
                  <a:srgbClr val="0070C0"/>
                </a:solidFill>
              </a:rPr>
              <a:t>Working principle of strain gauge is that, </a:t>
            </a:r>
            <a:r>
              <a:rPr lang="en-US" sz="3200" b="1" dirty="0" smtClean="0">
                <a:solidFill>
                  <a:srgbClr val="FF0000"/>
                </a:solidFill>
              </a:rPr>
              <a:t>the resistance of strain gauge wire is directly proportional to the mechanical stress applied on it.</a:t>
            </a:r>
          </a:p>
          <a:p>
            <a:r>
              <a:rPr lang="en-US" sz="3200" b="1" dirty="0" smtClean="0"/>
              <a:t>                               </a:t>
            </a:r>
            <a:r>
              <a:rPr lang="el-GR" sz="3200" b="1" dirty="0" smtClean="0">
                <a:solidFill>
                  <a:srgbClr val="0070C0"/>
                </a:solidFill>
              </a:rPr>
              <a:t>Δ</a:t>
            </a:r>
            <a:r>
              <a:rPr lang="en-US" sz="3200" b="1" dirty="0" smtClean="0">
                <a:solidFill>
                  <a:srgbClr val="0070C0"/>
                </a:solidFill>
              </a:rPr>
              <a:t>R</a:t>
            </a:r>
          </a:p>
          <a:p>
            <a:r>
              <a:rPr lang="en-US" sz="3200" b="1" dirty="0" smtClean="0">
                <a:solidFill>
                  <a:srgbClr val="0070C0"/>
                </a:solidFill>
              </a:rPr>
              <a:t>                                R</a:t>
            </a:r>
          </a:p>
          <a:p>
            <a:r>
              <a:rPr lang="en-US" sz="3200" b="1" dirty="0" smtClean="0">
                <a:solidFill>
                  <a:srgbClr val="0070C0"/>
                </a:solidFill>
              </a:rPr>
              <a:t>                                </a:t>
            </a:r>
            <a:r>
              <a:rPr lang="el-GR" sz="3200" b="1" dirty="0" smtClean="0">
                <a:solidFill>
                  <a:srgbClr val="0070C0"/>
                </a:solidFill>
              </a:rPr>
              <a:t>Δ</a:t>
            </a:r>
            <a:r>
              <a:rPr lang="en-US" sz="3200" b="1" dirty="0" smtClean="0">
                <a:solidFill>
                  <a:srgbClr val="0070C0"/>
                </a:solidFill>
              </a:rPr>
              <a:t>L</a:t>
            </a:r>
          </a:p>
          <a:p>
            <a:r>
              <a:rPr lang="en-US" sz="3200" b="1" dirty="0" smtClean="0">
                <a:solidFill>
                  <a:srgbClr val="0070C0"/>
                </a:solidFill>
              </a:rPr>
              <a:t>                                  L           </a:t>
            </a:r>
            <a:endParaRPr lang="en-US" sz="2800" b="1" dirty="0">
              <a:solidFill>
                <a:srgbClr val="0070C0"/>
              </a:solidFill>
            </a:endParaRPr>
          </a:p>
        </p:txBody>
      </p:sp>
      <p:cxnSp>
        <p:nvCxnSpPr>
          <p:cNvPr id="4" name="Straight Connector 3"/>
          <p:cNvCxnSpPr/>
          <p:nvPr/>
        </p:nvCxnSpPr>
        <p:spPr>
          <a:xfrm>
            <a:off x="3048000" y="4572000"/>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514600" y="4994565"/>
            <a:ext cx="2286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5561012"/>
            <a:ext cx="1143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4648200"/>
            <a:ext cx="2286000" cy="769441"/>
          </a:xfrm>
          <a:prstGeom prst="rect">
            <a:avLst/>
          </a:prstGeom>
          <a:noFill/>
        </p:spPr>
        <p:txBody>
          <a:bodyPr wrap="square" rtlCol="0">
            <a:spAutoFit/>
          </a:bodyPr>
          <a:lstStyle/>
          <a:p>
            <a:r>
              <a:rPr lang="en-US" sz="4400" b="1" dirty="0" smtClean="0">
                <a:solidFill>
                  <a:srgbClr val="FF0000"/>
                </a:solidFill>
              </a:rPr>
              <a:t>   </a:t>
            </a:r>
            <a:r>
              <a:rPr lang="en-US" sz="4400" b="1" dirty="0" smtClean="0">
                <a:solidFill>
                  <a:srgbClr val="0070C0"/>
                </a:solidFill>
              </a:rPr>
              <a:t>G.F. =</a:t>
            </a:r>
            <a:endParaRPr lang="en-US" sz="4400" dirty="0">
              <a:solidFill>
                <a:srgbClr val="0070C0"/>
              </a:solidFill>
            </a:endParaRPr>
          </a:p>
        </p:txBody>
      </p:sp>
      <p:sp>
        <p:nvSpPr>
          <p:cNvPr id="9" name="TextBox 8"/>
          <p:cNvSpPr txBox="1"/>
          <p:nvPr/>
        </p:nvSpPr>
        <p:spPr>
          <a:xfrm>
            <a:off x="5334000" y="4648200"/>
            <a:ext cx="3048000" cy="584775"/>
          </a:xfrm>
          <a:prstGeom prst="rect">
            <a:avLst/>
          </a:prstGeom>
          <a:noFill/>
        </p:spPr>
        <p:txBody>
          <a:bodyPr wrap="square" rtlCol="0">
            <a:spAutoFit/>
          </a:bodyPr>
          <a:lstStyle/>
          <a:p>
            <a:r>
              <a:rPr lang="en-US" sz="3200" b="1" dirty="0" smtClean="0">
                <a:solidFill>
                  <a:srgbClr val="0070C0"/>
                </a:solidFill>
              </a:rPr>
              <a:t>= 1+ 2 </a:t>
            </a:r>
            <a:r>
              <a:rPr lang="el-GR" sz="3200" b="1" dirty="0" smtClean="0">
                <a:solidFill>
                  <a:srgbClr val="0070C0"/>
                </a:solidFill>
              </a:rPr>
              <a:t>μ</a:t>
            </a:r>
            <a:endParaRPr lang="en-US" sz="3200" b="1" dirty="0">
              <a:solidFill>
                <a:srgbClr val="0070C0"/>
              </a:solidFill>
            </a:endParaRPr>
          </a:p>
        </p:txBody>
      </p:sp>
      <p:sp>
        <p:nvSpPr>
          <p:cNvPr id="10" name="TextBox 9"/>
          <p:cNvSpPr txBox="1"/>
          <p:nvPr/>
        </p:nvSpPr>
        <p:spPr>
          <a:xfrm>
            <a:off x="2590800" y="6248400"/>
            <a:ext cx="6324600" cy="369332"/>
          </a:xfrm>
          <a:prstGeom prst="rect">
            <a:avLst/>
          </a:prstGeom>
          <a:noFill/>
        </p:spPr>
        <p:txBody>
          <a:bodyPr wrap="square" rtlCol="0">
            <a:spAutoFit/>
          </a:bodyPr>
          <a:lstStyle/>
          <a:p>
            <a:r>
              <a:rPr lang="en-US" b="1" dirty="0" smtClean="0"/>
              <a:t>GAUGE FACTOR IS INDEPENDENT OF APPLIED STRAIN.</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llsyllabus.com/aj/note/ECE/ELECTRONIC%20INSTRUMENTATION/Unit7/Gauge%20factor1.PNG"/>
          <p:cNvPicPr/>
          <p:nvPr/>
        </p:nvPicPr>
        <p:blipFill>
          <a:blip r:embed="rId2"/>
          <a:srcRect/>
          <a:stretch>
            <a:fillRect/>
          </a:stretch>
        </p:blipFill>
        <p:spPr bwMode="auto">
          <a:xfrm>
            <a:off x="457200" y="457200"/>
            <a:ext cx="7391400" cy="3962400"/>
          </a:xfrm>
          <a:prstGeom prst="rect">
            <a:avLst/>
          </a:prstGeom>
          <a:noFill/>
          <a:ln w="9525">
            <a:noFill/>
            <a:miter lim="800000"/>
            <a:headEnd/>
            <a:tailEnd/>
          </a:ln>
        </p:spPr>
      </p:pic>
      <p:pic>
        <p:nvPicPr>
          <p:cNvPr id="3" name="Picture 2" descr="http://www.allsyllabus.com/aj/note/ECE/ELECTRONIC%20INSTRUMENTATION/Unit7/Gauge%20factor2.PNG"/>
          <p:cNvPicPr/>
          <p:nvPr/>
        </p:nvPicPr>
        <p:blipFill>
          <a:blip r:embed="rId3"/>
          <a:srcRect/>
          <a:stretch>
            <a:fillRect/>
          </a:stretch>
        </p:blipFill>
        <p:spPr bwMode="auto">
          <a:xfrm>
            <a:off x="457200" y="4724400"/>
            <a:ext cx="8229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1674</Words>
  <Application>Microsoft Office PowerPoint</Application>
  <PresentationFormat>On-screen Show (4:3)</PresentationFormat>
  <Paragraphs>297</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HP</cp:lastModifiedBy>
  <cp:revision>90</cp:revision>
  <dcterms:created xsi:type="dcterms:W3CDTF">2006-08-16T00:00:00Z</dcterms:created>
  <dcterms:modified xsi:type="dcterms:W3CDTF">2016-11-30T17:48:18Z</dcterms:modified>
</cp:coreProperties>
</file>