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72" r:id="rId5"/>
    <p:sldId id="273" r:id="rId6"/>
    <p:sldId id="274" r:id="rId7"/>
    <p:sldId id="269" r:id="rId8"/>
    <p:sldId id="270" r:id="rId9"/>
    <p:sldId id="258" r:id="rId10"/>
    <p:sldId id="285" r:id="rId11"/>
    <p:sldId id="286" r:id="rId12"/>
    <p:sldId id="289" r:id="rId13"/>
    <p:sldId id="290" r:id="rId14"/>
    <p:sldId id="291" r:id="rId15"/>
    <p:sldId id="292" r:id="rId16"/>
    <p:sldId id="293" r:id="rId17"/>
    <p:sldId id="259" r:id="rId18"/>
    <p:sldId id="275" r:id="rId19"/>
    <p:sldId id="276" r:id="rId20"/>
    <p:sldId id="277" r:id="rId21"/>
    <p:sldId id="260" r:id="rId22"/>
    <p:sldId id="278" r:id="rId23"/>
    <p:sldId id="261" r:id="rId24"/>
    <p:sldId id="279" r:id="rId25"/>
    <p:sldId id="280" r:id="rId26"/>
    <p:sldId id="294" r:id="rId27"/>
    <p:sldId id="295" r:id="rId28"/>
    <p:sldId id="284" r:id="rId29"/>
    <p:sldId id="262" r:id="rId30"/>
    <p:sldId id="263" r:id="rId31"/>
    <p:sldId id="281" r:id="rId32"/>
    <p:sldId id="282" r:id="rId33"/>
    <p:sldId id="283" r:id="rId34"/>
    <p:sldId id="287" r:id="rId35"/>
    <p:sldId id="264" r:id="rId36"/>
    <p:sldId id="265" r:id="rId37"/>
    <p:sldId id="266" r:id="rId38"/>
    <p:sldId id="267" r:id="rId39"/>
    <p:sldId id="288" r:id="rId40"/>
    <p:sldId id="26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21-Sep-15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21-Sep-15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21-Sep-15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21-Sep-15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21-Sep-15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21-Sep-15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21-Sep-15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21-Sep-15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21-Sep-15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21-Sep-15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21-Sep-15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21-Sep-15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Oscillations" TargetMode="External"/><Relationship Id="rId2" Type="http://schemas.openxmlformats.org/officeDocument/2006/relationships/hyperlink" Target="https://en.wikipedia.org/wiki/Measurement_uncertainty" TargetMode="External"/><Relationship Id="rId1" Type="http://schemas.openxmlformats.org/officeDocument/2006/relationships/slideLayout" Target="../slideLayouts/slideLayout7.xml"/><Relationship Id="rId4" Type="http://schemas.openxmlformats.org/officeDocument/2006/relationships/hyperlink" Target="https://en.wikipedia.org/wiki/Paralla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Armagh_Observatory" TargetMode="External"/><Relationship Id="rId2" Type="http://schemas.openxmlformats.org/officeDocument/2006/relationships/hyperlink" Target="https://en.wikipedia.org/wiki/John_Thomas_Romney_Robinson" TargetMode="External"/><Relationship Id="rId1" Type="http://schemas.openxmlformats.org/officeDocument/2006/relationships/slideLayout" Target="../slideLayouts/slideLayout7.xml"/><Relationship Id="rId4" Type="http://schemas.openxmlformats.org/officeDocument/2006/relationships/hyperlink" Target="https://en.wikipedia.org/wiki/Hemispherica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en.wikipedia.org/wiki/John_Patterson_(meteorologist)"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Windmill"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en.wikipedia.org/wiki/Weather_vane"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efunda.com/designstandards/sensors/hot_wires/hot_wires_theory.cfm"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81000"/>
            <a:ext cx="8077200" cy="6155531"/>
          </a:xfrm>
          <a:prstGeom prst="rect">
            <a:avLst/>
          </a:prstGeom>
          <a:noFill/>
        </p:spPr>
        <p:txBody>
          <a:bodyPr wrap="square" rtlCol="0">
            <a:spAutoFit/>
          </a:bodyPr>
          <a:lstStyle/>
          <a:p>
            <a:r>
              <a:rPr lang="en-US" sz="4400" b="1" dirty="0" smtClean="0">
                <a:solidFill>
                  <a:srgbClr val="FF0000"/>
                </a:solidFill>
              </a:rPr>
              <a:t>	Flow Measurement  </a:t>
            </a:r>
          </a:p>
          <a:p>
            <a:r>
              <a:rPr lang="en-US" sz="4400" b="1" dirty="0" smtClean="0">
                <a:solidFill>
                  <a:srgbClr val="FF0000"/>
                </a:solidFill>
              </a:rPr>
              <a:t>Syllabus:</a:t>
            </a:r>
            <a:endParaRPr lang="en-US" sz="4000" b="1" dirty="0" smtClean="0">
              <a:solidFill>
                <a:srgbClr val="FF0000"/>
              </a:solidFill>
            </a:endParaRPr>
          </a:p>
          <a:p>
            <a:r>
              <a:rPr lang="en-US" sz="3200" b="1" dirty="0" smtClean="0"/>
              <a:t>6.1    Definition of Flow, Different types of </a:t>
            </a:r>
          </a:p>
          <a:p>
            <a:r>
              <a:rPr lang="en-US" sz="3200" b="1" dirty="0" smtClean="0"/>
              <a:t>         Flows, Classification of Fluid Flow.</a:t>
            </a:r>
          </a:p>
          <a:p>
            <a:endParaRPr lang="en-US" sz="3200" b="1" dirty="0" smtClean="0"/>
          </a:p>
          <a:p>
            <a:r>
              <a:rPr lang="en-US" sz="3200" b="1" dirty="0" smtClean="0"/>
              <a:t>6.2    Measurement Techniques Inferential &amp; </a:t>
            </a:r>
          </a:p>
          <a:p>
            <a:r>
              <a:rPr lang="en-US" sz="3200" b="1" dirty="0" smtClean="0"/>
              <a:t>          Positive Flow Meters, </a:t>
            </a:r>
          </a:p>
          <a:p>
            <a:r>
              <a:rPr lang="en-US" sz="3200" b="1" dirty="0" smtClean="0"/>
              <a:t>	Cup &amp; Vane Anemometers, </a:t>
            </a:r>
          </a:p>
          <a:p>
            <a:r>
              <a:rPr lang="en-US" sz="3200" b="1" dirty="0" smtClean="0"/>
              <a:t>	Turbine Meter, </a:t>
            </a:r>
          </a:p>
          <a:p>
            <a:r>
              <a:rPr lang="en-US" sz="3200" b="1" dirty="0" smtClean="0"/>
              <a:t>	Hot Wire Anemometer, </a:t>
            </a:r>
          </a:p>
          <a:p>
            <a:r>
              <a:rPr lang="en-US" sz="3200" b="1" dirty="0" smtClean="0"/>
              <a:t>	Ultrasonic Flow Meter, </a:t>
            </a:r>
            <a:endParaRPr lang="en-US" b="1"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382000" cy="6001643"/>
          </a:xfrm>
          <a:prstGeom prst="rect">
            <a:avLst/>
          </a:prstGeom>
          <a:noFill/>
        </p:spPr>
        <p:txBody>
          <a:bodyPr wrap="square" rtlCol="0">
            <a:spAutoFit/>
          </a:bodyPr>
          <a:lstStyle/>
          <a:p>
            <a:r>
              <a:rPr lang="en-US" sz="2400" b="1" dirty="0" smtClean="0"/>
              <a:t>VARIES METHODS ARE USED FOR FLOW MEASUREMENT ARE…</a:t>
            </a:r>
          </a:p>
          <a:p>
            <a:endParaRPr lang="en-US" sz="2400" b="1" dirty="0" smtClean="0"/>
          </a:p>
          <a:p>
            <a:pPr marL="342900" indent="-342900">
              <a:buAutoNum type="arabicPeriod"/>
            </a:pPr>
            <a:r>
              <a:rPr lang="en-US" sz="2400" b="1" dirty="0" smtClean="0">
                <a:solidFill>
                  <a:srgbClr val="FF0000"/>
                </a:solidFill>
              </a:rPr>
              <a:t>INFERENTIAL TYPE FLOW METER: </a:t>
            </a:r>
          </a:p>
          <a:p>
            <a:pPr marL="800100" lvl="1" indent="-342900"/>
            <a:r>
              <a:rPr lang="en-US" sz="2400" b="1" dirty="0" smtClean="0"/>
              <a:t>   IN THIS METHOD THE FLOW IS NOT DIRECTLY MEASURED, BUT IT IS INFERRED FROM MEASUREMENTS OF OTHER PARAMETERS RELATED TO FLOW.</a:t>
            </a:r>
          </a:p>
          <a:p>
            <a:pPr marL="800100" lvl="1" indent="-342900"/>
            <a:r>
              <a:rPr lang="en-US" sz="2400" b="1" dirty="0" smtClean="0"/>
              <a:t>PARAMETERS SUCH AS PRESSURE, TEMP. FORCE, DISPLACEMENT, VELOCITY ETC.</a:t>
            </a:r>
          </a:p>
          <a:p>
            <a:pPr marL="800100" lvl="1" indent="-342900"/>
            <a:endParaRPr lang="en-US" sz="2400" b="1" dirty="0" smtClean="0"/>
          </a:p>
          <a:p>
            <a:pPr marL="800100" lvl="1" indent="-342900"/>
            <a:r>
              <a:rPr lang="en-US" sz="2400" b="1" dirty="0" smtClean="0"/>
              <a:t>INFERENTIAL METHODS ARE AS FOLLOWS:</a:t>
            </a:r>
          </a:p>
          <a:p>
            <a:pPr marL="914400" lvl="1" indent="-457200">
              <a:buAutoNum type="alphaUcParenR"/>
            </a:pPr>
            <a:r>
              <a:rPr lang="en-US" sz="2400" b="1" dirty="0" smtClean="0">
                <a:solidFill>
                  <a:srgbClr val="7030A0"/>
                </a:solidFill>
              </a:rPr>
              <a:t>VARIABLE HEAD OR  DIFFERENTIAL METHOD.</a:t>
            </a:r>
          </a:p>
          <a:p>
            <a:pPr marL="914400" lvl="1" indent="-457200"/>
            <a:r>
              <a:rPr lang="en-US" sz="2400" b="1" dirty="0" smtClean="0"/>
              <a:t>       E.G.  ORIFICE PLATE, VENTURIMETER, PITOT TUBE, FLOW NOZZLE ETC.</a:t>
            </a:r>
          </a:p>
          <a:p>
            <a:pPr marL="914400" lvl="1" indent="-457200"/>
            <a:r>
              <a:rPr lang="en-US" sz="2400" b="1" dirty="0" smtClean="0"/>
              <a:t>B) </a:t>
            </a:r>
            <a:r>
              <a:rPr lang="en-US" sz="2400" b="1" dirty="0" smtClean="0">
                <a:solidFill>
                  <a:srgbClr val="7030A0"/>
                </a:solidFill>
              </a:rPr>
              <a:t>ROTAMETER OR VARIABLE AREA METER.</a:t>
            </a:r>
          </a:p>
          <a:p>
            <a:pPr marL="914400" lvl="1" indent="-457200"/>
            <a:r>
              <a:rPr lang="en-US" sz="2400" b="1" dirty="0" smtClean="0">
                <a:solidFill>
                  <a:srgbClr val="7030A0"/>
                </a:solidFill>
              </a:rPr>
              <a:t>C) MAGNETIC METER</a:t>
            </a:r>
          </a:p>
          <a:p>
            <a:pPr marL="914400" lvl="1" indent="-457200"/>
            <a:r>
              <a:rPr lang="en-US" sz="2400" b="1" dirty="0" smtClean="0">
                <a:solidFill>
                  <a:srgbClr val="7030A0"/>
                </a:solidFill>
              </a:rPr>
              <a:t>D) TURBINE METER.</a:t>
            </a:r>
            <a:endParaRPr lang="en-US" sz="2400" b="1" dirty="0">
              <a:solidFill>
                <a:srgbClr val="7030A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305800" cy="4154984"/>
          </a:xfrm>
          <a:prstGeom prst="rect">
            <a:avLst/>
          </a:prstGeom>
          <a:noFill/>
        </p:spPr>
        <p:txBody>
          <a:bodyPr wrap="square" rtlCol="0">
            <a:spAutoFit/>
          </a:bodyPr>
          <a:lstStyle/>
          <a:p>
            <a:endParaRPr lang="en-US" sz="2400" b="1" dirty="0" smtClean="0">
              <a:solidFill>
                <a:srgbClr val="FF0000"/>
              </a:solidFill>
            </a:endParaRPr>
          </a:p>
          <a:p>
            <a:r>
              <a:rPr lang="en-US" sz="2400" b="1" dirty="0" smtClean="0">
                <a:solidFill>
                  <a:srgbClr val="FF0000"/>
                </a:solidFill>
              </a:rPr>
              <a:t>2. POSITIVE DISPLACEMENT METHOD.</a:t>
            </a:r>
          </a:p>
          <a:p>
            <a:r>
              <a:rPr lang="en-US" sz="2400" b="1" dirty="0" smtClean="0">
                <a:solidFill>
                  <a:srgbClr val="FF0000"/>
                </a:solidFill>
              </a:rPr>
              <a:t>	</a:t>
            </a:r>
            <a:r>
              <a:rPr lang="en-US" sz="2400" b="1" dirty="0" smtClean="0"/>
              <a:t>THESE ARE VOLUME TYPE METERS, WHICH CAPTURE AND RELEASE A FIXED  VOLUME OF LIQUID IN A STROKE.</a:t>
            </a:r>
          </a:p>
          <a:p>
            <a:r>
              <a:rPr lang="en-US" sz="2400" b="1" dirty="0" smtClean="0"/>
              <a:t>THESE METERS COUNTS NO. OF STROKES OR CYCLES OF OPERATION AND GIVES THE VOLUME HANDLED.</a:t>
            </a:r>
          </a:p>
          <a:p>
            <a:endParaRPr lang="en-US" sz="2400" b="1" dirty="0" smtClean="0"/>
          </a:p>
          <a:p>
            <a:r>
              <a:rPr lang="en-US" sz="2400" b="1" dirty="0" smtClean="0"/>
              <a:t>       </a:t>
            </a:r>
            <a:r>
              <a:rPr lang="en-US" sz="2400" b="1" dirty="0" smtClean="0">
                <a:solidFill>
                  <a:srgbClr val="FF0000"/>
                </a:solidFill>
              </a:rPr>
              <a:t> POSITIVE DISPLACEMENT DIVICES ARE…</a:t>
            </a:r>
          </a:p>
          <a:p>
            <a:pPr marL="457200" indent="-457200">
              <a:buAutoNum type="alphaUcParenR"/>
            </a:pPr>
            <a:r>
              <a:rPr lang="en-US" sz="2400" b="1" dirty="0" smtClean="0">
                <a:solidFill>
                  <a:srgbClr val="7030A0"/>
                </a:solidFill>
              </a:rPr>
              <a:t>RECIPROCATING PISTON</a:t>
            </a:r>
          </a:p>
          <a:p>
            <a:pPr marL="457200" indent="-457200">
              <a:buAutoNum type="alphaUcParenR"/>
            </a:pPr>
            <a:r>
              <a:rPr lang="en-US" sz="2400" b="1" dirty="0" smtClean="0">
                <a:solidFill>
                  <a:srgbClr val="7030A0"/>
                </a:solidFill>
              </a:rPr>
              <a:t> SEMI ROTARY PISTON</a:t>
            </a:r>
          </a:p>
          <a:p>
            <a:pPr marL="457200" indent="-457200">
              <a:buAutoNum type="alphaUcParenR"/>
            </a:pPr>
            <a:r>
              <a:rPr lang="en-US" sz="2400" b="1" dirty="0" smtClean="0">
                <a:solidFill>
                  <a:srgbClr val="7030A0"/>
                </a:solidFill>
              </a:rPr>
              <a:t> NUTATING DISC.</a:t>
            </a:r>
            <a:endParaRPr lang="en-US" sz="2400" b="1" dirty="0">
              <a:solidFill>
                <a:srgbClr val="7030A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http://www.globalw.com/images/products/rotameter.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srcRect/>
          <a:stretch>
            <a:fillRect/>
          </a:stretch>
        </p:blipFill>
        <p:spPr bwMode="auto">
          <a:xfrm>
            <a:off x="5562600" y="1524000"/>
            <a:ext cx="2257425" cy="30861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1524000" y="1524000"/>
            <a:ext cx="2647950" cy="2733675"/>
          </a:xfrm>
          <a:prstGeom prst="rect">
            <a:avLst/>
          </a:prstGeom>
          <a:noFill/>
          <a:ln w="9525">
            <a:noFill/>
            <a:miter lim="800000"/>
            <a:headEnd/>
            <a:tailEnd/>
          </a:ln>
          <a:effectLst/>
        </p:spPr>
      </p:pic>
      <p:sp>
        <p:nvSpPr>
          <p:cNvPr id="5" name="TextBox 4"/>
          <p:cNvSpPr txBox="1"/>
          <p:nvPr/>
        </p:nvSpPr>
        <p:spPr>
          <a:xfrm>
            <a:off x="762000" y="304800"/>
            <a:ext cx="6019800" cy="646331"/>
          </a:xfrm>
          <a:prstGeom prst="rect">
            <a:avLst/>
          </a:prstGeom>
          <a:noFill/>
        </p:spPr>
        <p:txBody>
          <a:bodyPr wrap="square" rtlCol="0">
            <a:spAutoFit/>
          </a:bodyPr>
          <a:lstStyle/>
          <a:p>
            <a:r>
              <a:rPr lang="en-US" sz="3600" b="1" dirty="0" smtClean="0">
                <a:solidFill>
                  <a:srgbClr val="FF0000"/>
                </a:solidFill>
              </a:rPr>
              <a:t>ROTAMETER</a:t>
            </a:r>
            <a:endParaRPr lang="en-US" sz="3600" b="1" dirty="0">
              <a:solidFill>
                <a:srgbClr val="FF0000"/>
              </a:solidFill>
            </a:endParaRPr>
          </a:p>
        </p:txBody>
      </p:sp>
      <p:sp>
        <p:nvSpPr>
          <p:cNvPr id="6" name="TextBox 5"/>
          <p:cNvSpPr txBox="1"/>
          <p:nvPr/>
        </p:nvSpPr>
        <p:spPr>
          <a:xfrm>
            <a:off x="685800" y="4800600"/>
            <a:ext cx="6934200" cy="461665"/>
          </a:xfrm>
          <a:prstGeom prst="rect">
            <a:avLst/>
          </a:prstGeom>
          <a:noFill/>
        </p:spPr>
        <p:txBody>
          <a:bodyPr wrap="square" rtlCol="0">
            <a:spAutoFit/>
          </a:bodyPr>
          <a:lstStyle/>
          <a:p>
            <a:r>
              <a:rPr lang="en-US" sz="2400" b="1" dirty="0" smtClean="0">
                <a:solidFill>
                  <a:srgbClr val="7030A0"/>
                </a:solidFill>
              </a:rPr>
              <a:t>MEASURES FLOWRATE IN M</a:t>
            </a:r>
            <a:r>
              <a:rPr lang="en-US" sz="2400" b="1" baseline="30000" dirty="0" smtClean="0">
                <a:solidFill>
                  <a:srgbClr val="7030A0"/>
                </a:solidFill>
              </a:rPr>
              <a:t>3</a:t>
            </a:r>
            <a:r>
              <a:rPr lang="en-US" sz="2400" b="1" dirty="0" smtClean="0">
                <a:solidFill>
                  <a:srgbClr val="7030A0"/>
                </a:solidFill>
              </a:rPr>
              <a:t>/SEC OR IN LIT/SEC.</a:t>
            </a:r>
            <a:endParaRPr lang="en-US" sz="2400" b="1" dirty="0">
              <a:solidFill>
                <a:srgbClr val="7030A0"/>
              </a:solidFill>
            </a:endParaRPr>
          </a:p>
        </p:txBody>
      </p:sp>
      <p:sp>
        <p:nvSpPr>
          <p:cNvPr id="3078" name="AutoShape 6" descr="Image result for rotameter work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srcRect/>
          <a:stretch>
            <a:fillRect/>
          </a:stretch>
        </p:blipFill>
        <p:spPr bwMode="auto">
          <a:xfrm>
            <a:off x="5562600" y="838200"/>
            <a:ext cx="2834214" cy="2386013"/>
          </a:xfrm>
          <a:prstGeom prst="rect">
            <a:avLst/>
          </a:prstGeom>
          <a:noFill/>
          <a:ln w="9525">
            <a:noFill/>
            <a:miter lim="800000"/>
            <a:headEnd/>
            <a:tailEnd/>
          </a:ln>
          <a:effectLst/>
        </p:spPr>
      </p:pic>
      <p:sp>
        <p:nvSpPr>
          <p:cNvPr id="3" name="TextBox 2"/>
          <p:cNvSpPr txBox="1"/>
          <p:nvPr/>
        </p:nvSpPr>
        <p:spPr>
          <a:xfrm>
            <a:off x="381000" y="685800"/>
            <a:ext cx="4953000" cy="5693866"/>
          </a:xfrm>
          <a:prstGeom prst="rect">
            <a:avLst/>
          </a:prstGeom>
          <a:noFill/>
        </p:spPr>
        <p:txBody>
          <a:bodyPr wrap="square" rtlCol="0">
            <a:spAutoFit/>
          </a:bodyPr>
          <a:lstStyle/>
          <a:p>
            <a:r>
              <a:rPr lang="en-US" sz="2800" b="1" dirty="0" smtClean="0"/>
              <a:t>A ROTAMETER IS A DEVICE THAT MEASURES THE FLOW RATE OF LIQUID OR GAS IN A CLOSED TUBE.</a:t>
            </a:r>
          </a:p>
          <a:p>
            <a:r>
              <a:rPr lang="en-US" sz="2800" b="1" dirty="0" smtClean="0"/>
              <a:t> IT BELONGS TO A CLASS OF METERS CALLED VARIABLE AREA METERS, WHICH MEASURE FLOW RATE BY ALLOWING THE CROSS-SECTIONAL AREA THE FLUID TRAVELS THROUGH, TO VARY, CAUSING A MEASURABLE EFFECT.</a:t>
            </a:r>
            <a:endParaRPr lang="en-US" sz="28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382000" cy="5539978"/>
          </a:xfrm>
          <a:prstGeom prst="rect">
            <a:avLst/>
          </a:prstGeom>
          <a:noFill/>
        </p:spPr>
        <p:txBody>
          <a:bodyPr wrap="square" rtlCol="0">
            <a:spAutoFit/>
          </a:bodyPr>
          <a:lstStyle/>
          <a:p>
            <a:r>
              <a:rPr lang="en-US" sz="2800" b="1" dirty="0" smtClean="0">
                <a:solidFill>
                  <a:srgbClr val="FF0000"/>
                </a:solidFill>
              </a:rPr>
              <a:t>Advantages:</a:t>
            </a:r>
          </a:p>
          <a:p>
            <a:pPr>
              <a:buFont typeface="Arial" pitchFamily="34" charset="0"/>
              <a:buChar char="•"/>
            </a:pPr>
            <a:r>
              <a:rPr lang="en-US" sz="2800" b="1" dirty="0" smtClean="0"/>
              <a:t>   </a:t>
            </a:r>
            <a:r>
              <a:rPr lang="en-US" sz="2800" b="1" dirty="0" smtClean="0">
                <a:solidFill>
                  <a:srgbClr val="7030A0"/>
                </a:solidFill>
              </a:rPr>
              <a:t>A </a:t>
            </a:r>
            <a:r>
              <a:rPr lang="en-US" sz="2800" b="1" dirty="0" err="1" smtClean="0">
                <a:solidFill>
                  <a:srgbClr val="7030A0"/>
                </a:solidFill>
              </a:rPr>
              <a:t>rotameter</a:t>
            </a:r>
            <a:r>
              <a:rPr lang="en-US" sz="2800" b="1" dirty="0" smtClean="0">
                <a:solidFill>
                  <a:srgbClr val="7030A0"/>
                </a:solidFill>
              </a:rPr>
              <a:t> requires no external power or fuel</a:t>
            </a:r>
            <a:r>
              <a:rPr lang="en-US" sz="2800" b="1" dirty="0" smtClean="0"/>
              <a:t>, it uses only the inherent properties of the fluid, along with gravity, to measure flow rate.</a:t>
            </a:r>
          </a:p>
          <a:p>
            <a:pPr>
              <a:buFont typeface="Arial" pitchFamily="34" charset="0"/>
              <a:buChar char="•"/>
            </a:pPr>
            <a:r>
              <a:rPr lang="en-US" sz="2800" b="1" dirty="0" smtClean="0"/>
              <a:t>   A </a:t>
            </a:r>
            <a:r>
              <a:rPr lang="en-US" sz="2800" b="1" dirty="0" err="1" smtClean="0"/>
              <a:t>rotameter</a:t>
            </a:r>
            <a:r>
              <a:rPr lang="en-US" sz="2800" b="1" dirty="0" smtClean="0"/>
              <a:t> is also a relatively simple device that can be mass manufactured out of cheap materials, allowing for its widespread use.</a:t>
            </a:r>
          </a:p>
          <a:p>
            <a:pPr>
              <a:buFont typeface="Arial" pitchFamily="34" charset="0"/>
              <a:buChar char="•"/>
            </a:pPr>
            <a:r>
              <a:rPr lang="en-US" sz="2800" b="1" dirty="0" smtClean="0"/>
              <a:t>   Since the area of the flow passage increases as the float moves up the tube, the scale is approximately linear.</a:t>
            </a:r>
          </a:p>
          <a:p>
            <a:pPr>
              <a:buFont typeface="Arial" pitchFamily="34" charset="0"/>
              <a:buChar char="•"/>
            </a:pPr>
            <a:r>
              <a:rPr lang="en-US" sz="2800" b="1" dirty="0" smtClean="0"/>
              <a:t>   Clear glass is used which is highly resistant to thermal shock and chemical action.</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305800" cy="5170646"/>
          </a:xfrm>
          <a:prstGeom prst="rect">
            <a:avLst/>
          </a:prstGeom>
          <a:noFill/>
        </p:spPr>
        <p:txBody>
          <a:bodyPr wrap="square" rtlCol="0">
            <a:spAutoFit/>
          </a:bodyPr>
          <a:lstStyle/>
          <a:p>
            <a:r>
              <a:rPr lang="en-US" sz="2400" b="1" dirty="0" smtClean="0">
                <a:solidFill>
                  <a:srgbClr val="FF0000"/>
                </a:solidFill>
              </a:rPr>
              <a:t>Disadvantages:</a:t>
            </a:r>
          </a:p>
          <a:p>
            <a:r>
              <a:rPr lang="en-US" sz="2400" b="1" dirty="0" smtClean="0"/>
              <a:t>* Due to its use of gravity, a </a:t>
            </a:r>
            <a:r>
              <a:rPr lang="en-US" sz="2400" b="1" dirty="0" err="1" smtClean="0"/>
              <a:t>rotameter</a:t>
            </a:r>
            <a:r>
              <a:rPr lang="en-US" sz="2400" b="1" dirty="0" smtClean="0"/>
              <a:t> must always be vertically oriented and right way up, with the fluid flowing upward.</a:t>
            </a:r>
          </a:p>
          <a:p>
            <a:pPr>
              <a:buFont typeface="Arial" charset="0"/>
              <a:buChar char="•"/>
            </a:pPr>
            <a:r>
              <a:rPr lang="en-US" sz="2400" b="1" dirty="0" smtClean="0"/>
              <a:t>Due to its reliance on the ability of the fluid or gas to displace the float, graduations on a given </a:t>
            </a:r>
            <a:r>
              <a:rPr lang="en-US" sz="2400" b="1" dirty="0" err="1" smtClean="0"/>
              <a:t>rotameter</a:t>
            </a:r>
            <a:r>
              <a:rPr lang="en-US" sz="2400" b="1" dirty="0" smtClean="0"/>
              <a:t> will only be accurate for a given substance at a given temperature. </a:t>
            </a:r>
          </a:p>
          <a:p>
            <a:pPr>
              <a:buFont typeface="Arial" charset="0"/>
              <a:buChar char="•"/>
            </a:pPr>
            <a:r>
              <a:rPr lang="en-US" sz="2400" b="1" dirty="0" smtClean="0"/>
              <a:t>The main property of importance is the density of the fluid; however, viscosity may also be significant. Floats are ideally designed to be insensitive to viscosity; however, this is seldom verifiable from manufacturers' specifications. </a:t>
            </a:r>
          </a:p>
          <a:p>
            <a:pPr>
              <a:buFont typeface="Arial" charset="0"/>
              <a:buChar char="•"/>
            </a:pPr>
            <a:r>
              <a:rPr lang="en-US" sz="2400" b="1" dirty="0" smtClean="0"/>
              <a:t> Either separate </a:t>
            </a:r>
            <a:r>
              <a:rPr lang="en-US" sz="2400" b="1" dirty="0" err="1" smtClean="0"/>
              <a:t>rotameters</a:t>
            </a:r>
            <a:r>
              <a:rPr lang="en-US" sz="2400" b="1" dirty="0" smtClean="0"/>
              <a:t> for different densities and viscosities may be used, or multiple scales on the same </a:t>
            </a:r>
            <a:r>
              <a:rPr lang="en-US" sz="2400" b="1" dirty="0" err="1" smtClean="0"/>
              <a:t>rotameter</a:t>
            </a:r>
            <a:r>
              <a:rPr lang="en-US" sz="2400" b="1" dirty="0" smtClean="0"/>
              <a:t> can be used.</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305800" cy="5539978"/>
          </a:xfrm>
          <a:prstGeom prst="rect">
            <a:avLst/>
          </a:prstGeom>
          <a:noFill/>
        </p:spPr>
        <p:txBody>
          <a:bodyPr wrap="square" rtlCol="0">
            <a:spAutoFit/>
          </a:bodyPr>
          <a:lstStyle/>
          <a:p>
            <a:r>
              <a:rPr lang="en-US" sz="2400" b="1" dirty="0" smtClean="0"/>
              <a:t>* Due to the direct flow indication the resolution is relatively poor compared to other measurement principles. </a:t>
            </a:r>
            <a:r>
              <a:rPr lang="en-US" sz="2400" b="1" dirty="0" err="1" smtClean="0"/>
              <a:t>Readout</a:t>
            </a:r>
            <a:r>
              <a:rPr lang="en-US" sz="2400" b="1" dirty="0" err="1" smtClean="0">
                <a:hlinkClick r:id="rId2" tooltip="Measurement uncertainty"/>
              </a:rPr>
              <a:t>uncertainty</a:t>
            </a:r>
            <a:r>
              <a:rPr lang="en-US" sz="2400" b="1" dirty="0" smtClean="0"/>
              <a:t> gets worse near the bottom of the scale. </a:t>
            </a:r>
            <a:r>
              <a:rPr lang="en-US" sz="2400" b="1" dirty="0" smtClean="0">
                <a:hlinkClick r:id="rId3" tooltip="Oscillations"/>
              </a:rPr>
              <a:t>Oscillations</a:t>
            </a:r>
            <a:r>
              <a:rPr lang="en-US" sz="2400" b="1" dirty="0" smtClean="0"/>
              <a:t> of the float and </a:t>
            </a:r>
            <a:r>
              <a:rPr lang="en-US" sz="2400" b="1" dirty="0" smtClean="0">
                <a:hlinkClick r:id="rId4" tooltip="Parallax"/>
              </a:rPr>
              <a:t>parallax</a:t>
            </a:r>
            <a:r>
              <a:rPr lang="en-US" sz="2400" b="1" dirty="0" smtClean="0"/>
              <a:t> may further increase the uncertainty of the measurement.</a:t>
            </a:r>
          </a:p>
          <a:p>
            <a:pPr>
              <a:buFont typeface="Arial" pitchFamily="34" charset="0"/>
              <a:buChar char="•"/>
            </a:pPr>
            <a:r>
              <a:rPr lang="en-US" sz="2400" b="1" dirty="0" smtClean="0"/>
              <a:t>Since the float must be read through the flowing medium, some fluids may obscure the reading. A transducer may be required for electronically measuring the position of the float.</a:t>
            </a:r>
          </a:p>
          <a:p>
            <a:pPr>
              <a:buFont typeface="Arial" pitchFamily="34" charset="0"/>
              <a:buChar char="•"/>
            </a:pPr>
            <a:r>
              <a:rPr lang="en-US" sz="2400" b="1" dirty="0" err="1" smtClean="0"/>
              <a:t>Rotameters</a:t>
            </a:r>
            <a:r>
              <a:rPr lang="en-US" sz="2400" b="1" dirty="0" smtClean="0"/>
              <a:t> are not easily adapted for reading by machine; although magnetic floats that drive a follower outside the tube are available.</a:t>
            </a:r>
          </a:p>
          <a:p>
            <a:pPr>
              <a:buFont typeface="Arial" pitchFamily="34" charset="0"/>
              <a:buChar char="•"/>
            </a:pPr>
            <a:r>
              <a:rPr lang="en-US" sz="2400" b="1" dirty="0" err="1" smtClean="0"/>
              <a:t>Rotameters</a:t>
            </a:r>
            <a:r>
              <a:rPr lang="en-US" sz="2400" b="1" dirty="0" smtClean="0"/>
              <a:t> are not generally manufactured in sizes greater than 6 inches/150 mm, but bypass designs are sometimes used on very large pipes.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SMA\My Documents\Downloads\Cup-Anemometer-Animation.gif"/>
          <p:cNvPicPr/>
          <p:nvPr/>
        </p:nvPicPr>
        <p:blipFill>
          <a:blip r:embed="rId2"/>
          <a:srcRect/>
          <a:stretch>
            <a:fillRect/>
          </a:stretch>
        </p:blipFill>
        <p:spPr bwMode="auto">
          <a:xfrm>
            <a:off x="6553200" y="1752600"/>
            <a:ext cx="1285875" cy="1285875"/>
          </a:xfrm>
          <a:prstGeom prst="rect">
            <a:avLst/>
          </a:prstGeom>
          <a:noFill/>
          <a:ln w="9525">
            <a:noFill/>
            <a:miter lim="800000"/>
            <a:headEnd/>
            <a:tailEnd/>
          </a:ln>
        </p:spPr>
      </p:pic>
      <p:sp>
        <p:nvSpPr>
          <p:cNvPr id="3" name="TextBox 2"/>
          <p:cNvSpPr txBox="1"/>
          <p:nvPr/>
        </p:nvSpPr>
        <p:spPr>
          <a:xfrm>
            <a:off x="5257800" y="4038600"/>
            <a:ext cx="3200400" cy="523220"/>
          </a:xfrm>
          <a:prstGeom prst="rect">
            <a:avLst/>
          </a:prstGeom>
          <a:noFill/>
        </p:spPr>
        <p:txBody>
          <a:bodyPr wrap="square" rtlCol="0">
            <a:spAutoFit/>
          </a:bodyPr>
          <a:lstStyle/>
          <a:p>
            <a:r>
              <a:rPr lang="en-US" sz="2800" b="1" dirty="0" smtClean="0"/>
              <a:t>Cup anemometer</a:t>
            </a:r>
            <a:endParaRPr lang="en-US" sz="2800" b="1" dirty="0"/>
          </a:p>
        </p:txBody>
      </p:sp>
      <p:pic>
        <p:nvPicPr>
          <p:cNvPr id="2049" name="Picture 1"/>
          <p:cNvPicPr>
            <a:picLocks noChangeAspect="1" noChangeArrowheads="1"/>
          </p:cNvPicPr>
          <p:nvPr/>
        </p:nvPicPr>
        <p:blipFill>
          <a:blip r:embed="rId3"/>
          <a:srcRect/>
          <a:stretch>
            <a:fillRect/>
          </a:stretch>
        </p:blipFill>
        <p:spPr bwMode="auto">
          <a:xfrm>
            <a:off x="2285999" y="1066800"/>
            <a:ext cx="2258121" cy="3428999"/>
          </a:xfrm>
          <a:prstGeom prst="rect">
            <a:avLst/>
          </a:prstGeom>
          <a:noFill/>
          <a:ln w="9525">
            <a:noFill/>
            <a:miter lim="800000"/>
            <a:headEnd/>
            <a:tailEnd/>
          </a:ln>
          <a:effectLst/>
        </p:spPr>
      </p:pic>
      <p:sp>
        <p:nvSpPr>
          <p:cNvPr id="5" name="TextBox 4"/>
          <p:cNvSpPr txBox="1"/>
          <p:nvPr/>
        </p:nvSpPr>
        <p:spPr>
          <a:xfrm>
            <a:off x="533400" y="304800"/>
            <a:ext cx="8305800" cy="584775"/>
          </a:xfrm>
          <a:prstGeom prst="rect">
            <a:avLst/>
          </a:prstGeom>
          <a:noFill/>
        </p:spPr>
        <p:txBody>
          <a:bodyPr wrap="square" rtlCol="0">
            <a:spAutoFit/>
          </a:bodyPr>
          <a:lstStyle/>
          <a:p>
            <a:r>
              <a:rPr lang="en-US" sz="3200" b="1" dirty="0" smtClean="0">
                <a:solidFill>
                  <a:srgbClr val="FF0000"/>
                </a:solidFill>
              </a:rPr>
              <a:t>CUP AND VANE ANEMOMETERS:</a:t>
            </a:r>
            <a:endParaRPr lang="en-US" sz="3200" b="1" dirty="0">
              <a:solidFill>
                <a:srgbClr val="FF0000"/>
              </a:solidFill>
            </a:endParaRPr>
          </a:p>
        </p:txBody>
      </p:sp>
      <p:sp>
        <p:nvSpPr>
          <p:cNvPr id="6" name="TextBox 5"/>
          <p:cNvSpPr txBox="1"/>
          <p:nvPr/>
        </p:nvSpPr>
        <p:spPr>
          <a:xfrm>
            <a:off x="609600" y="5029200"/>
            <a:ext cx="5486400" cy="461665"/>
          </a:xfrm>
          <a:prstGeom prst="rect">
            <a:avLst/>
          </a:prstGeom>
          <a:noFill/>
        </p:spPr>
        <p:txBody>
          <a:bodyPr wrap="square" rtlCol="0">
            <a:spAutoFit/>
          </a:bodyPr>
          <a:lstStyle/>
          <a:p>
            <a:r>
              <a:rPr lang="en-US" sz="2400" b="1" dirty="0" smtClean="0">
                <a:solidFill>
                  <a:srgbClr val="7030A0"/>
                </a:solidFill>
              </a:rPr>
              <a:t>USED TO MEASURE THE WIND SPEED.</a:t>
            </a:r>
            <a:endParaRPr lang="en-US" sz="2400" b="1" dirty="0">
              <a:solidFill>
                <a:srgbClr val="7030A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458200" cy="5539978"/>
          </a:xfrm>
          <a:prstGeom prst="rect">
            <a:avLst/>
          </a:prstGeom>
          <a:noFill/>
        </p:spPr>
        <p:txBody>
          <a:bodyPr wrap="square" rtlCol="0">
            <a:spAutoFit/>
          </a:bodyPr>
          <a:lstStyle/>
          <a:p>
            <a:r>
              <a:rPr lang="en-US" sz="2800" b="1" dirty="0" smtClean="0"/>
              <a:t>A SIMPLE TYPE OF ANEMOMETER WAS INVENTED IN 1845 BY DR. </a:t>
            </a:r>
            <a:r>
              <a:rPr lang="en-US" sz="2800" b="1" u="sng" dirty="0" smtClean="0">
                <a:hlinkClick r:id="rId2" tooltip="John Thomas Romney Robinson"/>
              </a:rPr>
              <a:t>JOHN THOMAS ROMNEY ROBINSON</a:t>
            </a:r>
            <a:r>
              <a:rPr lang="en-US" sz="2800" b="1" dirty="0" smtClean="0"/>
              <a:t>, OF</a:t>
            </a:r>
            <a:r>
              <a:rPr lang="en-US" sz="2800" b="1" u="sng" dirty="0" smtClean="0">
                <a:hlinkClick r:id="rId3" tooltip="Armagh Observatory"/>
              </a:rPr>
              <a:t>ARMAGH OBSERVATORY</a:t>
            </a:r>
            <a:r>
              <a:rPr lang="en-US" sz="2800" b="1" dirty="0" smtClean="0"/>
              <a:t>. </a:t>
            </a:r>
          </a:p>
          <a:p>
            <a:endParaRPr lang="en-US" sz="2800" b="1" dirty="0" smtClean="0"/>
          </a:p>
          <a:p>
            <a:r>
              <a:rPr lang="en-US" sz="2800" b="1" dirty="0" smtClean="0"/>
              <a:t>IT CONSISTED OF FOUR </a:t>
            </a:r>
            <a:r>
              <a:rPr lang="en-US" sz="2800" b="1" u="sng" dirty="0" smtClean="0">
                <a:hlinkClick r:id="rId4" tooltip="Hemispherical"/>
              </a:rPr>
              <a:t>HEMISPHERICAL</a:t>
            </a:r>
            <a:r>
              <a:rPr lang="en-US" sz="2800" b="1" dirty="0" smtClean="0"/>
              <a:t> CUPS, EACH MOUNTED ON ONE END OF FOUR HORIZONTAL ARMS, WHICH IN TURN WERE MOUNTED AT EQUAL ANGLES TO EACH OTHER ON A VERTICAL SHAFT. </a:t>
            </a:r>
          </a:p>
          <a:p>
            <a:endParaRPr lang="en-US" sz="2800" b="1" dirty="0" smtClean="0"/>
          </a:p>
          <a:p>
            <a:r>
              <a:rPr lang="en-US" sz="2800" b="1" dirty="0" smtClean="0">
                <a:solidFill>
                  <a:srgbClr val="0070C0"/>
                </a:solidFill>
              </a:rPr>
              <a:t>THE AIR FLOW PAST THE CUPS IN ANY HORIZONTAL DIRECTION TURNED THE SHAFT IN A MANNER THAT WAS PROPORTIONAL TO THE WIND SPEED. </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305800" cy="4401205"/>
          </a:xfrm>
          <a:prstGeom prst="rect">
            <a:avLst/>
          </a:prstGeom>
          <a:noFill/>
        </p:spPr>
        <p:txBody>
          <a:bodyPr wrap="square" rtlCol="0">
            <a:spAutoFit/>
          </a:bodyPr>
          <a:lstStyle/>
          <a:p>
            <a:r>
              <a:rPr lang="en-US" sz="2800" b="1" dirty="0" smtClean="0"/>
              <a:t>THEREFORE, COUNTING THE TURNS OF THE SHAFT OVER A SET TIME PERIOD PRODUCED THE AVERAGE WIND SPEED FOR A WIDE RANGE OF SPEEDS. </a:t>
            </a:r>
          </a:p>
          <a:p>
            <a:endParaRPr lang="en-US" sz="2800" b="1" dirty="0" smtClean="0"/>
          </a:p>
          <a:p>
            <a:r>
              <a:rPr lang="en-US" sz="2800" b="1" dirty="0" smtClean="0"/>
              <a:t>ON AN ANEMOMETER WITH FOUR CUPS, IT IS EASY TO SEE THAT SINCE THE CUPS ARE ARRANGED SYMMETRICALLY ON THE END OF THE ARMS, THE WIND ALWAYS HAS THE HOLLOW OF ONE CUP PRESENTED TO IT AND IS BLOWING ON THE BACK OF THE CUP ON THE OPPOSITE END OF THE CROSS.</a:t>
            </a:r>
            <a:endParaRPr lang="en-US" sz="28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382000" cy="4708981"/>
          </a:xfrm>
          <a:prstGeom prst="rect">
            <a:avLst/>
          </a:prstGeom>
          <a:noFill/>
        </p:spPr>
        <p:txBody>
          <a:bodyPr wrap="square" rtlCol="0">
            <a:spAutoFit/>
          </a:bodyPr>
          <a:lstStyle/>
          <a:p>
            <a:r>
              <a:rPr lang="en-US" sz="3600" b="1" dirty="0" smtClean="0">
                <a:solidFill>
                  <a:srgbClr val="FF0000"/>
                </a:solidFill>
              </a:rPr>
              <a:t>Classification of fluid flow:</a:t>
            </a:r>
          </a:p>
          <a:p>
            <a:endParaRPr lang="en-US" sz="3600" b="1" dirty="0" smtClean="0">
              <a:solidFill>
                <a:srgbClr val="FF0000"/>
              </a:solidFill>
            </a:endParaRPr>
          </a:p>
          <a:p>
            <a:pPr>
              <a:buFont typeface="Arial" charset="0"/>
              <a:buChar char="•"/>
            </a:pPr>
            <a:r>
              <a:rPr lang="en-US" sz="3600" b="1" dirty="0" smtClean="0"/>
              <a:t> Steady and unsteady flow</a:t>
            </a:r>
          </a:p>
          <a:p>
            <a:pPr>
              <a:buFont typeface="Arial" charset="0"/>
              <a:buChar char="•"/>
            </a:pPr>
            <a:r>
              <a:rPr lang="en-US" sz="3600" b="1" dirty="0" smtClean="0"/>
              <a:t> uniform and non</a:t>
            </a:r>
            <a:r>
              <a:rPr lang="en-US" sz="3200" b="1" dirty="0" smtClean="0"/>
              <a:t> uniform flow</a:t>
            </a:r>
          </a:p>
          <a:p>
            <a:pPr>
              <a:buFont typeface="Arial" charset="0"/>
              <a:buChar char="•"/>
            </a:pPr>
            <a:r>
              <a:rPr lang="en-US" sz="3200" b="1" dirty="0" smtClean="0"/>
              <a:t> laminar and turbulent flow</a:t>
            </a:r>
          </a:p>
          <a:p>
            <a:pPr>
              <a:buFont typeface="Arial" charset="0"/>
              <a:buChar char="•"/>
            </a:pPr>
            <a:r>
              <a:rPr lang="en-US" sz="3200" b="1" dirty="0" smtClean="0"/>
              <a:t> rotational and </a:t>
            </a:r>
            <a:r>
              <a:rPr lang="en-US" sz="3200" b="1" dirty="0" err="1" smtClean="0"/>
              <a:t>irrotational</a:t>
            </a:r>
            <a:r>
              <a:rPr lang="en-US" sz="3200" b="1" dirty="0" smtClean="0"/>
              <a:t> flow </a:t>
            </a:r>
          </a:p>
          <a:p>
            <a:pPr>
              <a:buFont typeface="Arial" charset="0"/>
              <a:buChar char="•"/>
            </a:pPr>
            <a:r>
              <a:rPr lang="en-US" sz="3200" b="1" dirty="0" smtClean="0"/>
              <a:t> compressible and incompressible flow</a:t>
            </a:r>
          </a:p>
          <a:p>
            <a:pPr>
              <a:buFont typeface="Arial" charset="0"/>
              <a:buChar char="•"/>
            </a:pPr>
            <a:endParaRPr lang="en-US" sz="3200" b="1" dirty="0" smtClean="0"/>
          </a:p>
          <a:p>
            <a:endParaRPr lang="en-US"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153400" cy="5970865"/>
          </a:xfrm>
          <a:prstGeom prst="rect">
            <a:avLst/>
          </a:prstGeom>
          <a:noFill/>
        </p:spPr>
        <p:txBody>
          <a:bodyPr wrap="square" rtlCol="0">
            <a:spAutoFit/>
          </a:bodyPr>
          <a:lstStyle/>
          <a:p>
            <a:r>
              <a:rPr lang="en-US" sz="2800" b="1" dirty="0" smtClean="0"/>
              <a:t>THE THREE CUP ANEMOMETER DEVELOPED BY THE CANADIAN </a:t>
            </a:r>
            <a:r>
              <a:rPr lang="en-US" sz="2800" b="1" u="sng" dirty="0" smtClean="0">
                <a:hlinkClick r:id="rId2" tooltip="John Patterson (meteorologist)"/>
              </a:rPr>
              <a:t>JOHN PATTERSON</a:t>
            </a:r>
            <a:r>
              <a:rPr lang="en-US" sz="2800" b="1" dirty="0" smtClean="0"/>
              <a:t> IN 1926 AND SUBSEQUENT CUP IMPROVEMENTS BY BREVOORT &amp; JOINER OF THE USA IN 1935.</a:t>
            </a:r>
          </a:p>
          <a:p>
            <a:endParaRPr lang="en-US" sz="2800" b="1" dirty="0" smtClean="0"/>
          </a:p>
          <a:p>
            <a:r>
              <a:rPr lang="en-US" sz="2800" b="1" dirty="0" smtClean="0"/>
              <a:t>A CUPWHEEL DESIGN WHICH WAS LINEAR AND HAD AN ERROR OF LESS THAN 3% UP TO 60 MPH (97 KM/H). PATTERSON FOUND THAT EACH CUP PRODUCED </a:t>
            </a:r>
            <a:r>
              <a:rPr lang="en-US" sz="2800" b="1" dirty="0" smtClean="0">
                <a:solidFill>
                  <a:srgbClr val="0070C0"/>
                </a:solidFill>
              </a:rPr>
              <a:t>MAXIMUM TORQUE WHEN IT WAS AT 45 DEGREES TO THE WIND FLOW.</a:t>
            </a:r>
            <a:r>
              <a:rPr lang="en-US" sz="2800" b="1" dirty="0" smtClean="0"/>
              <a:t> THE THREE CUP ANEMOMETER ALSO HAD A MORE CONSTANT TORQUE AND RESPONDED MORE QUICKLY TO GUSTS THAN THE FOUR CUP ANEMOMETER.</a:t>
            </a:r>
            <a:endParaRPr lang="en-US" b="1"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upload.wikimedia.org/wikipedia/commons/d/da/Prop_vane_anemome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srcRect/>
          <a:stretch>
            <a:fillRect/>
          </a:stretch>
        </p:blipFill>
        <p:spPr bwMode="auto">
          <a:xfrm>
            <a:off x="5486400" y="609600"/>
            <a:ext cx="2209800" cy="2952750"/>
          </a:xfrm>
          <a:prstGeom prst="rect">
            <a:avLst/>
          </a:prstGeom>
          <a:noFill/>
          <a:ln w="9525">
            <a:noFill/>
            <a:miter lim="800000"/>
            <a:headEnd/>
            <a:tailEnd/>
          </a:ln>
          <a:effectLst/>
        </p:spPr>
      </p:pic>
      <p:sp>
        <p:nvSpPr>
          <p:cNvPr id="4" name="TextBox 3"/>
          <p:cNvSpPr txBox="1"/>
          <p:nvPr/>
        </p:nvSpPr>
        <p:spPr>
          <a:xfrm>
            <a:off x="609600" y="457200"/>
            <a:ext cx="4267200" cy="584775"/>
          </a:xfrm>
          <a:prstGeom prst="rect">
            <a:avLst/>
          </a:prstGeom>
          <a:noFill/>
        </p:spPr>
        <p:txBody>
          <a:bodyPr wrap="square" rtlCol="0">
            <a:spAutoFit/>
          </a:bodyPr>
          <a:lstStyle/>
          <a:p>
            <a:r>
              <a:rPr lang="en-US" sz="3200" b="1" dirty="0" smtClean="0">
                <a:solidFill>
                  <a:srgbClr val="FF0000"/>
                </a:solidFill>
              </a:rPr>
              <a:t>Vane anemometer :</a:t>
            </a:r>
            <a:endParaRPr lang="en-US" sz="3200" b="1" dirty="0">
              <a:solidFill>
                <a:srgbClr val="FF0000"/>
              </a:solidFill>
            </a:endParaRPr>
          </a:p>
        </p:txBody>
      </p:sp>
      <p:sp>
        <p:nvSpPr>
          <p:cNvPr id="5" name="TextBox 4"/>
          <p:cNvSpPr txBox="1"/>
          <p:nvPr/>
        </p:nvSpPr>
        <p:spPr>
          <a:xfrm>
            <a:off x="5486400" y="3657600"/>
            <a:ext cx="3352800" cy="461665"/>
          </a:xfrm>
          <a:prstGeom prst="rect">
            <a:avLst/>
          </a:prstGeom>
          <a:noFill/>
        </p:spPr>
        <p:txBody>
          <a:bodyPr wrap="square" rtlCol="0">
            <a:spAutoFit/>
          </a:bodyPr>
          <a:lstStyle/>
          <a:p>
            <a:r>
              <a:rPr lang="en-US" sz="2400" b="1" dirty="0" smtClean="0">
                <a:solidFill>
                  <a:srgbClr val="7030A0"/>
                </a:solidFill>
              </a:rPr>
              <a:t>Vane anemometer</a:t>
            </a:r>
            <a:endParaRPr lang="en-US" sz="2400" b="1" dirty="0">
              <a:solidFill>
                <a:srgbClr val="7030A0"/>
              </a:solidFill>
            </a:endParaRPr>
          </a:p>
        </p:txBody>
      </p:sp>
      <p:sp>
        <p:nvSpPr>
          <p:cNvPr id="6" name="TextBox 5"/>
          <p:cNvSpPr txBox="1"/>
          <p:nvPr/>
        </p:nvSpPr>
        <p:spPr>
          <a:xfrm>
            <a:off x="381000" y="1219200"/>
            <a:ext cx="4572000" cy="5262979"/>
          </a:xfrm>
          <a:prstGeom prst="rect">
            <a:avLst/>
          </a:prstGeom>
          <a:noFill/>
        </p:spPr>
        <p:txBody>
          <a:bodyPr wrap="square" rtlCol="0">
            <a:spAutoFit/>
          </a:bodyPr>
          <a:lstStyle/>
          <a:p>
            <a:r>
              <a:rPr lang="en-US" sz="2400" b="1" dirty="0" smtClean="0"/>
              <a:t>ONE OF THE OTHER FORMS OF MECHANICAL VELOCITY ANEMOMETER IS THE </a:t>
            </a:r>
            <a:r>
              <a:rPr lang="en-US" sz="2400" b="1" i="1" dirty="0" smtClean="0">
                <a:solidFill>
                  <a:srgbClr val="FF0000"/>
                </a:solidFill>
              </a:rPr>
              <a:t>VANE ANEMOMETER</a:t>
            </a:r>
            <a:r>
              <a:rPr lang="en-US" sz="2400" b="1" dirty="0" smtClean="0">
                <a:solidFill>
                  <a:srgbClr val="FF0000"/>
                </a:solidFill>
              </a:rPr>
              <a:t>. </a:t>
            </a:r>
          </a:p>
          <a:p>
            <a:r>
              <a:rPr lang="en-US" sz="2400" b="1" dirty="0" smtClean="0"/>
              <a:t>IT MAY BE DESCRIBED AS A </a:t>
            </a:r>
            <a:r>
              <a:rPr lang="en-US" sz="2400" b="1" u="sng" dirty="0" smtClean="0">
                <a:hlinkClick r:id="rId3" tooltip="Windmill"/>
              </a:rPr>
              <a:t>WINDMILL</a:t>
            </a:r>
            <a:r>
              <a:rPr lang="en-US" sz="2400" b="1" dirty="0" smtClean="0"/>
              <a:t> OR A PROPELLER ANEMOMETER. CONTRARY TO THE ROBINSON ANEMOMETER, WHERE THE AXIS OF ROTATION IS VERTICAL, </a:t>
            </a:r>
            <a:r>
              <a:rPr lang="en-US" sz="2400" b="1" dirty="0" smtClean="0">
                <a:solidFill>
                  <a:srgbClr val="0070C0"/>
                </a:solidFill>
              </a:rPr>
              <a:t>THE AXIS ON THE VANE ANEMOMETER MUST BE PARALLEL TO THE DIRECTION OF THE WIND AND THEREFORE HORIZONTAL. </a:t>
            </a:r>
            <a:endParaRPr lang="en-US" sz="2400" b="1" dirty="0">
              <a:solidFill>
                <a:srgbClr val="0070C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8382000" cy="5693866"/>
          </a:xfrm>
          <a:prstGeom prst="rect">
            <a:avLst/>
          </a:prstGeom>
          <a:noFill/>
        </p:spPr>
        <p:txBody>
          <a:bodyPr wrap="square" rtlCol="0">
            <a:spAutoFit/>
          </a:bodyPr>
          <a:lstStyle/>
          <a:p>
            <a:r>
              <a:rPr lang="en-US" sz="2800" b="1" dirty="0" smtClean="0"/>
              <a:t>FURTHERMORE, SINCE THE WIND VARIES IN DIRECTION AND THE AXIS HAS TO FOLLOW ITS CHANGES, A </a:t>
            </a:r>
            <a:r>
              <a:rPr lang="en-US" sz="2800" b="1" u="sng" dirty="0" smtClean="0">
                <a:hlinkClick r:id="rId2" tooltip="Weather vane"/>
              </a:rPr>
              <a:t>WIND VANE</a:t>
            </a:r>
            <a:r>
              <a:rPr lang="en-US" sz="2800" b="1" dirty="0" smtClean="0"/>
              <a:t> OR SOME OTHER CONTRIVANCE TO FULFILL THE SAME PURPOSE MUST BE EMPLOYED.</a:t>
            </a:r>
          </a:p>
          <a:p>
            <a:r>
              <a:rPr lang="en-US" sz="2800" b="1" dirty="0" smtClean="0">
                <a:solidFill>
                  <a:srgbClr val="7030A0"/>
                </a:solidFill>
              </a:rPr>
              <a:t>AN </a:t>
            </a:r>
            <a:r>
              <a:rPr lang="en-US" sz="2800" b="1" i="1" dirty="0" smtClean="0">
                <a:solidFill>
                  <a:srgbClr val="7030A0"/>
                </a:solidFill>
              </a:rPr>
              <a:t>VANE ANEMOMETER</a:t>
            </a:r>
            <a:r>
              <a:rPr lang="en-US" sz="2800" b="1" dirty="0" smtClean="0">
                <a:solidFill>
                  <a:srgbClr val="7030A0"/>
                </a:solidFill>
              </a:rPr>
              <a:t> THUS COMBINES A PROPELLER AND A TAIL ON THE SAME AXIS TO OBTAIN ACCURATE AND PRECISE WIND SPEED AND DIRECTION MEASUREMENTS FROM THE SAME INSTRUMENT.</a:t>
            </a:r>
          </a:p>
          <a:p>
            <a:r>
              <a:rPr lang="en-US" sz="2800" b="1" dirty="0" smtClean="0">
                <a:solidFill>
                  <a:srgbClr val="7030A0"/>
                </a:solidFill>
              </a:rPr>
              <a:t> THE SPEED OF THE FAN IS MEASURED BY A REV COUNTER AND CONVERTED TO A WINDSPEED BY AN ELECTRONIC CHIP. HENCE, VOLUMETRIC FLOWRATE MAY BE CALCULATED IF THE CROSS-SECTIONAL AREA IS KNOWN.</a:t>
            </a:r>
            <a:endParaRPr lang="en-US" b="1" dirty="0">
              <a:solidFill>
                <a:srgbClr val="7030A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newton.ex.ac.uk/teaching/CDHW/Sensors/DC-substitution.gif"/>
          <p:cNvPicPr>
            <a:picLocks noChangeAspect="1" noChangeArrowheads="1"/>
          </p:cNvPicPr>
          <p:nvPr/>
        </p:nvPicPr>
        <p:blipFill>
          <a:blip r:embed="rId2"/>
          <a:srcRect/>
          <a:stretch>
            <a:fillRect/>
          </a:stretch>
        </p:blipFill>
        <p:spPr bwMode="auto">
          <a:xfrm>
            <a:off x="4878614" y="1447800"/>
            <a:ext cx="4119790" cy="2362200"/>
          </a:xfrm>
          <a:prstGeom prst="rect">
            <a:avLst/>
          </a:prstGeom>
          <a:noFill/>
        </p:spPr>
      </p:pic>
      <p:sp>
        <p:nvSpPr>
          <p:cNvPr id="3" name="TextBox 2"/>
          <p:cNvSpPr txBox="1"/>
          <p:nvPr/>
        </p:nvSpPr>
        <p:spPr>
          <a:xfrm>
            <a:off x="5181600" y="4114800"/>
            <a:ext cx="3581400" cy="461665"/>
          </a:xfrm>
          <a:prstGeom prst="rect">
            <a:avLst/>
          </a:prstGeom>
          <a:noFill/>
        </p:spPr>
        <p:txBody>
          <a:bodyPr wrap="square" rtlCol="0">
            <a:spAutoFit/>
          </a:bodyPr>
          <a:lstStyle/>
          <a:p>
            <a:r>
              <a:rPr lang="en-US" sz="2400" b="1" dirty="0" smtClean="0"/>
              <a:t>Hot wire anemometer</a:t>
            </a:r>
            <a:endParaRPr lang="en-US" sz="2400" b="1" dirty="0"/>
          </a:p>
        </p:txBody>
      </p:sp>
      <p:pic>
        <p:nvPicPr>
          <p:cNvPr id="21507" name="Picture 3"/>
          <p:cNvPicPr>
            <a:picLocks noChangeAspect="1" noChangeArrowheads="1"/>
          </p:cNvPicPr>
          <p:nvPr/>
        </p:nvPicPr>
        <p:blipFill>
          <a:blip r:embed="rId3"/>
          <a:srcRect/>
          <a:stretch>
            <a:fillRect/>
          </a:stretch>
        </p:blipFill>
        <p:spPr bwMode="auto">
          <a:xfrm>
            <a:off x="1066800" y="1371600"/>
            <a:ext cx="3009900" cy="3790950"/>
          </a:xfrm>
          <a:prstGeom prst="rect">
            <a:avLst/>
          </a:prstGeom>
          <a:noFill/>
          <a:ln w="9525">
            <a:noFill/>
            <a:miter lim="800000"/>
            <a:headEnd/>
            <a:tailEnd/>
          </a:ln>
          <a:effectLst/>
        </p:spPr>
      </p:pic>
      <p:sp>
        <p:nvSpPr>
          <p:cNvPr id="5" name="TextBox 4"/>
          <p:cNvSpPr txBox="1"/>
          <p:nvPr/>
        </p:nvSpPr>
        <p:spPr>
          <a:xfrm>
            <a:off x="1066800" y="228600"/>
            <a:ext cx="5257800" cy="707886"/>
          </a:xfrm>
          <a:prstGeom prst="rect">
            <a:avLst/>
          </a:prstGeom>
          <a:noFill/>
        </p:spPr>
        <p:txBody>
          <a:bodyPr wrap="square" rtlCol="0">
            <a:spAutoFit/>
          </a:bodyPr>
          <a:lstStyle/>
          <a:p>
            <a:r>
              <a:rPr lang="en-US" sz="4000" b="1" dirty="0" smtClean="0">
                <a:solidFill>
                  <a:srgbClr val="FF0000"/>
                </a:solidFill>
              </a:rPr>
              <a:t>Hot wire anemometer</a:t>
            </a:r>
            <a:endParaRPr lang="en-US" sz="4000" b="1" dirty="0">
              <a:solidFill>
                <a:srgbClr val="FF0000"/>
              </a:solidFill>
            </a:endParaRPr>
          </a:p>
        </p:txBody>
      </p:sp>
      <p:cxnSp>
        <p:nvCxnSpPr>
          <p:cNvPr id="7" name="Elbow Connector 6"/>
          <p:cNvCxnSpPr/>
          <p:nvPr/>
        </p:nvCxnSpPr>
        <p:spPr>
          <a:xfrm flipV="1">
            <a:off x="2743200" y="1981200"/>
            <a:ext cx="2362200" cy="3810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1000" y="5486400"/>
            <a:ext cx="8305800" cy="707886"/>
          </a:xfrm>
          <a:prstGeom prst="rect">
            <a:avLst/>
          </a:prstGeom>
          <a:noFill/>
        </p:spPr>
        <p:txBody>
          <a:bodyPr wrap="square" rtlCol="0">
            <a:spAutoFit/>
          </a:bodyPr>
          <a:lstStyle/>
          <a:p>
            <a:r>
              <a:rPr lang="en-US" sz="2000" b="1" dirty="0" smtClean="0">
                <a:solidFill>
                  <a:srgbClr val="7030A0"/>
                </a:solidFill>
              </a:rPr>
              <a:t>RESISTANCE OF PLATINUM OR TUNGSTEN WIRE VHANGES AS PER CHANGE IN TEMP. OF WIRE. IT FORMS ONE OF THE ARM OF WHEATSTONE’S BRIDGE.</a:t>
            </a:r>
            <a:endParaRPr lang="en-US" b="1" dirty="0">
              <a:solidFill>
                <a:srgbClr val="7030A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458200" cy="4339650"/>
          </a:xfrm>
          <a:prstGeom prst="rect">
            <a:avLst/>
          </a:prstGeom>
          <a:noFill/>
        </p:spPr>
        <p:txBody>
          <a:bodyPr wrap="square" rtlCol="0">
            <a:spAutoFit/>
          </a:bodyPr>
          <a:lstStyle/>
          <a:p>
            <a:r>
              <a:rPr lang="en-US" sz="2800" b="1" dirty="0" smtClean="0"/>
              <a:t>THE HOT-WIRE ANEMOMETER  MEASURES A FLUID VELOCITY BY NOTING THE HEAT CONVECTED AWAY BY THE FLUID. </a:t>
            </a:r>
          </a:p>
          <a:p>
            <a:endParaRPr lang="en-US" sz="2800" b="1" dirty="0" smtClean="0"/>
          </a:p>
          <a:p>
            <a:r>
              <a:rPr lang="en-US" sz="2800" b="1" dirty="0" smtClean="0">
                <a:solidFill>
                  <a:srgbClr val="7030A0"/>
                </a:solidFill>
              </a:rPr>
              <a:t>THE CORE OF THE ANEMOMETER IS AN EXPOSED HOT WIRE EITHER HEATED UP BY A CONSTANT CURRENT OR MAINTAINED AT A CONSTANT TEMPERATURE </a:t>
            </a:r>
            <a:r>
              <a:rPr lang="en-US" sz="2800" b="1" dirty="0" smtClean="0"/>
              <a:t> IN EITHER CASE, THE HEAT LOST TO FLUID CONVECTION IS A FUNCTION OF THE FLUID VELOCITY.</a:t>
            </a:r>
          </a:p>
          <a:p>
            <a:endParaRPr lang="en-US" sz="24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382000" cy="4524315"/>
          </a:xfrm>
          <a:prstGeom prst="rect">
            <a:avLst/>
          </a:prstGeom>
          <a:noFill/>
        </p:spPr>
        <p:txBody>
          <a:bodyPr wrap="square" rtlCol="0">
            <a:spAutoFit/>
          </a:bodyPr>
          <a:lstStyle/>
          <a:p>
            <a:endParaRPr lang="en-US" sz="3200" b="1" dirty="0" smtClean="0"/>
          </a:p>
          <a:p>
            <a:r>
              <a:rPr lang="en-US" sz="3200" b="1" dirty="0" smtClean="0"/>
              <a:t>BY MEASURING THE CHANGE IN WIRE TEMPERATURE UNDER CONSTANT CURRENT OR THE CURRENT REQUIRED TO MAINTAIN A CONSTANT WIRE TEMPERATURE, THE HEAT LOST CAN BE OBTAINED. THE HEAT LOST CAN THEN BE CONVERTED INTO A FLUID VELOCITY IN ACCORDANCE WITH </a:t>
            </a:r>
            <a:r>
              <a:rPr lang="en-US" sz="3200" b="1" u="sng" dirty="0" smtClean="0">
                <a:hlinkClick r:id="rId2"/>
              </a:rPr>
              <a:t>CONVECTIVE THEORY</a:t>
            </a:r>
            <a:r>
              <a:rPr lang="en-US" sz="3200" b="1" dirty="0" smtClean="0"/>
              <a:t>.</a:t>
            </a:r>
          </a:p>
          <a:p>
            <a:endParaRPr lang="en-US"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458200" cy="5139869"/>
          </a:xfrm>
          <a:prstGeom prst="rect">
            <a:avLst/>
          </a:prstGeom>
          <a:noFill/>
        </p:spPr>
        <p:txBody>
          <a:bodyPr wrap="square" rtlCol="0">
            <a:spAutoFit/>
          </a:bodyPr>
          <a:lstStyle/>
          <a:p>
            <a:r>
              <a:rPr lang="en-US" sz="2800" b="1" dirty="0" smtClean="0">
                <a:solidFill>
                  <a:srgbClr val="FF0000"/>
                </a:solidFill>
              </a:rPr>
              <a:t>METHODS OF MEASURING FLUID FLOW:</a:t>
            </a:r>
          </a:p>
          <a:p>
            <a:pPr marL="514350" indent="-514350">
              <a:buAutoNum type="arabicPeriod"/>
            </a:pPr>
            <a:r>
              <a:rPr lang="en-US" sz="2400" b="1" dirty="0" smtClean="0">
                <a:solidFill>
                  <a:srgbClr val="FF0000"/>
                </a:solidFill>
              </a:rPr>
              <a:t>CONSTANT CURRENT TYPE</a:t>
            </a:r>
          </a:p>
          <a:p>
            <a:pPr marL="514350" indent="-514350">
              <a:buAutoNum type="arabicPeriod"/>
            </a:pPr>
            <a:r>
              <a:rPr lang="en-US" sz="2400" b="1" dirty="0" smtClean="0">
                <a:solidFill>
                  <a:srgbClr val="FF0000"/>
                </a:solidFill>
              </a:rPr>
              <a:t> </a:t>
            </a:r>
            <a:r>
              <a:rPr lang="en-US" sz="2400" b="1" dirty="0" smtClean="0">
                <a:solidFill>
                  <a:srgbClr val="FF0000"/>
                </a:solidFill>
              </a:rPr>
              <a:t>CONSTANT TEMP. TYPE.</a:t>
            </a:r>
          </a:p>
          <a:p>
            <a:pPr marL="514350" indent="-514350"/>
            <a:endParaRPr lang="en-US" sz="2800" b="1" dirty="0" smtClean="0">
              <a:solidFill>
                <a:srgbClr val="FF0000"/>
              </a:solidFill>
            </a:endParaRPr>
          </a:p>
          <a:p>
            <a:pPr marL="514350" indent="-514350"/>
            <a:r>
              <a:rPr lang="en-US" sz="2800" b="1" dirty="0" smtClean="0">
                <a:solidFill>
                  <a:srgbClr val="FF0000"/>
                </a:solidFill>
              </a:rPr>
              <a:t>CONSTANT CURRENT </a:t>
            </a:r>
            <a:r>
              <a:rPr lang="en-US" sz="2800" b="1" dirty="0" smtClean="0">
                <a:solidFill>
                  <a:srgbClr val="FF0000"/>
                </a:solidFill>
              </a:rPr>
              <a:t>TYPE:</a:t>
            </a:r>
          </a:p>
          <a:p>
            <a:pPr marL="514350" indent="-514350"/>
            <a:r>
              <a:rPr lang="en-US" sz="2800" b="1" dirty="0" smtClean="0"/>
              <a:t>IN </a:t>
            </a:r>
            <a:r>
              <a:rPr lang="en-US" sz="2400" b="1" dirty="0" smtClean="0"/>
              <a:t>CONSTANT </a:t>
            </a:r>
            <a:r>
              <a:rPr lang="en-US" sz="2400" b="1" dirty="0" smtClean="0"/>
              <a:t>CURRENT </a:t>
            </a:r>
            <a:r>
              <a:rPr lang="en-US" sz="2400" b="1" dirty="0" smtClean="0"/>
              <a:t>TYPE, THE HEATING CURRENT I.E. VOLTAGE ACROSS THE BRIDGE MAINTAINED CONSTANT.</a:t>
            </a:r>
          </a:p>
          <a:p>
            <a:pPr marL="514350" indent="-514350"/>
            <a:endParaRPr lang="en-US" sz="2400" b="1" dirty="0" smtClean="0"/>
          </a:p>
          <a:p>
            <a:pPr marL="514350" indent="-514350"/>
            <a:r>
              <a:rPr lang="en-US" sz="2400" b="1" dirty="0" smtClean="0">
                <a:solidFill>
                  <a:srgbClr val="7030A0"/>
                </a:solidFill>
              </a:rPr>
              <a:t>INITIALLY CIRCUIT IS ADJUSTED SUCH THAT THE GALVANOMETER READS ZERO WHEN PROBE WIRE LIES ON STATIONARY AIR.</a:t>
            </a:r>
          </a:p>
          <a:p>
            <a:pPr marL="514350" indent="-514350"/>
            <a:r>
              <a:rPr lang="en-US" sz="2400" b="1" dirty="0" smtClean="0">
                <a:solidFill>
                  <a:srgbClr val="7030A0"/>
                </a:solidFill>
              </a:rPr>
              <a:t>WHEN AIR FLOWS, THE HOT WIRE COOLS AND CHANGES ITS RESISTANCE. HENCE DEFLECTS GALVANOMETER. WHICH IS ALREADY CALIBRATED TO GET FLOW VELOCITY.</a:t>
            </a:r>
            <a:endParaRPr lang="en-US" sz="2800" b="1" dirty="0">
              <a:solidFill>
                <a:srgbClr val="7030A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458200" cy="5139869"/>
          </a:xfrm>
          <a:prstGeom prst="rect">
            <a:avLst/>
          </a:prstGeom>
          <a:noFill/>
        </p:spPr>
        <p:txBody>
          <a:bodyPr wrap="square" rtlCol="0">
            <a:spAutoFit/>
          </a:bodyPr>
          <a:lstStyle/>
          <a:p>
            <a:r>
              <a:rPr lang="en-US" sz="2400" b="1" dirty="0" smtClean="0">
                <a:solidFill>
                  <a:srgbClr val="FF0000"/>
                </a:solidFill>
              </a:rPr>
              <a:t>CONSTANT TEMP. TYPE.</a:t>
            </a:r>
          </a:p>
          <a:p>
            <a:endParaRPr lang="en-US" sz="2400" b="1" dirty="0" smtClean="0">
              <a:solidFill>
                <a:srgbClr val="FF0000"/>
              </a:solidFill>
            </a:endParaRPr>
          </a:p>
          <a:p>
            <a:pPr marL="514350" indent="-514350"/>
            <a:r>
              <a:rPr lang="en-US" sz="2800" b="1" dirty="0" smtClean="0">
                <a:solidFill>
                  <a:srgbClr val="7030A0"/>
                </a:solidFill>
              </a:rPr>
              <a:t>IN THIS OPERATING RESISTANCE OF WIRE HENCE THE TEMP. OF THE WIRE IS MAINTAINED CONSTANT.</a:t>
            </a:r>
          </a:p>
          <a:p>
            <a:pPr marL="514350" indent="-514350"/>
            <a:r>
              <a:rPr lang="en-US" sz="2800" b="1" dirty="0" smtClean="0">
                <a:solidFill>
                  <a:srgbClr val="7030A0"/>
                </a:solidFill>
              </a:rPr>
              <a:t>THE HOT WIRE WILL BE COOLED WHEN IT COMES IN CONTACT WITH MOVING AIR, THE EXTERNAL VOLTAGE IS APPLIED TO KEEP TEMP. CONSTANT.</a:t>
            </a:r>
          </a:p>
          <a:p>
            <a:pPr marL="514350" indent="-514350"/>
            <a:r>
              <a:rPr lang="en-US" sz="2800" b="1" dirty="0" smtClean="0">
                <a:solidFill>
                  <a:srgbClr val="7030A0"/>
                </a:solidFill>
              </a:rPr>
              <a:t>THE BRIDGE VOLTAGE IS VARIED TO BRING THE GALVANOMETER READING TO ZERO; THE READING OF VOLT METER IS RECORDED AND CORELATED WITH FLUID VELOCITY.</a:t>
            </a:r>
          </a:p>
          <a:p>
            <a:pPr marL="514350" indent="-514350"/>
            <a:endParaRPr lang="en-US" sz="2800" b="1" dirty="0" smtClean="0">
              <a:solidFill>
                <a:srgbClr val="7030A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8001000" cy="5262979"/>
          </a:xfrm>
          <a:prstGeom prst="rect">
            <a:avLst/>
          </a:prstGeom>
          <a:noFill/>
        </p:spPr>
        <p:txBody>
          <a:bodyPr wrap="square" rtlCol="0">
            <a:spAutoFit/>
          </a:bodyPr>
          <a:lstStyle/>
          <a:p>
            <a:r>
              <a:rPr lang="en-US" sz="2800" b="1" dirty="0" smtClean="0">
                <a:solidFill>
                  <a:srgbClr val="FF0000"/>
                </a:solidFill>
              </a:rPr>
              <a:t>ADVANTAGES:</a:t>
            </a:r>
          </a:p>
          <a:p>
            <a:pPr marL="342900" indent="-342900">
              <a:buAutoNum type="arabicPeriod"/>
            </a:pPr>
            <a:r>
              <a:rPr lang="en-US" sz="2800" b="1" dirty="0" smtClean="0"/>
              <a:t>FOR MEASURMENT OF STEADY VELOCITIES THE CONSTANT TEMP. TYPE  IS OFTEN USED.</a:t>
            </a:r>
          </a:p>
          <a:p>
            <a:pPr marL="342900" indent="-342900">
              <a:buAutoNum type="arabicPeriod"/>
            </a:pPr>
            <a:r>
              <a:rPr lang="en-US" sz="2800" b="1" dirty="0" smtClean="0"/>
              <a:t> MAIN APPLICATION IS FOR MEASUREMENT OF RAPIDLY FLUCTUATIONG VELOCITY.</a:t>
            </a:r>
          </a:p>
          <a:p>
            <a:pPr marL="342900" indent="-342900">
              <a:buAutoNum type="arabicPeriod"/>
            </a:pPr>
            <a:r>
              <a:rPr lang="en-US" sz="2800" b="1" dirty="0" smtClean="0"/>
              <a:t> MAJORITY OF APPLICATION IS IN GAS FLOW METERS.</a:t>
            </a:r>
          </a:p>
          <a:p>
            <a:pPr marL="342900" indent="-342900">
              <a:buAutoNum type="arabicPeriod"/>
            </a:pPr>
            <a:endParaRPr lang="en-US" sz="2800" b="1" dirty="0" smtClean="0"/>
          </a:p>
          <a:p>
            <a:pPr marL="342900" indent="-342900"/>
            <a:r>
              <a:rPr lang="en-US" sz="2800" b="1" dirty="0" smtClean="0">
                <a:solidFill>
                  <a:srgbClr val="FF0000"/>
                </a:solidFill>
              </a:rPr>
              <a:t>DISADVANTAGES:</a:t>
            </a:r>
          </a:p>
          <a:p>
            <a:pPr marL="342900" indent="-342900">
              <a:buAutoNum type="arabicPeriod"/>
            </a:pPr>
            <a:r>
              <a:rPr lang="en-US" sz="2800" b="1" dirty="0" smtClean="0"/>
              <a:t>FINE WIRE HAS LIMITED PHYSICAL STRENGTH.</a:t>
            </a:r>
          </a:p>
          <a:p>
            <a:pPr marL="342900" indent="-342900">
              <a:buAutoNum type="arabicPeriod"/>
            </a:pPr>
            <a:r>
              <a:rPr lang="en-US" sz="2800" b="1" dirty="0" smtClean="0"/>
              <a:t> DUE TO DIRT ACCUMULATION CALIBRATION OF INSRUMENT CHANGES.</a:t>
            </a:r>
            <a:endParaRPr lang="en-US" sz="28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data:image/jpeg;base64,/9j/4AAQSkZJRgABAQAAAQABAAD/2wCEAAkGBxQTEhUUExQVFRQWGBgYFxgXGB0bHRoaHB8YFhsaHB0YHCggHRwlHSAaIjIhJSkrLi4uGB8zODMtNygtLisBCgoKDg0OGhAQGywlHCQsKyw3LCsvLCwrLCwsLCwsLCwsLCwsLCwsLCwsLDYsLCwsLCwsLCssKyssNyssLCssK//AABEIAKoBDAMBIgACEQEDEQH/xAAbAAACAgMBAAAAAAAAAAAAAAAABQQGAQMHAv/EAEcQAAIBAgQEAwQECgkEAgMAAAECAwARBBIhMQUTIkEGUWEUIzJxUoGRoQcVM0JTYnOxstEWNGNykpOiwdJDgpTTJKNU4fD/xAAZAQEBAQEBAQAAAAAAAAAAAAAAAQIDBAX/xAAiEQEBAAIBAwQDAAAAAAAAAAAAAQIREgMTMQQhQVEUYZH/2gAMAwEAAhEDEQA/AO40UUUBRRRQFFFFAUUVi9BmiiigKKxesigKKxegmgzRWL1mgKKKKAooooCsGs1g0HO+J/hEeGfHwtEpbDhfZrE++Y5FKnysXTbsT5UzwXjuLLhBMpWTExQOSpXKrSpzLWLZ8o16rEetLcbi8D7XKZMLP7nEgSYi68tZ5Y44h/1M9iGRfhsCfrrdgsJwtfZyG5bMsLRxmY68leTExAYqWyjKCd/Wgmj8IEFgTFOA6LJH0r7xGljw6svV3Z13toda8yfhGwi2D51YM6yKxQGMo/KbMC/VZuyZjbWk/g3w7h8Q3NaRXHKQpCoZCi84YhGccxgpzRrZVIGjb30lYaXAWw86pPH7ZLPqHZdczzyczK/wZkYga722JFBJg8eDVpozDGkuLRi3USuHBOZSDoT5EfI96s/COImYMTDLCymxWUAHYMCCCVYWO4JsbikPDuE8NxZkaFkmBMrOquWUHELaQ5b2Aca6aE60/wCFcJSAMELnMbsXdnYkAAasSdALUDCiiigKKKKAooooCiiigKKKKAooooPJrlUHFcacPjsSZsRaJ8UsZzRcoZJCi2XJnuANy1q6sapWM8QleG4zFLDCVjlmVEKnKwSTkkyAbkuGOnpQR/6bznMY4YnJ9oWOPOeaHgDNeQWsFkym1tsyb5tN3hvx02LxCwrEFVgZVYk64fLlVxp8RlDLbyUmo/CPFQzztLBE8qtBGr4dCrSvN8MZEoDC1viJy2+VboPG0Kym2GaOFMOztJlUMhjkaIw5V1+MEC2hLC2hoFuI49iFxrAYnMpneKNVaNow2Q5Y5YsomQhrHOpYdyLV74N46xBgjeQYdsuBjxUr5mF2kaaNEAVSAcyrm8rsLU5XxNBz1HskgxZflMnLTmDoEt2e9shj1vfsRvpUTxLxhsLiOUuHw6Ycol3kifJJnds8ZkjXJFa9+u9y+3egXjx9KDIWjUthxiQyoxCPy0idSQQSo69dTa1/SsHxnipZ444mw5KTMhZGZopR7K+I17izC1gdxTbiHH8DHDJeFlT/AOTGTEoVhyl94VZCCLrsR5VE4RxXC4csqwYh8TJKQVcRmQsIOYpBzBAvIXSxGxB1NBCw/j3EEtJlhyypgjDGWN0OIFyzaDMo12tcgC+tSj4+xFr8iICNYGku5N+ZiHwnQVuLdOfXzt60wbxTgmVWEGeEpArvy0yxrMRyo5ATexJXpAIFxevGE8TRyz4aKPBNyZ86CRlRQFiuelb3KqwO4HmAd6BfN+EOcLK64eMqGZYwZLEFcSmEtJuerMWuBpYDW966Bgy+QczLnsM2S+W/e19bfOk3CZEkxONieGING8fUFF5EZEkUvfUsGzD/ALRVgoMVXJfF6BmHKkOVitxk1sSL6tVjrmE3xv8AtJP4moLSfGafoZftT/lVkR7gHz1/3rls7AIxJAAGpOg10/8A1V1jmxGIUCMNhorAGRl96+g+BG0QfrOCdPh70C6Dw3gkx0ssnLlxc782O6XeJQixna9l0+IgC7WrHD/BJhyhMR0GOKOUNCrFxEzupUlujVzfRvSx1qy8M4ZHApEa2ubsxJLMfNmOrH51MtQVjwd4RHD84jkLRuAXUra8oveUHNpmWwK6/CCLa3XL4GdFVfaDJFAJ2w0XLCsrSq4s8mbrAzEDpXfW9Xii1BVfBHhuTCorzSB5fZsNAVVcoRYVNl3OZszN1abCwGtWusVmgKKKKAooooCiiigKKKKAooooCiiigwaRQeGY/Z5sNJ1wyyyOF1UgSNzStwdessb6bin1FAnxvhuCVmZ1OZuVdldlIMRLRspB0IJOtR/6HYSwHLNskkZ626lkYu+bXqJclrnW+tWCigS4Dwxh4nWRVYyKzPnZ2ZiWURksWN26RYX2FRsXwLC4maVmD8xckcwV3RXsqyKHVSA4ysN79xVjpOFyY4+U0I/xRMRf5lZB/hFAp4z4Dw8yThA0ckyygHMxVGlUI7BM2UXAG1GI8CxFoSrSLkdpJDnfPITC2HHXmzLYEfULVbqKCvf0Owl4/dWVFjUKGYIRFrHmW9mK9r1Ji8OQLyMqkezszREM1wXvmvr1A3Oh0pxRQK+GcL5U2JmZszTurbWCqiLGqj7CxP61M70GqhJ4um5rRx4aN7SSJczkECN2jLsBEctyugvrQW+uYS/G/wC0k/iarBH4qxDOyjCw2X4m9oOUH6N+TuBv5VWcPPnGfQZi7aHMNWY6GwuPWwoCdBa9tVBKk9jY6j1rqMHwr8h+6uX4g2Vvkf3VYk8U4kFIxhYmYgE2xB6Vt8Te50v2Hf6jQXK9ZqmN4uxPvLYSIiNSWYYg2zAXyg8nU238tKtuEmzxo9rZlVreVwDQUDxf4ZV+IxzR4YMxw+IcvluOeoj5BY7ZhbT5V4i4nj52hC+0wo8mFR3MORlBgnaY+8TQcwRjMRa5HnXRzSjF453mEEFrqVaZyLiNdwnkZGHb80G57XDmsC41MNPFGmKf3WOLxyw9Abm3hMZyDOz3Jtc3GulOMRjOKLzHj5zszcQVY2QBVWJx7OV6Aepb2JJDaV0jLRagooGKl4XjVk5kjFZFhDKwkYZBoQ0aFjnzWOQaW33KLh3B8Vgs/KjKB4MJmOGiYADmWnJjYtmnCbEG9r9J0B6xai1By3EtxHPFMntLMI8akIZLBiGXkGZAvSzLfVrfCPhuRU6GfHSGOOOTFiB54150kISYIYZmkuGisqiQRgMV3YjtXQ7Vm1BgCvVFFAUUUUBRRRQFFFFAUVrmlCqWY2VQSSewGpP2UmXxfgjtiEOl9L7ee1A9opEPF+C1PtCab7/yrB8YYK1/aEse+v8AKgfUn4+cjYebtHMit/dlvBr6BmRv+2tZ8XYO4HtCXO2/8qhcZ8RYOaCWIYhMzowG+hIOU7fSH3UFpoqu4TxjhTGrPMqsVBYG+htqDp2N62HxhgrX9pSx76/yoH1FIj4vwVwPaEudhr/KgeL8Fe3tCXHbX+VA8YVznDXZp0j6L4jEmWS1rDnS2APdsttdlHrVp/pfgiCfaUsL3Oult+1VHDzLKkjsbYbnYhr/AKUNNIy/9mo03Y27bhvujJ9HCpt/an95S5Pq59DqtwrXW9iLltCLEatoR2pq7npkkU3JtDD3B+kR9Le52UfbVfi4pCtxJNCrgvmXmLoczXGpv9tBNn+Fv7p/dTDCx9PLiJtpzpjqSbDpB2zW+pQKRT8Xw5Vhz4dQR+UXy9DT+HIY1/Mw6gafT/mt/rY27bhp4lGrwONEwyRtYbczQ29cl9f1j6b37hP5CL9mn8Iqi8TYmN3dTcq4iiGpvlOpHdu/kPvpv/S6CPDJy3V5ciKqG41sASxtoi7k/wC5FwbcY4g9xBBYzuCbkXWJNjI/7gv5x9ASJnC8AsMYRbnuWbVmY6szHuxOtV/gvHcFErXxSSSsbyyWN2bytbpUbBew+upo8YYLLm9pjy+etvTtQP6KRN4vwQtfEJrtvr38qP6X4K9vaEva9tdvsoHtFIl8X4I3tiE0NjvoRv2rH9McFlze0pl89e+2tqB9RSJvF+CFgcQlztvr91H9L8He3tCX+vb7KB7RSJfF2D//ACE033/lTHhvEY50EkLrIhJAZTppvQTKKKKAooooCiiigX+If6riP2Mv8LVTcAPdqiE/CvMkO/wjQHbNb6lq5eIB/wDFxH7GT+Fqr2C8FqYI19qxQXKnSDDbYG35HaghXUr9GBf/ALP5rf62PpXp31DuDe9oohvfsSPP7lFJONYaVJ3RcTKRE1lzKh/NU3NlA7+VHCMPNJiY1fEy9d1JUICAFZtLqRuPKuXex5cd+68b5O7sG7NMw9cqL/L72NYTuiMd/eSd79wDtm+5RUvFeHYYFYyY/ExhiblngBJPleG5PkB6VX8WkGXlrPj2j0/QLcA3tZobkHvW8s8cfNNVtwbhkdWcDDxMwJvq4JEiDXUpkZBp8R09DLeQ9MkgO9oYRvfzI+l9yD11pO5jMoJfF2CgizQ5sylhc+7yWCsANAekVvVo85fm44sQBfPh9AOw91pesd7D7ONMburdnxLj/siX94X73N9uxGhu0cbHf30x3v3AO2e31INN6WR8sBgJceC9yzZ8Pck6Xvyu3b5VhkiyCPmY7ILdIfD621sfdXN+/nTvdP7ONMbqyfQwqf8A2m/2lCfrc27HX07npkkU3vaGEb38z+tbvsg9da18LwUeJnROfjVKqzrdsOVFso2EO/Vp9dOpfCSIWmbGYoWXViYelRrp7jQf/wB5V0mUs3Es0VDMr9mxLjX6ESf8fTdjfbtyrin4McVNiZ3WWMguzFmNtSb2Nha9rXtte1dPEOFTMExmOYsSWYLFck6Xu8A7bW0qM3Iy5BNj8nl7gA/P3Wt+/nWL1cJ8rxrl+E/BdiRaQyQhFYG5J6gCNRpc37eelt67Fm+F3HVoIou9/M/rb+ij1pezwkgtPj+naxw5APnblWvWxpcIpMj4zHppa7LEbDyGWE9/tJHpSdXC/Jqt+MxXIGZhzJ36VUeuyr5C4772O1tPOCw73a7XnYASyjaMbiOO9xp+/U9lqT4d8NDERjEtiJ1L5shHLzqh6bOWiIz6WOUAC1uxJzxfgKYdFQ4jGMHvZVaAFrFdNYbkkn95Nb2jSEUplByYdfiOt5PPXcqSdTu2g+eZDezyA5AbQwjcnsSPpW2GyjU+nmbhmsamXGltwufD6WHxH3NgBtr3tXpOGXlNpsYWVbFs+HsvfL+R0J8vQVOUXVYJdWDGz4hwcq36Y176/R8zuxHlsRqbtHGxLnWaY9vQds3kuyj7/EGAFpHE2MC3N3L4ex7XBMOqjYH7K8PwlRCFMmOCtoEz4fMxOtrcm5J3N/W9OcNV7GVksDkwy/E1/wAqe/qVJ3O7E+W/qST4ZJAQoIEMI3J7Ej6XkNlH3GI4SuaMNLjTY3VVbDm1tM1uTYgfcWFtSKmYTgUEkhK47FGUCxVjCHUbnpaC4ue4GvmasylNIhZla5yviXBst+iJe+u4XzO7EeQ0zGpuY42JY/lpjuD5Dtn8hso+/wBY/wAONFJZMZMqsrPI7iNje6gWIRQABf7rd6VS8FkXDtmxUixAdK8tQz6E9QtfqO4OttTUuchqmAmUrvlwy6E63lP6vcg+epY2+uyeC2JgYlch5snSTtrptptbTttUZvBakqTi8Ucl8o9zYbC9uRa47H1ph4Yw3LjkTOz5ZpOp7Zjcg3OUAX17CtIc0VWONeJjhY1klIyySmJFSN5GZrvYAKbkkKTUbB+MhI0SWdHmkaONZcPJGWZV5jGzkHKF3PnQXCiqvxzxR7K6ROeZK4LLFDDJK5UaFsqEnL614wvi5JFgeORGXESGKP3b3EgDMVcE3UgKd/KgsfEMQY4pJAMxRGYLe18oJtftevWFxAkUMux89x5gjsQdCKqGI8XRSwTkSqUSX2R8sTljK9kCoM3Vqw9KsMp5Mmf/AKchAf8AVfYN8m0B9cp7mg2eIP6riP2Mv8JqRw78lH/cX9wqNx7+q4j9jL/CagnjqRRogvJIES6r+b0g9ROi/Lf0qWyTdFS8Rf1qf++P4EpaZ8hDZ+WVNw2YKRcFdz6E1PxGEMsjyTSauxOSM5VGwAv8TWA8x8qkYfDxr8CqD6Wv9u9fLzm87ZXee0JRMC2azufpBXe//cFP2Xr1mP0JP8qT/jVgrBNt6nDd2u1ekY9JyyABgDdGA6+galfpmP7DXvOfoSf5b/8AGncuVgQxBB31+uvXMHmPtq3GWSfSSkYDfo5P8B/3oyt+jk/wGnnMHmPto5g8x9tTtxdt3hWeGEGWUPznFrZGORd8ug3O5Pyp/wAZxqy4GeRD0mKXUi3w5lO/qDVbVh2I+2peE4vEME8ZY5rzj4HtcySfnBcoHrevZ0epuXHw554quhLfCrv/AHEZ7fPICBW44SW1zE4Hm2Vf4mBp7xTxFHHopDHzO29rjXUdr3A8jek6RYrEHNZgp2LdP2XF/llUD1beuHZwnlrkhZzexGU9s259Qq3Yr+tbL61i1/pH5ZU+8hz9gHzp5D4Ya3VKovqcqXPzuzan1tUlPDKd5Zj8zGP3ICKnbvxP6bOvBjhcChOgBmJ3O0kh3OprxxbiEUuVRnEgu8TcpjlIBGY2HwEGx8w2+oqNwzHwxYVocz3U4hfgdv8AqS9wtjXLuH+MOLczK2CyK7APN7PMxC3tcKG7DtXul1JHPXu6Jgw5GVcwmfWeRhqnoBtf6KbAWJ7X9qVZSFOXDJfO5P5QjQjMfzb/ABP3Og70mx3GY44SJMQY4vz2bAzre5/OYyfnE6n1tWvAYvEY+RDgJcLLhoh1O8EqIsg+EBebdyBruAPsrHC1rZ801wJJFKoCBDFbqY/mkj6XkvYan09qWUhnAad7hEB0RdNL+W2Z+5It2BWXxmHxYGLWGQSqVw0sWZVVxq0bB2OW6gtfchCNdqaopBKqbytYySW0XyAB769K+Qub982WAVSCVU5pWsZJLaL5ADa+uiX03PrreJHXLoIUN3kY/Ew3sx9b3f0sPT0ApUqpywrfO5OrH84ZvK/xP8wLdsswIDOCI1ty4wLFj+aSvn5J2vc+kVq5QuJX5mQaRxMSSSTcHKeq9wLJ23PpjiBIR2cZpWjfKg1yLbqPp2u3mQB672JDBmAaZr5EB0Udzfy2u/yA9dEsZfPCjXdhaaUD4Lg9KA3GaxNlNwt7m99SLvS/g3/W/bP/ALVAwHiAW990gdPNH5Nj3Pmovprp2zGp3Bj+W/bP/tXpllc1R8QcGkxeJwKh5YoIWxUryxsoIkzZYgMwOts/Y71G4vh8RBxDCSLDiMdDh4JQHLxFzLKwuSWZBoqjYV0E4GPvGhvv0j+VY9gi/Rx/4B/KqKFz8Rh8fLjPY5ZlxMEKqqNHnhZMxMb3ewBuNQSNKU4zwxjIsHC0IT2x8dJipAGBWJpkkjuCTqEDKfUrXU/YI/0af4R/Kj2CL9HH/hH8qDnPhvwe0XECrKFwWGKyw3K+8m5SQhrA36AHOveT0FX/AIpJdeWtmeS6gHa2zMR3AGvqbDvWnjeDjXDzHlppFIdEF9FJ0sL3rfw+EkmVxZ30AP5qbhfQ9z6n0Fg1caiy4OZbk2gkFydTZCLk+dVJOGPh4kupaLKDzAL7gE8wDUf3tvO1XHj/APVcR+xl/hNb+HD3Uf8AcX9wrGeEzmqsulAw4OUZPZ2XsTDmJ7/EJNfnRiMOz2B5SgG94osrbEWuWYW18qjccgCYqfJdOu/QbalVN/LcncVoTGyjcq/zGU/WV0/0ivn556vHbtEv8W/2sv8Ao/4VmPAlWDBg5AItKiuuttbLl1rSOKN3j+xh/uL1n8a/2bfav86c/wBrpN6/o4b/ACD/AOyjr+jhv8g/+yoX42/s3/0/zo/G39m/+n+dO5TSb1/Rw3+Qf/ZWev6OG/yD/wCyoP42/s3/ANP869Dio7xyf6f+VO5TSUIyWDERCwIHLjyb23OY32pXHDM6yRohyLz2lfp0DyS5AOoWPxE7mwGmtNFmJh5/LblfSum98uWwe+bN02te5p1g8G0HDpmkTLMyyySjTU6gbaWCBVHoBXfpdO33yc8svhp4fwSGE3C5nvq79TE+dzt9VrdqYUgfxKfzYj9bi33Cos/iSY6Ksanto0hPyUZSfvrPPG+F0tJpVjvEMMdwCZH2yxjMb+ROwPmN/Sq5jJ5GXPPKVjHdiAL7Bcq9Jftl6n11WteGgj2eTkpYdI6p2H9wAlAd9R8hHW9XzfZErDcSdl6YWeVjM/LjZWygSSau2bpXTQm1zoL0g4P+ELDyOsbsxldsqqsZAW+gUsza+rafVXTfDECexHkrlDnEWv8AETnkALE7nbekv9HlLZpMEFSPVVAh6iB8bHP21sPrOtrbvSx1vRypN4z4JPisHLDFH1uUtmdANGVjc5z2FbfwXY0cMgGCx7Q4eRmaSImRcsikgEZr2DA9juCLXqdhOGQELK2Hj5sqnlx5FARCQdbA2GxLeqjyB3DgkFyiwxNI2sjmMWS/YDa9tl8tTe1zcLMZqJZa9eKOLxY2WHCYWZXkSRZ5ZIyHESR3sLjTOzEKF8s2lSgFKlVOWFb53J1c9wG8t8z+lh6aMJgIUUrCqRRAWkcAAva5tf6N73bz0HmJDMCA7AiIW5cYGrH80ld7+Setzra0yy3STQZgQGYFY1ty4wNWP5pK/wAKW03PpkkhgxAaVgciA6KPMnX0u31D1GJBDMA0rXyJfRB3N/3v32G4rx1ZikZvKbGWX6HkADpfeydrXPrlp6UG5RGvIbc2W3w+QA8/Jbmw1N764spUqvRAt8731bzse4ve7d9R8sgKQVU5YVvma/xeeu9vNjvtWjiLDks79EYUiJLEEm3SSBrfyXtudbWDbhg09hGmZF0VSLILaAue58kGo7jazrwrheVHIly2WaTU/Uduw7AdgBTaKIKAAAABYAaCoXBv+t+2f/avRjjI527MaKKK0gooooA1gCs0UC/xB/VcR+xk/hat/DvyUf8AcX9wrR4h/quI/Yy/wtVAwmHZY405szzOitYTShY1sBcgNfKPtJ202DPiNwMVPqPiHf8AVWtHCYEmxEUbm6sxuFYgmyOd1N9wK3ScJSRsgaRitubM0jHUdhc2z2t6KN9aIOHRFuapkjiS9m5jgv2uDmuE8u7HbTfy3028+W2+epo5x3gxxrDJmH0ZND/iUW+1frpFiOGTobPBLf8AUQyA/XGCPttU4QW6mfEDNokYnlzE+vX8R8tgBR7KR08yZpWubc+XKg8zZr5R5nUn021n6Xp5fpJnSz2WX9BiP/Hl/wCFHssv6DEf+PL/AMKaHCE9CzYg5bZ5OfJodyB1Zcx+wA0coHr5s6xL358vX20u3w32tqT6b8/w8Putc6V+yy/oMR/48v8Awo9ll/QYj/Il/wCFNBBbqZ8R1WEcYnlue+vVue/YAVHx14k+OeSZrWQYiUAZiFVb576mwF9STfQXIfh4fdOdb/CmGaTFBGWURp71wVIXmrlEauGW4YA5wDa9oz2FXbjWGaTDyomrMjKPmQbb1Q48FfoSSUMDmmlWWQDOepgAGyljffZVt6VpxWLRTm5uIyC+VVnlZ5u1wM/TGD+cbXIGtrBvVjhxx4udu61Ynh06/Hh5x8wSvzth76fOQeopPLiS/TECR9KxjiHp0gcw+mvqasZwxy3maYiTRcOJXbMd7OWbU+dsqgXve1ZjwhQCNZJTIdbCaUJEug2D/CNh3Y+l7cb6efF03zIcLwvYsHmfzKlreiIAQo9B9d6aYfhk50TDzfLlmP75Mo++pvspb3aTYjo0klM8m4sSoGa2bz0svzsKwFB95zZ0hXY8+UmTcXAz3y30FtWNraWvm+ll82nOrh4UwbxYVEkXK4MhI0Nszuw2uNiNq0eKJmARQrMrk5goJva1lYj4VNySe+W3eqwISoDO+IBfSOITyX77nPa9t9bAUHCkdHMmaVuojny5UG1z13IHbufTt6ZJJpnZjzMuiljI+ryGNrL/AHRa3fRfrO+ucyn3a51jHxsVbM5OpANtb92+YHovGFJ6FmnOX8pIZ5NxuLBrZt79h27CsGMayGWdYl2PPlJfsLdV8t9rasbdt+fbi8jDnq3UyuI0+CMRtckbErb7F7XudRpkz262DNIdFUK9kB8zbT1b5AeqvlMvU74jM+kcIxEl9NdSH32J1so+89nYe7EszzN1E8+XLGp0uesEjsAdWPpe14Q5Uy5hHSgkeV9XcRtp2sLrYeQBNhux85sfBpWUIoWGO92zdbt3N8pAuTucx70h9lzHIs2Iyp+UlM8m43UdVs29zaw+e3nID70yzpCo09/KTJfQH4r5fIDVj6WunTiW064nhI4ZEzu7KEvlYizMGULZFAFx2sLeewtE4hIAjs5BlZHCICOkWNz89dW+QHqtmwI+KXms7aRQmZyRufiLb7Fjew0t6+G4Mgsi5nlbUnPJljB72DAkDYDc/bZenPK7dOpfwb/rftn/ANqpZweYhUmxGVT7yQzyXNrEqOrLc9yBYX09LJ4MIMDFWYjmyWLEknXe73JHkfK1dGVhooooCiiigKKKKCJxXDmSGVFtmeN1F9rspAv6VS4PD2NSIRokQY5eZIZiWawAJHu9DbQdhV/ooKK/A8WQqcmARAarzj1eQJ5eq9z59+9bDwjGFgWigyrbIvONgfpH3ep8vL9yCDjeL9rdjNMIhxIYY3MRiyEIREUy8zOxawYGwLC+gNb+K+OcT7OXj5MbNGJlb4jComjiZJg2gYhj6DI/legbJwjHdTmOAyHQEzGyjsAOXt3Pn9lsDg2NC2VIQzHrfnHMfMj3dgew8vqrxivG0kcjrkiKrJNFlDHPmigOI5hH6NtBbyKm5vYb+M8UxB4dHMZIsPLK0NirEKFcr7sSMrBWIuM5WwvQa34LiyFQRQiMbqJm6vIE8vbuddftv7PCMYXu0UJC/AvONh6n3ep8vL66reH8W4mO5R3kEEOPkkTEFGvyPZ3CiSDpksGYBv1jcXWmfFPHs2ZkiWMZlnVGNyVkihM5JBIL7W0W17amgnpwnGi7GOAyG4BMxsB2AHL27nzP1WVTYOc5ieSqwPaaR5SAZCouQ5SxZVOW1rLnsNVph4P4ljGkmhlmjlZcPBJHmADFpFLZiVAut99LaWFO+BeF1iVDM5nlW5zMLKrMSWZU2uSScxu2u9tKCtx8MxWJgVYolhjv+c1jItybqGQkA73dQT5EbyMP4bxSNfkw2BuvvmJJt8TsY7s3YX0A2q+Wr1QUWPguOGZ+XAZSCATM2VR2VRy9u5O5PpYDH4ixoXKiRAs15JDMc58yPd2v2HYDba1XuigoknAcWQqcqEQqNUEzdR7Bjy75e57k76aHZ+JcYZMzxQkL+TXnGy6asfd6t28gNt6u9FBRY+DY4ZnMcBmYEXMzZVHZVHL2H2k7+VY/EWNC5USIZmvI5mOdvMj3Vrk6dgBttar3RQUVuBYw5U5UKxKPgEzdR7Bjy/hG9tyd/I+/xNjTJneKEhfya842XTU/k9W7eg23NXeigokXBceAz8uAzMLZjMxVfJVHL+EfaTvR+IcaFyIkQzG8j84528zfl2BJ07ADa1qvdFBRZOA4s5U5UAhUfAJm6j2BPL+Eb27nf19/iXGGTO8cJy/k15psv61uXqx2v2G25vd6KCjR8GxwzNyoDK2lzMxCjso938I+8+VZ/EmNC5VSIXPW/OOY+Zvy9Cfu7bCrxRQUd+CYs5V5MAiUfCJj1HsD7v4R9/1WNi8OYOWOJhKFDs7tZTmABOmpAptRQFFFFAUUUUBRRRQFFFFBq9nX6K75th8X0vn6+leBgoxm6E6vi6R1fPTX66kUUGj2KO5bImYjKTlFyvle23pXp8OpXKVBXbKQLW8rVtooNC4OMDKEUAAgAKALHcbbHyryMBFcnlpc7nKLnS29vLSpNFBqXDqDcKAbWuAL28r+XpW2lfiLASzxZIMQ2GfMDzEUMbC9xY6a1yvwzxPHAY3E4jiE7w8PmIeMInvVTqIvYWJ2oO0UVXJvF0Svg0KPfGKzJt0hUMvVr5aaVTfEv4SDNw3Ey4NMREyJfnlOlHE0cXLzWILMpJ+R86DqtFUzhnjlJJI4JIcRA00ZaF5VCiXKuZiutwbC9mtel/BvHcceFwhb2rEtiZJ0jJVOYWRnGUhLDcWHpqaDodFUzD/hDw5w880qSwtBIIXhZQZOa1sqKFNiSfqqb4c8Xx4mV4Gjlw+IRBJypQLmM2GdSpKkX03uKCzUVyn8LviXGYTF4T2Z3EYjeWaNbdaRspa9x9G9Rfwi+NcR7VhUwUrLCFhknZQLETsojW5B3W5tQdgoqm8X/CBFBLLGsM8y4e3tEkajLFpexuQWIG4Xal+L8cTHieEggikkws8WcMAvvAwVllUk3CqD1A66HSg6FRVHb8JeHD35U/svM5XtWUcrPfLbU5st9M1rVLi8dRvjXwUcM7yxyBJCq3VFIDcxmGy3NvO9BbaKKKAooooCiiigKKKKAooooCiiigKKKKAooooCiiigKKKKDBrn3C/Asy4bikEjoDjXkaMrc5QwIGYEDUHsK6FRQc2wHhLiDTcPfEHChcGrpaMsSwMRjD3KgA3t0jQb3O1e/wCguI/EcnDs0YmdmbNclbGcTanLe+QW23ro1FBQIvC+OmxOGkxj4fl4RX5fJzXkdlKBnDDoA3sCai8C8BYiEcNDNF/8SbESSWJ1Ehcrluup1F72rpNFBzbi/wCDyXEe3ZnjBmxUWJgvdheNcuWQWGhGYaE73pn4N8KSQTvPNDg4Tk5aLhgxOpBYtI4B1IHSBYVdqKCpeIPCz4nHwTHJyEw+IhkUnqPNGUWFrEfXVQ4Z+C3ERYNojJG87YqCTOWNuTAbIt8t7hb6WtrXXKKDmHF/weTe0YmSCPBTJim5hOJDloWNs2UKCHU75Tam2K8JYhMTgJsMYMuGiMEiMCgKNbMyBAQDvZdvWrzRQcowv4MpYyYeXgZIDKX50iM0wjLFshQjIWGwa/1VcPDHh6TD4vHzOUK4mSNo8pJICrl6tAAb+V6s9FAUUUUBRRRQFFFF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4" name="Picture 4" descr="http://www.proflow.ca/wp-content/uploads/2012/05/nuflo_liquid_turbine_flowmeters_3.jpg"/>
          <p:cNvPicPr>
            <a:picLocks noChangeAspect="1" noChangeArrowheads="1"/>
          </p:cNvPicPr>
          <p:nvPr/>
        </p:nvPicPr>
        <p:blipFill>
          <a:blip r:embed="rId2"/>
          <a:srcRect/>
          <a:stretch>
            <a:fillRect/>
          </a:stretch>
        </p:blipFill>
        <p:spPr bwMode="auto">
          <a:xfrm>
            <a:off x="533400" y="2667000"/>
            <a:ext cx="4282632" cy="2819400"/>
          </a:xfrm>
          <a:prstGeom prst="rect">
            <a:avLst/>
          </a:prstGeom>
          <a:noFill/>
        </p:spPr>
      </p:pic>
      <p:sp>
        <p:nvSpPr>
          <p:cNvPr id="20486" name="AutoShape 6" descr="https://www.instrumart.com/assets/TE_turbine_dia1.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7" name="Picture 7" descr="C:\Documents and Settings\SMA\Desktop\TE_turbine_dia1.jpg"/>
          <p:cNvPicPr>
            <a:picLocks noChangeAspect="1" noChangeArrowheads="1"/>
          </p:cNvPicPr>
          <p:nvPr/>
        </p:nvPicPr>
        <p:blipFill>
          <a:blip r:embed="rId3"/>
          <a:srcRect/>
          <a:stretch>
            <a:fillRect/>
          </a:stretch>
        </p:blipFill>
        <p:spPr bwMode="auto">
          <a:xfrm>
            <a:off x="5029200" y="3124200"/>
            <a:ext cx="3606085" cy="2667000"/>
          </a:xfrm>
          <a:prstGeom prst="rect">
            <a:avLst/>
          </a:prstGeom>
          <a:noFill/>
        </p:spPr>
      </p:pic>
      <p:sp>
        <p:nvSpPr>
          <p:cNvPr id="6" name="TextBox 5"/>
          <p:cNvSpPr txBox="1"/>
          <p:nvPr/>
        </p:nvSpPr>
        <p:spPr>
          <a:xfrm>
            <a:off x="457200" y="228600"/>
            <a:ext cx="6629400" cy="646331"/>
          </a:xfrm>
          <a:prstGeom prst="rect">
            <a:avLst/>
          </a:prstGeom>
          <a:noFill/>
        </p:spPr>
        <p:txBody>
          <a:bodyPr wrap="square" rtlCol="0">
            <a:spAutoFit/>
          </a:bodyPr>
          <a:lstStyle/>
          <a:p>
            <a:r>
              <a:rPr lang="en-US" sz="3600" b="1" dirty="0" smtClean="0">
                <a:solidFill>
                  <a:srgbClr val="FF0000"/>
                </a:solidFill>
              </a:rPr>
              <a:t>TURBINE METER </a:t>
            </a:r>
            <a:endParaRPr lang="en-US" sz="3600" b="1" dirty="0">
              <a:solidFill>
                <a:srgbClr val="FF0000"/>
              </a:solidFill>
            </a:endParaRPr>
          </a:p>
        </p:txBody>
      </p:sp>
      <p:sp>
        <p:nvSpPr>
          <p:cNvPr id="7" name="TextBox 6"/>
          <p:cNvSpPr txBox="1"/>
          <p:nvPr/>
        </p:nvSpPr>
        <p:spPr>
          <a:xfrm>
            <a:off x="3505200" y="6019800"/>
            <a:ext cx="2438400" cy="369332"/>
          </a:xfrm>
          <a:prstGeom prst="rect">
            <a:avLst/>
          </a:prstGeom>
          <a:noFill/>
        </p:spPr>
        <p:txBody>
          <a:bodyPr wrap="square" rtlCol="0">
            <a:spAutoFit/>
          </a:bodyPr>
          <a:lstStyle/>
          <a:p>
            <a:r>
              <a:rPr lang="en-US" b="1" dirty="0" smtClean="0">
                <a:solidFill>
                  <a:srgbClr val="FF0000"/>
                </a:solidFill>
              </a:rPr>
              <a:t>TURBINE METER</a:t>
            </a:r>
            <a:endParaRPr lang="en-US" dirty="0"/>
          </a:p>
        </p:txBody>
      </p:sp>
      <p:pic>
        <p:nvPicPr>
          <p:cNvPr id="8" name="Picture 5" descr="C:\Documents and Settings\SMA\Desktop\12-big_1_0.gif"/>
          <p:cNvPicPr>
            <a:picLocks noChangeAspect="1" noChangeArrowheads="1" noCrop="1"/>
          </p:cNvPicPr>
          <p:nvPr/>
        </p:nvPicPr>
        <p:blipFill>
          <a:blip r:embed="rId4"/>
          <a:srcRect/>
          <a:stretch>
            <a:fillRect/>
          </a:stretch>
        </p:blipFill>
        <p:spPr bwMode="auto">
          <a:xfrm>
            <a:off x="5105400" y="609600"/>
            <a:ext cx="2667000" cy="18002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229600" cy="6247864"/>
          </a:xfrm>
          <a:prstGeom prst="rect">
            <a:avLst/>
          </a:prstGeom>
          <a:noFill/>
        </p:spPr>
        <p:txBody>
          <a:bodyPr wrap="square" rtlCol="0">
            <a:spAutoFit/>
          </a:bodyPr>
          <a:lstStyle/>
          <a:p>
            <a:r>
              <a:rPr lang="en-US" sz="3600" b="1" dirty="0" smtClean="0">
                <a:solidFill>
                  <a:srgbClr val="FF0000"/>
                </a:solidFill>
              </a:rPr>
              <a:t>1. Steady and unsteady flow:</a:t>
            </a:r>
          </a:p>
          <a:p>
            <a:r>
              <a:rPr lang="en-US" sz="2800" b="1" dirty="0" smtClean="0">
                <a:solidFill>
                  <a:srgbClr val="FF0000"/>
                </a:solidFill>
              </a:rPr>
              <a:t>Steady flow    </a:t>
            </a:r>
            <a:r>
              <a:rPr lang="en-US" sz="2800" b="1" dirty="0" smtClean="0"/>
              <a:t>The flow is said to be steady when flow characteristics such as velocity, pressure, density , temp. do not change with time.</a:t>
            </a:r>
          </a:p>
          <a:p>
            <a:endParaRPr lang="en-US" sz="2800" b="1" dirty="0" smtClean="0"/>
          </a:p>
          <a:p>
            <a:r>
              <a:rPr lang="en-US" sz="2800" b="1" dirty="0" smtClean="0">
                <a:solidFill>
                  <a:srgbClr val="FF0000"/>
                </a:solidFill>
              </a:rPr>
              <a:t>unsteady flow : </a:t>
            </a:r>
            <a:r>
              <a:rPr lang="en-US" sz="2800" b="1" dirty="0" smtClean="0"/>
              <a:t>characteristics such as velocity, pressure, density , temp. changes with time.</a:t>
            </a:r>
          </a:p>
          <a:p>
            <a:r>
              <a:rPr lang="en-US" sz="2800" b="1" dirty="0" smtClean="0"/>
              <a:t>2. </a:t>
            </a:r>
            <a:r>
              <a:rPr lang="en-US" sz="3600" b="1" dirty="0" smtClean="0">
                <a:solidFill>
                  <a:srgbClr val="FF0000"/>
                </a:solidFill>
              </a:rPr>
              <a:t>uniform and </a:t>
            </a:r>
            <a:r>
              <a:rPr lang="en-US" sz="3600" b="1" dirty="0" err="1" smtClean="0">
                <a:solidFill>
                  <a:srgbClr val="FF0000"/>
                </a:solidFill>
              </a:rPr>
              <a:t>non</a:t>
            </a:r>
            <a:r>
              <a:rPr lang="en-US" sz="3200" b="1" dirty="0" err="1" smtClean="0">
                <a:solidFill>
                  <a:srgbClr val="FF0000"/>
                </a:solidFill>
              </a:rPr>
              <a:t>uniform</a:t>
            </a:r>
            <a:r>
              <a:rPr lang="en-US" sz="3200" b="1" dirty="0" smtClean="0">
                <a:solidFill>
                  <a:srgbClr val="FF0000"/>
                </a:solidFill>
              </a:rPr>
              <a:t> flow:</a:t>
            </a:r>
          </a:p>
          <a:p>
            <a:r>
              <a:rPr lang="en-US" sz="3200" b="1" dirty="0" smtClean="0">
                <a:solidFill>
                  <a:srgbClr val="FF0000"/>
                </a:solidFill>
              </a:rPr>
              <a:t>Uniform flow :</a:t>
            </a:r>
            <a:r>
              <a:rPr lang="en-US" sz="3200" b="1" dirty="0" smtClean="0"/>
              <a:t> velocity and other characteristics are constant over a distance of pipe section.</a:t>
            </a:r>
          </a:p>
          <a:p>
            <a:r>
              <a:rPr lang="en-US" sz="3200" b="1" dirty="0" smtClean="0"/>
              <a:t>i.e. rate of change of these characteristics </a:t>
            </a:r>
            <a:r>
              <a:rPr lang="en-US" sz="3200" b="1" dirty="0" err="1" smtClean="0"/>
              <a:t>w.r.t</a:t>
            </a:r>
            <a:r>
              <a:rPr lang="en-US" sz="3200" b="1" dirty="0" smtClean="0"/>
              <a:t>. distance is zero.</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http://www.flowmeters.com/images/12-big_1_0.gif"/>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381000" y="228600"/>
            <a:ext cx="8382000" cy="5786199"/>
          </a:xfrm>
          <a:prstGeom prst="rect">
            <a:avLst/>
          </a:prstGeom>
          <a:noFill/>
        </p:spPr>
        <p:txBody>
          <a:bodyPr wrap="square" rtlCol="0">
            <a:spAutoFit/>
          </a:bodyPr>
          <a:lstStyle/>
          <a:p>
            <a:r>
              <a:rPr lang="en-US" sz="3200" b="1" i="1" dirty="0" smtClean="0"/>
              <a:t>HOW TURBINE FLOWMETERS WORK</a:t>
            </a:r>
          </a:p>
          <a:p>
            <a:r>
              <a:rPr lang="en-US" sz="3200" dirty="0" smtClean="0"/>
              <a:t>TURBINE FLOWMETERS USE THE MECHANICAL ENERGY OF THE FLUID TO ROTATE A “PINWHEEL” (ROTOR) IN THE FLOW STREAM. </a:t>
            </a:r>
          </a:p>
          <a:p>
            <a:r>
              <a:rPr lang="en-US" sz="3200" dirty="0" smtClean="0"/>
              <a:t>BLADES ON THE ROTOR ARE ANGLED TO TRANSFORM ENERGY FROM THE FLOW STREAM INTO ROTATIONAL ENERGY. THE ROTOR SHAFT SPINS ON BEARINGS. WHEN THE FLUID MOVES FASTER, THE ROTOR SPINS PROPORTIONALLY FASTER. TURBINE FLOWMETERS NOW CONSTITUTE 7% OF THE WORLD MARKET.</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382000" cy="5693866"/>
          </a:xfrm>
          <a:prstGeom prst="rect">
            <a:avLst/>
          </a:prstGeom>
          <a:noFill/>
        </p:spPr>
        <p:txBody>
          <a:bodyPr wrap="square" rtlCol="0">
            <a:spAutoFit/>
          </a:bodyPr>
          <a:lstStyle/>
          <a:p>
            <a:r>
              <a:rPr lang="en-US" sz="2800" dirty="0" smtClean="0">
                <a:solidFill>
                  <a:srgbClr val="7030A0"/>
                </a:solidFill>
              </a:rPr>
              <a:t>SHAFT ROTATION CAN BE SENSED MECHANICALLY OR BY DETECTING THE MOVEMENT OF THE BLADES. BLADE MOVEMENT IS OFTEN DETECTED MAGNETICALLY, WITH EACH BLADE OR EMBEDDED PIECE OF METAL GENERATING A PULSE.</a:t>
            </a:r>
            <a:r>
              <a:rPr lang="en-US" sz="2800" dirty="0" smtClean="0"/>
              <a:t> </a:t>
            </a:r>
          </a:p>
          <a:p>
            <a:endParaRPr lang="en-US" sz="2800" dirty="0" smtClean="0"/>
          </a:p>
          <a:p>
            <a:r>
              <a:rPr lang="en-US" sz="2800" dirty="0" smtClean="0"/>
              <a:t>TURBINE FLOWMETER SENSORS ARE TYPICALLY LOCATED EXTERNAL TO THE FLOWING STREAM TO AVOID MATERIAL OF CONSTRUCTION CONSTRAINTS THAT WOULD RESULT IF WETTED SENSORS WERE USED. WHEN THE FLUID MOVES FASTER, MORE PULSES ARE GENERATED. </a:t>
            </a:r>
          </a:p>
          <a:p>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305800" cy="2554545"/>
          </a:xfrm>
          <a:prstGeom prst="rect">
            <a:avLst/>
          </a:prstGeom>
          <a:noFill/>
        </p:spPr>
        <p:txBody>
          <a:bodyPr wrap="square" rtlCol="0">
            <a:spAutoFit/>
          </a:bodyPr>
          <a:lstStyle/>
          <a:p>
            <a:r>
              <a:rPr lang="en-US" sz="3200" dirty="0" smtClean="0"/>
              <a:t>THE TRANSMITTER PROCESSES THE PULSE SIGNAL TO DETERMINE THE FLOW OF THE FLUID. TRANSMITTERS AND SENSING SYSTEMS ARE AVAILABLE TO SENSE FLOW IN BOTH THE FORWARD AND REVERSE FLOW DIRECTIONS.</a:t>
            </a:r>
            <a:endParaRPr lang="en-US" sz="3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305800" cy="5262979"/>
          </a:xfrm>
          <a:prstGeom prst="rect">
            <a:avLst/>
          </a:prstGeom>
          <a:noFill/>
        </p:spPr>
        <p:txBody>
          <a:bodyPr wrap="square" rtlCol="0">
            <a:spAutoFit/>
          </a:bodyPr>
          <a:lstStyle/>
          <a:p>
            <a:r>
              <a:rPr lang="en-US" sz="2400" dirty="0" smtClean="0"/>
              <a:t>THIS FLOWMETER CAN BE </a:t>
            </a:r>
            <a:r>
              <a:rPr lang="en-US" sz="2400" dirty="0" smtClean="0">
                <a:solidFill>
                  <a:srgbClr val="FF0000"/>
                </a:solidFill>
              </a:rPr>
              <a:t>APPLIED</a:t>
            </a:r>
            <a:r>
              <a:rPr lang="en-US" sz="2400" dirty="0" smtClean="0"/>
              <a:t> TO SANITARY, RELATIVELY CLEAN, AND CORROSIVE LIQUIDS IN SIZES UP TO APPROXIMATELY 24 INCHES. </a:t>
            </a:r>
          </a:p>
          <a:p>
            <a:endParaRPr lang="en-US" sz="2400" dirty="0" smtClean="0"/>
          </a:p>
          <a:p>
            <a:r>
              <a:rPr lang="en-US" sz="2400" dirty="0" smtClean="0"/>
              <a:t>SMALLER TURBINE FLOWMETERS CAN BE INSTALLED DIRECTLY IN THE PIPING, BUT THE SIZE AND WEIGHT OF LARGER TURBINE FLOWMETERS MAY REQUIRE THE INSTALLATION OF SUBSTANTIAL CONCRETE FOUNDATIONS AND SUPPORTS. </a:t>
            </a:r>
          </a:p>
          <a:p>
            <a:r>
              <a:rPr lang="en-US" sz="2400" dirty="0" smtClean="0"/>
              <a:t>THE FLOW OF CORROSIVE LIQUIDS CAN BE MEASURED WITH PROPER ATTENTION TO THE MATERIALS OF CONSTRUCTION OF ALL WETTED PARTS, SUCH AS THE BODY, ROTOR, BEARINGS, AND FITTINGS.</a:t>
            </a:r>
          </a:p>
          <a:p>
            <a:r>
              <a:rPr lang="en-US" sz="2400" dirty="0" smtClean="0">
                <a:solidFill>
                  <a:srgbClr val="7030A0"/>
                </a:solidFill>
              </a:rPr>
              <a:t>APPLICATIONS FOR TURBINE FLOWMETERS ARE FOUND IN THE WATER, PETROLEUM, AND CHEMICAL INDUSTRIES.</a:t>
            </a:r>
            <a:endParaRPr lang="en-US" sz="2400" dirty="0">
              <a:solidFill>
                <a:srgbClr val="7030A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382000" cy="4893647"/>
          </a:xfrm>
          <a:prstGeom prst="rect">
            <a:avLst/>
          </a:prstGeom>
          <a:noFill/>
        </p:spPr>
        <p:txBody>
          <a:bodyPr wrap="square" rtlCol="0">
            <a:spAutoFit/>
          </a:bodyPr>
          <a:lstStyle/>
          <a:p>
            <a:r>
              <a:rPr lang="en-US" sz="2400" b="1" dirty="0" smtClean="0">
                <a:solidFill>
                  <a:srgbClr val="FF0000"/>
                </a:solidFill>
              </a:rPr>
              <a:t>ADVANTAGES:</a:t>
            </a:r>
          </a:p>
          <a:p>
            <a:pPr marL="457200" indent="-457200">
              <a:buAutoNum type="arabicPeriod"/>
            </a:pPr>
            <a:r>
              <a:rPr lang="en-US" sz="2400" b="1" dirty="0" smtClean="0"/>
              <a:t>VERY GOOD ACCURACY + OR - 1 % OVER DESIGN RANGE.</a:t>
            </a:r>
          </a:p>
          <a:p>
            <a:pPr marL="457200" indent="-457200">
              <a:buAutoNum type="arabicPeriod"/>
            </a:pPr>
            <a:r>
              <a:rPr lang="en-US" sz="2400" b="1" dirty="0" smtClean="0"/>
              <a:t> IT HAS LOW PRESSURE DROP.</a:t>
            </a:r>
          </a:p>
          <a:p>
            <a:pPr marL="457200" indent="-457200">
              <a:buAutoNum type="arabicPeriod"/>
            </a:pPr>
            <a:r>
              <a:rPr lang="en-US" sz="2400" b="1" dirty="0" smtClean="0"/>
              <a:t>ANALOGUES AND DIGITAL READING CAN BE OBTAINED.</a:t>
            </a:r>
          </a:p>
          <a:p>
            <a:pPr marL="457200" indent="-457200">
              <a:buAutoNum type="arabicPeriod"/>
            </a:pPr>
            <a:r>
              <a:rPr lang="en-US" sz="2400" b="1" dirty="0" smtClean="0"/>
              <a:t> IT GIVES FAST RESPONSE.</a:t>
            </a:r>
          </a:p>
          <a:p>
            <a:pPr marL="457200" indent="-457200">
              <a:buAutoNum type="arabicPeriod"/>
            </a:pPr>
            <a:r>
              <a:rPr lang="en-US" sz="2400" b="1" dirty="0" smtClean="0"/>
              <a:t> MEDIUM INITIAL SETUP COST.</a:t>
            </a:r>
          </a:p>
          <a:p>
            <a:pPr marL="457200" indent="-457200">
              <a:buAutoNum type="arabicPeriod"/>
            </a:pPr>
            <a:endParaRPr lang="en-US" sz="2400" b="1" dirty="0" smtClean="0"/>
          </a:p>
          <a:p>
            <a:pPr marL="457200" indent="-457200"/>
            <a:r>
              <a:rPr lang="en-US" sz="2400" b="1" dirty="0" smtClean="0">
                <a:solidFill>
                  <a:srgbClr val="FF0000"/>
                </a:solidFill>
              </a:rPr>
              <a:t>DISADVANTAGES:</a:t>
            </a:r>
          </a:p>
          <a:p>
            <a:pPr marL="457200" indent="-457200">
              <a:buAutoNum type="arabicPeriod"/>
            </a:pPr>
            <a:r>
              <a:rPr lang="en-US" sz="2400" b="1" dirty="0" smtClean="0"/>
              <a:t>BEARING MAINTENANCE IS THE PROBLEM</a:t>
            </a:r>
          </a:p>
          <a:p>
            <a:pPr marL="457200" indent="-457200">
              <a:buAutoNum type="arabicPeriod"/>
            </a:pPr>
            <a:r>
              <a:rPr lang="en-US" sz="2400" b="1" dirty="0" smtClean="0"/>
              <a:t> ACCURACY DROPS AT LOW FLOW RATE.</a:t>
            </a:r>
          </a:p>
          <a:p>
            <a:pPr marL="457200" indent="-457200">
              <a:buAutoNum type="arabicPeriod"/>
            </a:pPr>
            <a:r>
              <a:rPr lang="en-US" sz="2400" b="1" dirty="0" smtClean="0"/>
              <a:t> IT IS USED FOR CLEAN FLUID ONLY.</a:t>
            </a:r>
          </a:p>
          <a:p>
            <a:pPr marL="457200" indent="-457200">
              <a:buAutoNum type="arabicPeriod"/>
            </a:pPr>
            <a:r>
              <a:rPr lang="en-US" sz="2400" b="1" dirty="0" smtClean="0"/>
              <a:t> IT REQUIRES INLINE MOUNTING.</a:t>
            </a:r>
          </a:p>
          <a:p>
            <a:pPr marL="457200" indent="-457200"/>
            <a:r>
              <a:rPr lang="en-US" sz="2400" b="1" dirty="0" smtClean="0"/>
              <a:t>                                                   </a:t>
            </a:r>
            <a:endParaRPr lang="en-US" sz="24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sensorsmag.com/files/sensor/nodes/1997/842/flow10-3.jpg"/>
          <p:cNvPicPr>
            <a:picLocks noChangeAspect="1" noChangeArrowheads="1"/>
          </p:cNvPicPr>
          <p:nvPr/>
        </p:nvPicPr>
        <p:blipFill>
          <a:blip r:embed="rId2"/>
          <a:srcRect/>
          <a:stretch>
            <a:fillRect/>
          </a:stretch>
        </p:blipFill>
        <p:spPr bwMode="auto">
          <a:xfrm>
            <a:off x="5029200" y="990600"/>
            <a:ext cx="3881887" cy="2743200"/>
          </a:xfrm>
          <a:prstGeom prst="rect">
            <a:avLst/>
          </a:prstGeom>
          <a:noFill/>
        </p:spPr>
      </p:pic>
      <p:sp>
        <p:nvSpPr>
          <p:cNvPr id="18436" name="AutoShape 4" descr="http://www.endress.com/_storage/asset/59808/storage/endress:mm1_16-9/file/609387/Prosonic_Flow_B_200_Front_Horiz_Displ_PGm___PP_01.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37" name="Picture 5"/>
          <p:cNvPicPr>
            <a:picLocks noChangeAspect="1" noChangeArrowheads="1"/>
          </p:cNvPicPr>
          <p:nvPr/>
        </p:nvPicPr>
        <p:blipFill>
          <a:blip r:embed="rId3"/>
          <a:srcRect/>
          <a:stretch>
            <a:fillRect/>
          </a:stretch>
        </p:blipFill>
        <p:spPr bwMode="auto">
          <a:xfrm>
            <a:off x="381000" y="1219200"/>
            <a:ext cx="4343400" cy="3581400"/>
          </a:xfrm>
          <a:prstGeom prst="rect">
            <a:avLst/>
          </a:prstGeom>
          <a:noFill/>
          <a:ln w="9525">
            <a:noFill/>
            <a:miter lim="800000"/>
            <a:headEnd/>
            <a:tailEnd/>
          </a:ln>
          <a:effectLst/>
        </p:spPr>
      </p:pic>
      <p:sp>
        <p:nvSpPr>
          <p:cNvPr id="5" name="TextBox 4"/>
          <p:cNvSpPr txBox="1"/>
          <p:nvPr/>
        </p:nvSpPr>
        <p:spPr>
          <a:xfrm>
            <a:off x="304800" y="4953000"/>
            <a:ext cx="7010400" cy="523220"/>
          </a:xfrm>
          <a:prstGeom prst="rect">
            <a:avLst/>
          </a:prstGeom>
          <a:noFill/>
        </p:spPr>
        <p:txBody>
          <a:bodyPr wrap="square" rtlCol="0">
            <a:spAutoFit/>
          </a:bodyPr>
          <a:lstStyle/>
          <a:p>
            <a:r>
              <a:rPr lang="en-US" sz="2800" b="1" dirty="0" smtClean="0"/>
              <a:t>Ultrasonic flow meter fitted in pipe line </a:t>
            </a:r>
            <a:endParaRPr lang="en-US" sz="2800" b="1" dirty="0"/>
          </a:p>
        </p:txBody>
      </p:sp>
      <p:sp>
        <p:nvSpPr>
          <p:cNvPr id="6" name="TextBox 5"/>
          <p:cNvSpPr txBox="1"/>
          <p:nvPr/>
        </p:nvSpPr>
        <p:spPr>
          <a:xfrm>
            <a:off x="5562600" y="4038600"/>
            <a:ext cx="3124200" cy="461665"/>
          </a:xfrm>
          <a:prstGeom prst="rect">
            <a:avLst/>
          </a:prstGeom>
          <a:noFill/>
        </p:spPr>
        <p:txBody>
          <a:bodyPr wrap="square" rtlCol="0">
            <a:spAutoFit/>
          </a:bodyPr>
          <a:lstStyle/>
          <a:p>
            <a:r>
              <a:rPr lang="en-US" sz="2400" b="1" dirty="0" smtClean="0"/>
              <a:t>Ultrasonic flow meter</a:t>
            </a:r>
            <a:endParaRPr lang="en-US" sz="2400" b="1" dirty="0"/>
          </a:p>
        </p:txBody>
      </p:sp>
      <p:sp>
        <p:nvSpPr>
          <p:cNvPr id="7" name="TextBox 6"/>
          <p:cNvSpPr txBox="1"/>
          <p:nvPr/>
        </p:nvSpPr>
        <p:spPr>
          <a:xfrm>
            <a:off x="609600" y="304800"/>
            <a:ext cx="7239000" cy="584775"/>
          </a:xfrm>
          <a:prstGeom prst="rect">
            <a:avLst/>
          </a:prstGeom>
          <a:noFill/>
        </p:spPr>
        <p:txBody>
          <a:bodyPr wrap="square" rtlCol="0">
            <a:spAutoFit/>
          </a:bodyPr>
          <a:lstStyle/>
          <a:p>
            <a:r>
              <a:rPr lang="en-US" sz="3200" b="1" dirty="0" smtClean="0">
                <a:solidFill>
                  <a:srgbClr val="FF0000"/>
                </a:solidFill>
              </a:rPr>
              <a:t>Ultrasonic flow meter</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6124754"/>
          </a:xfrm>
          <a:prstGeom prst="rect">
            <a:avLst/>
          </a:prstGeom>
          <a:noFill/>
        </p:spPr>
        <p:txBody>
          <a:bodyPr wrap="square" rtlCol="0">
            <a:spAutoFit/>
          </a:bodyPr>
          <a:lstStyle/>
          <a:p>
            <a:r>
              <a:rPr lang="en-US" sz="2800" b="1" i="1" dirty="0" smtClean="0"/>
              <a:t>HOW ULTRASONIC FLOWMETERS WORK</a:t>
            </a:r>
          </a:p>
          <a:p>
            <a:r>
              <a:rPr lang="en-US" sz="2800" dirty="0" smtClean="0"/>
              <a:t>ULTRASONIC FLOWMETERS USE SOUND WAVES TO DETERMINE THE VELOCITY OF A FLUID FLOWING IN A PIPE. AT NO FLOW CONDITIONS, THE FREQUENCIES OF AN ULTRASONIC WAVE TRANSMITTED INTO A PIPE AND ITS REFLECTIONS FROM THE FLUID ARE THE SAME. </a:t>
            </a:r>
          </a:p>
          <a:p>
            <a:endParaRPr lang="en-US" sz="2800" dirty="0" smtClean="0"/>
          </a:p>
          <a:p>
            <a:r>
              <a:rPr lang="en-US" sz="2800" dirty="0" smtClean="0"/>
              <a:t>UNDER FLOWING CONDITIONS, THE FREQUENCY OF THE REFLECTED WAVE IS DIFFERENT DUE TO THE DOPPLER EFFECT. WHEN THE FLUID MOVES FASTER, THE FREQUENCY SHIFT INCREASES LINEARLY. THE TRANSMITTER PROCESSES SIGNALS FROM THE TRANSMITTED WAVE AND ITS REFLECTIONS TO DETERMINE THE FLOW RATE.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382000" cy="2677656"/>
          </a:xfrm>
          <a:prstGeom prst="rect">
            <a:avLst/>
          </a:prstGeom>
          <a:noFill/>
        </p:spPr>
        <p:txBody>
          <a:bodyPr wrap="square" rtlCol="0">
            <a:spAutoFit/>
          </a:bodyPr>
          <a:lstStyle/>
          <a:p>
            <a:r>
              <a:rPr lang="en-US" sz="2800" dirty="0" smtClean="0"/>
              <a:t>TRANSIT TIME ULTRASONIC FLOWMETERS SEND AND RECEIVE ULTRASONIC WAVES BETWEEN TRANSDUCERS IN BOTH THE UPSTREAM AND DOWNSTREAM DIRECTIONS IN THE PIPE. AT NO FLOW CONDITIONS, IT TAKES THE SAME TIME TO TRAVEL UPSTREAM AND DOWNSTREAM BETWEEN THE TRANSDUCERS. </a:t>
            </a:r>
            <a:endParaRPr 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305800" cy="4524315"/>
          </a:xfrm>
          <a:prstGeom prst="rect">
            <a:avLst/>
          </a:prstGeom>
          <a:noFill/>
        </p:spPr>
        <p:txBody>
          <a:bodyPr wrap="square" rtlCol="0">
            <a:spAutoFit/>
          </a:bodyPr>
          <a:lstStyle/>
          <a:p>
            <a:r>
              <a:rPr lang="en-US" sz="3200" dirty="0" smtClean="0"/>
              <a:t>UNDER FLOWING CONDITIONS, THE UPSTREAM WAVE WILL TRAVEL SLOWER AND TAKE MORE TIME THAN THE (FASTER) DOWNSTREAM WAVE. WHEN THE FLUID MOVES FASTER, THE DIFFERENCE BETWEEN THE UPSTREAM AND DOWNSTREAM TIMES INCREASES. THE TRANSMITTER PROCESSES UPSTREAM AND DOWNSTREAM TIMES TO DETERMINE THE FLOW RATE. </a:t>
            </a:r>
            <a:endParaRPr lang="en-US" sz="3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534400" cy="5262979"/>
          </a:xfrm>
          <a:prstGeom prst="rect">
            <a:avLst/>
          </a:prstGeom>
          <a:noFill/>
        </p:spPr>
        <p:txBody>
          <a:bodyPr wrap="square" rtlCol="0">
            <a:spAutoFit/>
          </a:bodyPr>
          <a:lstStyle/>
          <a:p>
            <a:r>
              <a:rPr lang="en-US" sz="2400" b="1" dirty="0" smtClean="0">
                <a:solidFill>
                  <a:srgbClr val="FF0000"/>
                </a:solidFill>
              </a:rPr>
              <a:t>ADVANTAGES:</a:t>
            </a:r>
          </a:p>
          <a:p>
            <a:pPr marL="457200" indent="-457200">
              <a:buAutoNum type="arabicPeriod"/>
            </a:pPr>
            <a:r>
              <a:rPr lang="en-US" sz="2400" b="1" dirty="0" smtClean="0"/>
              <a:t>IT OFFERS NEGLIGIBLE OBSTRUCTION TO THE FLOW.</a:t>
            </a:r>
          </a:p>
          <a:p>
            <a:pPr marL="457200" indent="-457200">
              <a:buAutoNum type="arabicPeriod"/>
            </a:pPr>
            <a:r>
              <a:rPr lang="en-US" sz="2400" b="1" dirty="0" smtClean="0"/>
              <a:t> IT HAS +- 2% ACCURACY OF FULL SCALE VALUE.</a:t>
            </a:r>
          </a:p>
          <a:p>
            <a:pPr marL="457200" indent="-457200">
              <a:buAutoNum type="arabicPeriod"/>
            </a:pPr>
            <a:r>
              <a:rPr lang="en-US" sz="2400" b="1" dirty="0" smtClean="0"/>
              <a:t> IT HAS LINEAR RELATIONSHIP WITH VELOCITY AND OUTPUT.</a:t>
            </a:r>
          </a:p>
          <a:p>
            <a:pPr marL="457200" indent="-457200">
              <a:buAutoNum type="arabicPeriod"/>
            </a:pPr>
            <a:r>
              <a:rPr lang="en-US" sz="2400" b="1" dirty="0" smtClean="0"/>
              <a:t> THE OUTPUT IS INSENSITIVE TO VATRIATION IN VISCOCITY, DENSITY AND TEMP.</a:t>
            </a:r>
          </a:p>
          <a:p>
            <a:pPr marL="457200" indent="-457200">
              <a:buAutoNum type="arabicPeriod"/>
            </a:pPr>
            <a:r>
              <a:rPr lang="en-US" sz="2400" b="1" dirty="0" smtClean="0"/>
              <a:t> IT CAN BE USED IN BIDIREDTIONAL FLOW.</a:t>
            </a:r>
          </a:p>
          <a:p>
            <a:pPr marL="457200" indent="-457200">
              <a:buAutoNum type="arabicPeriod"/>
            </a:pPr>
            <a:r>
              <a:rPr lang="en-US" sz="2400" b="1" dirty="0" smtClean="0"/>
              <a:t> NO MOVING PARTS, LOW MAINTENANCE COST.</a:t>
            </a:r>
          </a:p>
          <a:p>
            <a:pPr marL="457200" indent="-457200"/>
            <a:r>
              <a:rPr lang="en-US" sz="2400" b="1" dirty="0" smtClean="0"/>
              <a:t> 7. IT CAN BE USED FOR CORROSIVE OR SLURRY FLOW  MEASUREMENT.</a:t>
            </a:r>
          </a:p>
          <a:p>
            <a:pPr marL="457200" indent="-457200"/>
            <a:endParaRPr lang="en-US" sz="2400" b="1" dirty="0" smtClean="0"/>
          </a:p>
          <a:p>
            <a:pPr marL="457200" indent="-457200"/>
            <a:r>
              <a:rPr lang="en-US" sz="2400" b="1" dirty="0" smtClean="0">
                <a:solidFill>
                  <a:srgbClr val="FF0000"/>
                </a:solidFill>
              </a:rPr>
              <a:t>DISADVANTRAGES:</a:t>
            </a:r>
          </a:p>
          <a:p>
            <a:pPr marL="457200" indent="-457200">
              <a:buAutoNum type="arabicPeriod"/>
            </a:pPr>
            <a:r>
              <a:rPr lang="en-US" sz="2400" b="1" dirty="0" smtClean="0"/>
              <a:t>IT IS COSTLY, HENCE LIMITED APPLICATION ONLY./</a:t>
            </a:r>
          </a:p>
          <a:p>
            <a:pPr marL="457200" indent="-457200">
              <a:buAutoNum type="arabicPeriod"/>
            </a:pPr>
            <a:r>
              <a:rPr lang="en-US" sz="2400" b="1" dirty="0" smtClean="0"/>
              <a:t> SKILLED OPERATOR REQUIRED.</a:t>
            </a:r>
            <a:endParaRPr lang="en-U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229600" cy="5632311"/>
          </a:xfrm>
          <a:prstGeom prst="rect">
            <a:avLst/>
          </a:prstGeom>
          <a:noFill/>
        </p:spPr>
        <p:txBody>
          <a:bodyPr wrap="square" rtlCol="0">
            <a:spAutoFit/>
          </a:bodyPr>
          <a:lstStyle/>
          <a:p>
            <a:r>
              <a:rPr lang="en-US" sz="3200" b="1" dirty="0" err="1" smtClean="0">
                <a:solidFill>
                  <a:srgbClr val="FF0000"/>
                </a:solidFill>
              </a:rPr>
              <a:t>nonuniform</a:t>
            </a:r>
            <a:r>
              <a:rPr lang="en-US" sz="3200" b="1" dirty="0" smtClean="0">
                <a:solidFill>
                  <a:srgbClr val="FF0000"/>
                </a:solidFill>
              </a:rPr>
              <a:t> flow: </a:t>
            </a:r>
            <a:r>
              <a:rPr lang="en-US" sz="3200" b="1" dirty="0" smtClean="0"/>
              <a:t>characteristics changes with respect to distance.</a:t>
            </a:r>
          </a:p>
          <a:p>
            <a:r>
              <a:rPr lang="en-US" sz="4000" b="1" dirty="0" smtClean="0">
                <a:solidFill>
                  <a:srgbClr val="FF0000"/>
                </a:solidFill>
              </a:rPr>
              <a:t>3. laminar and turbulent flow</a:t>
            </a:r>
          </a:p>
          <a:p>
            <a:r>
              <a:rPr lang="en-US" sz="4000" b="1" dirty="0" smtClean="0">
                <a:solidFill>
                  <a:srgbClr val="FF0000"/>
                </a:solidFill>
              </a:rPr>
              <a:t>Laminar flow : </a:t>
            </a:r>
            <a:r>
              <a:rPr lang="en-US" sz="3600" b="1" dirty="0" smtClean="0"/>
              <a:t>in the stream the path of individual particle does not cross each other. Particles moves in laminar way.</a:t>
            </a:r>
            <a:endParaRPr lang="en-US" sz="4000" b="1" dirty="0" smtClean="0"/>
          </a:p>
          <a:p>
            <a:r>
              <a:rPr lang="en-US" sz="4000" b="1" dirty="0" smtClean="0">
                <a:solidFill>
                  <a:srgbClr val="FF0000"/>
                </a:solidFill>
              </a:rPr>
              <a:t>turbulent flow : </a:t>
            </a:r>
            <a:r>
              <a:rPr lang="en-US" sz="3200" b="1" dirty="0" smtClean="0"/>
              <a:t>in the stream the path of individual particle cross each other. Particles moves in laminar way.</a:t>
            </a:r>
            <a:endParaRPr lang="en-US" sz="4000" b="1" dirty="0" smtClean="0"/>
          </a:p>
          <a:p>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2209800"/>
            <a:ext cx="4419600" cy="1015663"/>
          </a:xfrm>
          <a:prstGeom prst="rect">
            <a:avLst/>
          </a:prstGeom>
          <a:noFill/>
        </p:spPr>
        <p:txBody>
          <a:bodyPr wrap="square" rtlCol="0">
            <a:spAutoFit/>
          </a:bodyPr>
          <a:lstStyle/>
          <a:p>
            <a:r>
              <a:rPr lang="en-US" sz="6000" b="1" dirty="0" smtClean="0">
                <a:solidFill>
                  <a:srgbClr val="FF0000"/>
                </a:solidFill>
              </a:rPr>
              <a:t>THANKS !!!</a:t>
            </a:r>
            <a:endParaRPr lang="en-US" sz="60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458200" cy="3539430"/>
          </a:xfrm>
          <a:prstGeom prst="rect">
            <a:avLst/>
          </a:prstGeom>
          <a:noFill/>
        </p:spPr>
        <p:txBody>
          <a:bodyPr wrap="square" rtlCol="0">
            <a:spAutoFit/>
          </a:bodyPr>
          <a:lstStyle/>
          <a:p>
            <a:r>
              <a:rPr lang="en-US" sz="3200" b="1" dirty="0" smtClean="0">
                <a:solidFill>
                  <a:srgbClr val="FF0000"/>
                </a:solidFill>
              </a:rPr>
              <a:t>4. rotational and </a:t>
            </a:r>
            <a:r>
              <a:rPr lang="en-US" sz="3200" b="1" dirty="0" err="1" smtClean="0">
                <a:solidFill>
                  <a:srgbClr val="FF0000"/>
                </a:solidFill>
              </a:rPr>
              <a:t>irrotational</a:t>
            </a:r>
            <a:r>
              <a:rPr lang="en-US" sz="3200" b="1" dirty="0" smtClean="0">
                <a:solidFill>
                  <a:srgbClr val="FF0000"/>
                </a:solidFill>
              </a:rPr>
              <a:t> flow:</a:t>
            </a:r>
          </a:p>
          <a:p>
            <a:r>
              <a:rPr lang="en-US" sz="3200" b="1" dirty="0" smtClean="0">
                <a:solidFill>
                  <a:srgbClr val="FF0000"/>
                </a:solidFill>
              </a:rPr>
              <a:t>rotational flow : </a:t>
            </a:r>
            <a:r>
              <a:rPr lang="en-US" sz="3200" b="1" dirty="0" smtClean="0"/>
              <a:t>Fluid particles rotate about their own mass center while flowing.</a:t>
            </a:r>
          </a:p>
          <a:p>
            <a:r>
              <a:rPr lang="en-US" sz="3200" b="1" dirty="0" err="1" smtClean="0">
                <a:solidFill>
                  <a:srgbClr val="FF0000"/>
                </a:solidFill>
              </a:rPr>
              <a:t>irrotational</a:t>
            </a:r>
            <a:r>
              <a:rPr lang="en-US" sz="3200" b="1" dirty="0" smtClean="0">
                <a:solidFill>
                  <a:srgbClr val="FF0000"/>
                </a:solidFill>
              </a:rPr>
              <a:t> flow: </a:t>
            </a:r>
          </a:p>
          <a:p>
            <a:r>
              <a:rPr lang="en-US" sz="3200" b="1" dirty="0" smtClean="0"/>
              <a:t>Fluid particles does not rotate about their own mass center while flowing. They retain their original orientation while flowing.</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534400" cy="3323987"/>
          </a:xfrm>
          <a:prstGeom prst="rect">
            <a:avLst/>
          </a:prstGeom>
          <a:noFill/>
        </p:spPr>
        <p:txBody>
          <a:bodyPr wrap="square" rtlCol="0">
            <a:spAutoFit/>
          </a:bodyPr>
          <a:lstStyle/>
          <a:p>
            <a:r>
              <a:rPr lang="en-US" sz="3200" b="1" dirty="0" smtClean="0">
                <a:solidFill>
                  <a:srgbClr val="FF0000"/>
                </a:solidFill>
              </a:rPr>
              <a:t>5. compressible and incompressible flow</a:t>
            </a:r>
          </a:p>
          <a:p>
            <a:r>
              <a:rPr lang="en-US" sz="3200" b="1" dirty="0" smtClean="0">
                <a:solidFill>
                  <a:srgbClr val="FF0000"/>
                </a:solidFill>
              </a:rPr>
              <a:t>Compressible flow: </a:t>
            </a:r>
            <a:r>
              <a:rPr lang="en-US" sz="3200" b="1" dirty="0" smtClean="0"/>
              <a:t>volume and density of the fluid changes during flow. Gas can be compressed.</a:t>
            </a:r>
          </a:p>
          <a:p>
            <a:r>
              <a:rPr lang="en-US" sz="3200" b="1" dirty="0" smtClean="0">
                <a:solidFill>
                  <a:srgbClr val="FF0000"/>
                </a:solidFill>
              </a:rPr>
              <a:t>incompressible flow: </a:t>
            </a:r>
            <a:r>
              <a:rPr lang="en-US" sz="3200" b="1" dirty="0" smtClean="0"/>
              <a:t>volume and density of the fluid does not changes during flow.</a:t>
            </a:r>
            <a:endParaRPr lang="en-US" sz="3200" b="1"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9rNyzbeCPfI/VCrvwL7oo1I/AAAAAAAAAJU/5HgQBXTPvQQ/s1600/Venturi.jpg"/>
          <p:cNvPicPr>
            <a:picLocks noChangeAspect="1" noChangeArrowheads="1"/>
          </p:cNvPicPr>
          <p:nvPr/>
        </p:nvPicPr>
        <p:blipFill>
          <a:blip r:embed="rId2"/>
          <a:srcRect/>
          <a:stretch>
            <a:fillRect/>
          </a:stretch>
        </p:blipFill>
        <p:spPr bwMode="auto">
          <a:xfrm>
            <a:off x="2895600" y="304800"/>
            <a:ext cx="6029325" cy="3267075"/>
          </a:xfrm>
          <a:prstGeom prst="rect">
            <a:avLst/>
          </a:prstGeom>
          <a:noFill/>
        </p:spPr>
      </p:pic>
      <p:sp>
        <p:nvSpPr>
          <p:cNvPr id="3" name="TextBox 2"/>
          <p:cNvSpPr txBox="1"/>
          <p:nvPr/>
        </p:nvSpPr>
        <p:spPr>
          <a:xfrm>
            <a:off x="457200" y="3733800"/>
            <a:ext cx="8305800" cy="830997"/>
          </a:xfrm>
          <a:prstGeom prst="rect">
            <a:avLst/>
          </a:prstGeom>
          <a:noFill/>
        </p:spPr>
        <p:txBody>
          <a:bodyPr wrap="square" rtlCol="0">
            <a:spAutoFit/>
          </a:bodyPr>
          <a:lstStyle/>
          <a:p>
            <a:r>
              <a:rPr lang="en-US" sz="2400" b="1" dirty="0" smtClean="0"/>
              <a:t>1. Find the rate of flow through given </a:t>
            </a:r>
            <a:r>
              <a:rPr lang="en-US" sz="2400" b="1" dirty="0" err="1" smtClean="0"/>
              <a:t>venturimeter</a:t>
            </a:r>
            <a:r>
              <a:rPr lang="en-US" sz="2400" b="1" dirty="0" smtClean="0"/>
              <a:t> as shown in fig. above. (Assume </a:t>
            </a:r>
            <a:r>
              <a:rPr lang="en-US" sz="2400" b="1" dirty="0" err="1" smtClean="0"/>
              <a:t>Cd</a:t>
            </a:r>
            <a:r>
              <a:rPr lang="en-US" sz="2400" b="1" dirty="0" smtClean="0"/>
              <a:t> = 0.85 for </a:t>
            </a:r>
            <a:r>
              <a:rPr lang="en-US" sz="2400" b="1" dirty="0" err="1" smtClean="0"/>
              <a:t>venturimeter</a:t>
            </a:r>
            <a:r>
              <a:rPr lang="en-US" sz="2400" b="1" dirty="0" smtClean="0"/>
              <a:t>.)</a:t>
            </a:r>
            <a:endParaRPr lang="en-US" sz="2400" b="1" dirty="0"/>
          </a:p>
        </p:txBody>
      </p:sp>
      <p:sp>
        <p:nvSpPr>
          <p:cNvPr id="4" name="TextBox 3"/>
          <p:cNvSpPr txBox="1"/>
          <p:nvPr/>
        </p:nvSpPr>
        <p:spPr>
          <a:xfrm>
            <a:off x="2743200" y="1981200"/>
            <a:ext cx="1371600" cy="369332"/>
          </a:xfrm>
          <a:prstGeom prst="rect">
            <a:avLst/>
          </a:prstGeom>
          <a:noFill/>
        </p:spPr>
        <p:txBody>
          <a:bodyPr wrap="square" rtlCol="0">
            <a:spAutoFit/>
          </a:bodyPr>
          <a:lstStyle/>
          <a:p>
            <a:r>
              <a:rPr lang="en-US" dirty="0" smtClean="0"/>
              <a:t>D1=30 cm</a:t>
            </a:r>
            <a:endParaRPr lang="en-US" dirty="0"/>
          </a:p>
        </p:txBody>
      </p:sp>
      <p:sp>
        <p:nvSpPr>
          <p:cNvPr id="5" name="TextBox 4"/>
          <p:cNvSpPr txBox="1"/>
          <p:nvPr/>
        </p:nvSpPr>
        <p:spPr>
          <a:xfrm>
            <a:off x="7086600" y="1905000"/>
            <a:ext cx="1371600" cy="369332"/>
          </a:xfrm>
          <a:prstGeom prst="rect">
            <a:avLst/>
          </a:prstGeom>
          <a:noFill/>
        </p:spPr>
        <p:txBody>
          <a:bodyPr wrap="square" rtlCol="0">
            <a:spAutoFit/>
          </a:bodyPr>
          <a:lstStyle/>
          <a:p>
            <a:r>
              <a:rPr lang="en-US" dirty="0" smtClean="0"/>
              <a:t>D2=15 cm</a:t>
            </a:r>
            <a:endParaRPr lang="en-US" dirty="0"/>
          </a:p>
        </p:txBody>
      </p:sp>
      <p:sp>
        <p:nvSpPr>
          <p:cNvPr id="6" name="TextBox 5"/>
          <p:cNvSpPr txBox="1"/>
          <p:nvPr/>
        </p:nvSpPr>
        <p:spPr>
          <a:xfrm>
            <a:off x="381000" y="2743200"/>
            <a:ext cx="3886200" cy="381000"/>
          </a:xfrm>
          <a:prstGeom prst="rect">
            <a:avLst/>
          </a:prstGeom>
          <a:noFill/>
        </p:spPr>
        <p:txBody>
          <a:bodyPr wrap="square" rtlCol="0">
            <a:spAutoFit/>
          </a:bodyPr>
          <a:lstStyle/>
          <a:p>
            <a:r>
              <a:rPr lang="en-US" dirty="0" smtClean="0"/>
              <a:t>Observed reading h= 18 cm</a:t>
            </a:r>
            <a:endParaRPr lang="en-US" dirty="0"/>
          </a:p>
        </p:txBody>
      </p:sp>
      <p:sp>
        <p:nvSpPr>
          <p:cNvPr id="7" name="TextBox 6"/>
          <p:cNvSpPr txBox="1"/>
          <p:nvPr/>
        </p:nvSpPr>
        <p:spPr>
          <a:xfrm>
            <a:off x="152400" y="304800"/>
            <a:ext cx="2590800" cy="2246769"/>
          </a:xfrm>
          <a:prstGeom prst="rect">
            <a:avLst/>
          </a:prstGeom>
          <a:noFill/>
        </p:spPr>
        <p:txBody>
          <a:bodyPr wrap="square" rtlCol="0">
            <a:spAutoFit/>
          </a:bodyPr>
          <a:lstStyle/>
          <a:p>
            <a:r>
              <a:rPr lang="en-US" sz="2800" b="1" dirty="0" smtClean="0">
                <a:solidFill>
                  <a:srgbClr val="FF0000"/>
                </a:solidFill>
              </a:rPr>
              <a:t>EXPT. NO.5</a:t>
            </a:r>
          </a:p>
          <a:p>
            <a:r>
              <a:rPr lang="en-US" sz="2800" b="1" dirty="0" smtClean="0">
                <a:solidFill>
                  <a:srgbClr val="FF0000"/>
                </a:solidFill>
              </a:rPr>
              <a:t>Measurement of flow by </a:t>
            </a:r>
            <a:r>
              <a:rPr lang="en-US" sz="2800" b="1" dirty="0" err="1" smtClean="0">
                <a:solidFill>
                  <a:srgbClr val="FF0000"/>
                </a:solidFill>
              </a:rPr>
              <a:t>rotameter</a:t>
            </a:r>
            <a:r>
              <a:rPr lang="en-US" sz="2800" b="1" dirty="0" smtClean="0">
                <a:solidFill>
                  <a:srgbClr val="FF0000"/>
                </a:solidFill>
              </a:rPr>
              <a:t> or </a:t>
            </a:r>
            <a:r>
              <a:rPr lang="en-US" sz="2800" b="1" dirty="0" err="1" smtClean="0">
                <a:solidFill>
                  <a:srgbClr val="FF0000"/>
                </a:solidFill>
              </a:rPr>
              <a:t>venturimeter</a:t>
            </a:r>
            <a:r>
              <a:rPr lang="en-US" sz="2800" b="1" dirty="0" smtClean="0">
                <a:solidFill>
                  <a:srgbClr val="FF0000"/>
                </a:solidFill>
              </a:rPr>
              <a:t>.</a:t>
            </a:r>
            <a:endParaRPr lang="en-US" sz="2800" b="1" dirty="0">
              <a:solidFill>
                <a:srgbClr val="FF0000"/>
              </a:solidFill>
            </a:endParaRPr>
          </a:p>
        </p:txBody>
      </p:sp>
      <p:sp>
        <p:nvSpPr>
          <p:cNvPr id="8" name="TextBox 7"/>
          <p:cNvSpPr txBox="1"/>
          <p:nvPr/>
        </p:nvSpPr>
        <p:spPr>
          <a:xfrm>
            <a:off x="533400" y="4800600"/>
            <a:ext cx="7924800" cy="1477328"/>
          </a:xfrm>
          <a:prstGeom prst="rect">
            <a:avLst/>
          </a:prstGeom>
          <a:noFill/>
        </p:spPr>
        <p:txBody>
          <a:bodyPr wrap="square" rtlCol="0">
            <a:spAutoFit/>
          </a:bodyPr>
          <a:lstStyle/>
          <a:p>
            <a:r>
              <a:rPr lang="en-US" dirty="0" smtClean="0"/>
              <a:t>Given:</a:t>
            </a:r>
          </a:p>
          <a:p>
            <a:r>
              <a:rPr lang="en-US" dirty="0" smtClean="0"/>
              <a:t>D1=0.3 m</a:t>
            </a:r>
          </a:p>
          <a:p>
            <a:r>
              <a:rPr lang="en-US" dirty="0" smtClean="0"/>
              <a:t>D2 = 0.15 m</a:t>
            </a:r>
          </a:p>
          <a:p>
            <a:r>
              <a:rPr lang="en-US" dirty="0" err="1" smtClean="0"/>
              <a:t>Cd</a:t>
            </a:r>
            <a:r>
              <a:rPr lang="en-US" dirty="0" smtClean="0"/>
              <a:t> =0.85</a:t>
            </a:r>
          </a:p>
          <a:p>
            <a:r>
              <a:rPr lang="en-US" dirty="0" smtClean="0"/>
              <a:t>H of mercury column = 0.18 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8153400" cy="646331"/>
          </a:xfrm>
          <a:prstGeom prst="rect">
            <a:avLst/>
          </a:prstGeom>
          <a:noFill/>
        </p:spPr>
        <p:txBody>
          <a:bodyPr wrap="square" rtlCol="0">
            <a:spAutoFit/>
          </a:bodyPr>
          <a:lstStyle/>
          <a:p>
            <a:r>
              <a:rPr lang="en-US" dirty="0" smtClean="0"/>
              <a:t>H    	        =</a:t>
            </a:r>
            <a:r>
              <a:rPr lang="en-US" dirty="0" err="1" smtClean="0"/>
              <a:t>Hm</a:t>
            </a:r>
            <a:r>
              <a:rPr lang="en-US" dirty="0" smtClean="0"/>
              <a:t>     </a:t>
            </a:r>
            <a:r>
              <a:rPr lang="en-US" dirty="0" err="1" smtClean="0"/>
              <a:t>Sm</a:t>
            </a:r>
            <a:r>
              <a:rPr lang="en-US" dirty="0" smtClean="0"/>
              <a:t>      - 1</a:t>
            </a:r>
          </a:p>
          <a:p>
            <a:r>
              <a:rPr lang="en-US" dirty="0" smtClean="0"/>
              <a:t>In m of water                </a:t>
            </a:r>
            <a:r>
              <a:rPr lang="en-US" dirty="0" err="1" smtClean="0"/>
              <a:t>Sw</a:t>
            </a:r>
            <a:endParaRPr lang="en-US" dirty="0"/>
          </a:p>
        </p:txBody>
      </p:sp>
      <p:cxnSp>
        <p:nvCxnSpPr>
          <p:cNvPr id="4" name="Straight Connector 3"/>
          <p:cNvCxnSpPr/>
          <p:nvPr/>
        </p:nvCxnSpPr>
        <p:spPr>
          <a:xfrm>
            <a:off x="2819400" y="685800"/>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Double Bracket 4"/>
          <p:cNvSpPr/>
          <p:nvPr/>
        </p:nvSpPr>
        <p:spPr>
          <a:xfrm>
            <a:off x="2667000" y="457200"/>
            <a:ext cx="1143000" cy="5334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209800" y="1447800"/>
            <a:ext cx="6324600" cy="923330"/>
          </a:xfrm>
          <a:prstGeom prst="rect">
            <a:avLst/>
          </a:prstGeom>
          <a:noFill/>
        </p:spPr>
        <p:txBody>
          <a:bodyPr wrap="square" rtlCol="0">
            <a:spAutoFit/>
          </a:bodyPr>
          <a:lstStyle/>
          <a:p>
            <a:r>
              <a:rPr lang="en-US" dirty="0" smtClean="0"/>
              <a:t>As </a:t>
            </a:r>
            <a:r>
              <a:rPr lang="en-US" dirty="0" err="1" smtClean="0"/>
              <a:t>Hm</a:t>
            </a:r>
            <a:r>
              <a:rPr lang="en-US" dirty="0" smtClean="0"/>
              <a:t> observed is = 0.18 m </a:t>
            </a:r>
          </a:p>
          <a:p>
            <a:r>
              <a:rPr lang="en-US" dirty="0" smtClean="0"/>
              <a:t>      </a:t>
            </a:r>
            <a:r>
              <a:rPr lang="en-US" dirty="0" err="1" smtClean="0"/>
              <a:t>Sm</a:t>
            </a:r>
            <a:r>
              <a:rPr lang="en-US" dirty="0" smtClean="0"/>
              <a:t>= 13.6  sp.gr of mercury</a:t>
            </a:r>
          </a:p>
          <a:p>
            <a:r>
              <a:rPr lang="en-US" dirty="0" smtClean="0"/>
              <a:t>       </a:t>
            </a:r>
            <a:r>
              <a:rPr lang="en-US" dirty="0" err="1" smtClean="0"/>
              <a:t>Sw</a:t>
            </a:r>
            <a:r>
              <a:rPr lang="en-US" dirty="0" smtClean="0"/>
              <a:t>= 1 sp.gr. Of water </a:t>
            </a:r>
            <a:endParaRPr lang="en-US" dirty="0"/>
          </a:p>
        </p:txBody>
      </p:sp>
      <p:sp>
        <p:nvSpPr>
          <p:cNvPr id="7" name="TextBox 6"/>
          <p:cNvSpPr txBox="1"/>
          <p:nvPr/>
        </p:nvSpPr>
        <p:spPr>
          <a:xfrm>
            <a:off x="4038600" y="457200"/>
            <a:ext cx="3048000" cy="369332"/>
          </a:xfrm>
          <a:prstGeom prst="rect">
            <a:avLst/>
          </a:prstGeom>
          <a:noFill/>
        </p:spPr>
        <p:txBody>
          <a:bodyPr wrap="square" rtlCol="0">
            <a:spAutoFit/>
          </a:bodyPr>
          <a:lstStyle/>
          <a:p>
            <a:r>
              <a:rPr lang="en-US" dirty="0" smtClean="0"/>
              <a:t>= 0.18 ( 13.6 – 1 )/1 = 2.268 m</a:t>
            </a:r>
            <a:endParaRPr lang="en-US" dirty="0"/>
          </a:p>
        </p:txBody>
      </p:sp>
      <p:pic>
        <p:nvPicPr>
          <p:cNvPr id="1026" name="Picture 2"/>
          <p:cNvPicPr>
            <a:picLocks noChangeAspect="1" noChangeArrowheads="1"/>
          </p:cNvPicPr>
          <p:nvPr/>
        </p:nvPicPr>
        <p:blipFill>
          <a:blip r:embed="rId2"/>
          <a:srcRect/>
          <a:stretch>
            <a:fillRect/>
          </a:stretch>
        </p:blipFill>
        <p:spPr bwMode="auto">
          <a:xfrm>
            <a:off x="2667000" y="2514600"/>
            <a:ext cx="3752850" cy="1047750"/>
          </a:xfrm>
          <a:prstGeom prst="rect">
            <a:avLst/>
          </a:prstGeom>
          <a:noFill/>
          <a:ln w="9525">
            <a:noFill/>
            <a:miter lim="800000"/>
            <a:headEnd/>
            <a:tailEnd/>
          </a:ln>
          <a:effectLst/>
        </p:spPr>
      </p:pic>
      <p:sp>
        <p:nvSpPr>
          <p:cNvPr id="8" name="TextBox 7"/>
          <p:cNvSpPr txBox="1"/>
          <p:nvPr/>
        </p:nvSpPr>
        <p:spPr>
          <a:xfrm>
            <a:off x="914400" y="4038600"/>
            <a:ext cx="7162800" cy="2031325"/>
          </a:xfrm>
          <a:prstGeom prst="rect">
            <a:avLst/>
          </a:prstGeom>
          <a:noFill/>
        </p:spPr>
        <p:txBody>
          <a:bodyPr wrap="square" rtlCol="0">
            <a:spAutoFit/>
          </a:bodyPr>
          <a:lstStyle/>
          <a:p>
            <a:r>
              <a:rPr lang="en-US" dirty="0" smtClean="0"/>
              <a:t>h = 2.268 m</a:t>
            </a:r>
          </a:p>
          <a:p>
            <a:r>
              <a:rPr lang="en-US" dirty="0" smtClean="0"/>
              <a:t>And a1= 3.14*(0.3)</a:t>
            </a:r>
            <a:r>
              <a:rPr lang="en-US" baseline="30000" dirty="0" smtClean="0"/>
              <a:t>2     </a:t>
            </a:r>
            <a:r>
              <a:rPr lang="en-US" dirty="0" smtClean="0"/>
              <a:t> = 0.07065 </a:t>
            </a:r>
            <a:r>
              <a:rPr lang="en-US" dirty="0" err="1" smtClean="0"/>
              <a:t>sq.m</a:t>
            </a:r>
            <a:endParaRPr lang="en-US" dirty="0" smtClean="0"/>
          </a:p>
          <a:p>
            <a:endParaRPr lang="en-US" baseline="30000" dirty="0" smtClean="0"/>
          </a:p>
          <a:p>
            <a:r>
              <a:rPr lang="en-US" dirty="0" smtClean="0"/>
              <a:t>And a2 = 0.0176 </a:t>
            </a:r>
            <a:r>
              <a:rPr lang="en-US" dirty="0" err="1" smtClean="0"/>
              <a:t>sq.m</a:t>
            </a:r>
            <a:endParaRPr lang="en-US" dirty="0" smtClean="0"/>
          </a:p>
          <a:p>
            <a:endParaRPr lang="en-US" baseline="30000" dirty="0" smtClean="0"/>
          </a:p>
          <a:p>
            <a:r>
              <a:rPr lang="en-US" dirty="0" smtClean="0"/>
              <a:t>Bys </a:t>
            </a:r>
            <a:r>
              <a:rPr lang="en-US" dirty="0" err="1" smtClean="0"/>
              <a:t>ubstituting</a:t>
            </a:r>
            <a:r>
              <a:rPr lang="en-US" dirty="0" smtClean="0"/>
              <a:t> above Q act = 0.10343  m</a:t>
            </a:r>
            <a:r>
              <a:rPr lang="en-US" baseline="30000" dirty="0" smtClean="0"/>
              <a:t>3</a:t>
            </a:r>
          </a:p>
          <a:p>
            <a:endParaRPr lang="en-US" baseline="30000" dirty="0" smtClean="0"/>
          </a:p>
          <a:p>
            <a:r>
              <a:rPr lang="en-US" baseline="30000" dirty="0" smtClean="0"/>
              <a:t>                                                                </a:t>
            </a:r>
            <a:r>
              <a:rPr lang="en-US" dirty="0" smtClean="0"/>
              <a:t>or  = 103.43 lit/sec. </a:t>
            </a:r>
            <a:r>
              <a:rPr lang="en-US" baseline="30000" dirty="0" smtClean="0"/>
              <a:t>        </a:t>
            </a:r>
            <a:endParaRPr lang="en-US" baseline="30000" dirty="0"/>
          </a:p>
        </p:txBody>
      </p:sp>
      <p:cxnSp>
        <p:nvCxnSpPr>
          <p:cNvPr id="10" name="Straight Connector 9"/>
          <p:cNvCxnSpPr/>
          <p:nvPr/>
        </p:nvCxnSpPr>
        <p:spPr>
          <a:xfrm>
            <a:off x="6553200" y="3048000"/>
            <a:ext cx="1447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111835" y="2874815"/>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cxnSp>
        <p:nvCxnSpPr>
          <p:cNvPr id="13" name="Straight Connector 12"/>
          <p:cNvCxnSpPr/>
          <p:nvPr/>
        </p:nvCxnSpPr>
        <p:spPr>
          <a:xfrm>
            <a:off x="3505200" y="6172200"/>
            <a:ext cx="2362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46760" y="6227615"/>
            <a:ext cx="23622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86000" y="153928"/>
            <a:ext cx="4519880" cy="64754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1832</Words>
  <Application>Microsoft Office PowerPoint</Application>
  <PresentationFormat>On-screen Show (4:3)</PresentationFormat>
  <Paragraphs>201</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SMA</cp:lastModifiedBy>
  <cp:revision>67</cp:revision>
  <dcterms:created xsi:type="dcterms:W3CDTF">2006-08-16T00:00:00Z</dcterms:created>
  <dcterms:modified xsi:type="dcterms:W3CDTF">2015-09-21T06:57:56Z</dcterms:modified>
</cp:coreProperties>
</file>