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2"/>
    <p:sldMasterId id="2147483674" r:id="rId3"/>
  </p:sldMasterIdLst>
  <p:notesMasterIdLst>
    <p:notesMasterId r:id="rId52"/>
  </p:notesMasterIdLst>
  <p:sldIdLst>
    <p:sldId id="257" r:id="rId4"/>
    <p:sldId id="303" r:id="rId5"/>
    <p:sldId id="304" r:id="rId6"/>
    <p:sldId id="305" r:id="rId7"/>
    <p:sldId id="306" r:id="rId8"/>
    <p:sldId id="307" r:id="rId9"/>
    <p:sldId id="308" r:id="rId10"/>
    <p:sldId id="309" r:id="rId11"/>
    <p:sldId id="258" r:id="rId12"/>
    <p:sldId id="269" r:id="rId13"/>
    <p:sldId id="287" r:id="rId14"/>
    <p:sldId id="288" r:id="rId15"/>
    <p:sldId id="271" r:id="rId16"/>
    <p:sldId id="289" r:id="rId17"/>
    <p:sldId id="293" r:id="rId18"/>
    <p:sldId id="272" r:id="rId19"/>
    <p:sldId id="273" r:id="rId20"/>
    <p:sldId id="274" r:id="rId21"/>
    <p:sldId id="296" r:id="rId22"/>
    <p:sldId id="275" r:id="rId23"/>
    <p:sldId id="297" r:id="rId24"/>
    <p:sldId id="276" r:id="rId25"/>
    <p:sldId id="300" r:id="rId26"/>
    <p:sldId id="290" r:id="rId27"/>
    <p:sldId id="277" r:id="rId28"/>
    <p:sldId id="278" r:id="rId29"/>
    <p:sldId id="312" r:id="rId30"/>
    <p:sldId id="313" r:id="rId31"/>
    <p:sldId id="291" r:id="rId32"/>
    <p:sldId id="279" r:id="rId33"/>
    <p:sldId id="294" r:id="rId34"/>
    <p:sldId id="280" r:id="rId35"/>
    <p:sldId id="310" r:id="rId36"/>
    <p:sldId id="311" r:id="rId37"/>
    <p:sldId id="295" r:id="rId38"/>
    <p:sldId id="301" r:id="rId39"/>
    <p:sldId id="281" r:id="rId40"/>
    <p:sldId id="282" r:id="rId41"/>
    <p:sldId id="315" r:id="rId42"/>
    <p:sldId id="314" r:id="rId43"/>
    <p:sldId id="302" r:id="rId44"/>
    <p:sldId id="299" r:id="rId45"/>
    <p:sldId id="298" r:id="rId46"/>
    <p:sldId id="283" r:id="rId47"/>
    <p:sldId id="284" r:id="rId48"/>
    <p:sldId id="292" r:id="rId49"/>
    <p:sldId id="285" r:id="rId50"/>
    <p:sldId id="28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3429A-4996-4E8A-9907-26EBCB65C05D}" type="datetimeFigureOut">
              <a:rPr lang="en-US" smtClean="0"/>
              <a:pPr/>
              <a:t>17-Jul-13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5655AF-C603-43CA-9AB9-46F21F48448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17-Jul-13 4:52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17-Jul-13 4:53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25655AF-C603-43CA-9AB9-46F21F484485}"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image" Target="../media/image9.jpeg"/></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scene3d>
              <a:camera prst="orthographicFront"/>
              <a:lightRig rig="threePt" dir="t"/>
            </a:scene3d>
            <a:sp3d extrusionH="57150">
              <a:bevelT w="82550" h="38100" prst="coolSlant"/>
            </a:sp3d>
          </a:bodyPr>
          <a:lstStyle/>
          <a:p>
            <a:r>
              <a:rPr lang="en-US" b="1" dirty="0" smtClean="0">
                <a:blipFill>
                  <a:blip r:embed="rId3"/>
                  <a:tile tx="0" ty="0" sx="100000" sy="100000" flip="none" algn="tl"/>
                </a:blipFill>
                <a:effectLst/>
                <a:latin typeface="Arial Black" pitchFamily="34" charset="0"/>
              </a:rPr>
              <a:t>TOOL  </a:t>
            </a:r>
            <a:br>
              <a:rPr lang="en-US" b="1" dirty="0" smtClean="0">
                <a:blipFill>
                  <a:blip r:embed="rId3"/>
                  <a:tile tx="0" ty="0" sx="100000" sy="100000" flip="none" algn="tl"/>
                </a:blipFill>
                <a:effectLst/>
                <a:latin typeface="Arial Black" pitchFamily="34" charset="0"/>
              </a:rPr>
            </a:br>
            <a:r>
              <a:rPr lang="en-US" b="1" dirty="0" smtClean="0">
                <a:blipFill>
                  <a:blip r:embed="rId3"/>
                  <a:tile tx="0" ty="0" sx="100000" sy="100000" flip="none" algn="tl"/>
                </a:blipFill>
                <a:effectLst/>
                <a:latin typeface="Arial Black" pitchFamily="34" charset="0"/>
              </a:rPr>
              <a:t>STEELS</a:t>
            </a:r>
            <a:r>
              <a:rPr lang="en-US" b="1" dirty="0" smtClean="0">
                <a:blipFill>
                  <a:blip r:embed="rId3"/>
                  <a:tile tx="0" ty="0" sx="100000" sy="100000" flip="none" algn="tl"/>
                </a:blipFill>
              </a:rPr>
              <a:t/>
            </a:r>
            <a:br>
              <a:rPr lang="en-US" b="1" dirty="0" smtClean="0">
                <a:blipFill>
                  <a:blip r:embed="rId3"/>
                  <a:tile tx="0" ty="0" sx="100000" sy="100000" flip="none" algn="tl"/>
                </a:blipFill>
              </a:rPr>
            </a:br>
            <a:endParaRPr lang="en-US" b="1" dirty="0">
              <a:blipFill>
                <a:blip r:embed="rId3"/>
                <a:tile tx="0" ty="0" sx="100000" sy="100000" flip="none" algn="tl"/>
              </a:blipFill>
            </a:endParaRPr>
          </a:p>
        </p:txBody>
      </p:sp>
      <p:pic>
        <p:nvPicPr>
          <p:cNvPr id="15362" name="Picture 2"/>
          <p:cNvPicPr>
            <a:picLocks noChangeAspect="1" noChangeArrowheads="1"/>
          </p:cNvPicPr>
          <p:nvPr/>
        </p:nvPicPr>
        <p:blipFill>
          <a:blip r:embed="rId4" cstate="print"/>
          <a:srcRect/>
          <a:stretch>
            <a:fillRect/>
          </a:stretch>
        </p:blipFill>
        <p:spPr bwMode="auto">
          <a:xfrm>
            <a:off x="5257800" y="1066800"/>
            <a:ext cx="3429000" cy="2514600"/>
          </a:xfrm>
          <a:prstGeom prst="rect">
            <a:avLst/>
          </a:prstGeom>
          <a:ln w="228600" cap="sq" cmpd="thickThin">
            <a:solidFill>
              <a:srgbClr val="000000"/>
            </a:solidFill>
            <a:prstDash val="solid"/>
            <a:miter lim="800000"/>
          </a:ln>
          <a:effectLst>
            <a:innerShdw blurRad="76200">
              <a:srgbClr val="000000"/>
            </a:innerShdw>
          </a:effectLst>
        </p:spPr>
      </p:pic>
      <p:sp>
        <p:nvSpPr>
          <p:cNvPr id="5" name="Subtitle 4"/>
          <p:cNvSpPr>
            <a:spLocks noGrp="1"/>
          </p:cNvSpPr>
          <p:nvPr>
            <p:ph type="subTitle" idx="1"/>
          </p:nvPr>
        </p:nvSpPr>
        <p:spPr/>
        <p:txBody>
          <a:bodyPr/>
          <a:lstStyle/>
          <a:p>
            <a:r>
              <a:rPr lang="en-US" dirty="0" smtClean="0">
                <a:solidFill>
                  <a:srgbClr val="FF0000"/>
                </a:solidFill>
              </a:rPr>
              <a:t>SYLLABUS</a:t>
            </a:r>
            <a:r>
              <a:rPr lang="en-US" dirty="0" smtClean="0"/>
              <a:t>: COLD WORK TOOLS STEEL, HOT WORK TOOL STEEL</a:t>
            </a:r>
            <a:r>
              <a:rPr lang="en-US" dirty="0" smtClean="0">
                <a:solidFill>
                  <a:srgbClr val="0070C0"/>
                </a:solidFill>
              </a:rPr>
              <a:t>, HIGH SPEED STEEL –HSS</a:t>
            </a:r>
          </a:p>
          <a:p>
            <a:r>
              <a:rPr lang="en-US" dirty="0" smtClean="0">
                <a:solidFill>
                  <a:srgbClr val="7030A0"/>
                </a:solidFill>
              </a:rPr>
              <a:t>HIGH CARBON HIGH CROMIUM STEEL – HCHC</a:t>
            </a:r>
          </a:p>
          <a:p>
            <a:r>
              <a:rPr lang="en-US" dirty="0" smtClean="0">
                <a:solidFill>
                  <a:srgbClr val="0070C0"/>
                </a:solidFill>
              </a:rPr>
              <a:t>OIL HARDENING NON SHRINKING DIE STEEL- OHNS</a:t>
            </a:r>
          </a:p>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04800" y="3352800"/>
            <a:ext cx="2438400"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HOT-WORKED TOOL STEELS</a:t>
            </a:r>
          </a:p>
        </p:txBody>
      </p:sp>
      <p:sp>
        <p:nvSpPr>
          <p:cNvPr id="5" name="Rounded Rectangle 4"/>
          <p:cNvSpPr/>
          <p:nvPr/>
        </p:nvSpPr>
        <p:spPr bwMode="auto">
          <a:xfrm>
            <a:off x="304800" y="2133600"/>
            <a:ext cx="2438400"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COLD-WORKED TOOL STEELS</a:t>
            </a:r>
          </a:p>
        </p:txBody>
      </p:sp>
      <p:sp>
        <p:nvSpPr>
          <p:cNvPr id="6" name="Rounded Rectangle 5"/>
          <p:cNvSpPr/>
          <p:nvPr/>
        </p:nvSpPr>
        <p:spPr bwMode="auto">
          <a:xfrm>
            <a:off x="304800" y="914400"/>
            <a:ext cx="2451100"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dirty="0" smtClean="0">
                <a:solidFill>
                  <a:schemeClr val="tx1"/>
                </a:solidFill>
              </a:rPr>
              <a:t>SHOCK-RESISTING TOOL STEELS</a:t>
            </a:r>
          </a:p>
        </p:txBody>
      </p:sp>
      <p:sp>
        <p:nvSpPr>
          <p:cNvPr id="8" name="Rounded Rectangle 7"/>
          <p:cNvSpPr/>
          <p:nvPr/>
        </p:nvSpPr>
        <p:spPr bwMode="auto">
          <a:xfrm>
            <a:off x="304800" y="5715000"/>
            <a:ext cx="2667000"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WATER-HARDENED TOOL STEELS</a:t>
            </a:r>
          </a:p>
        </p:txBody>
      </p:sp>
      <p:sp>
        <p:nvSpPr>
          <p:cNvPr id="9" name="Rounded Rectangle 8"/>
          <p:cNvSpPr/>
          <p:nvPr/>
        </p:nvSpPr>
        <p:spPr bwMode="auto">
          <a:xfrm>
            <a:off x="304800" y="4572000"/>
            <a:ext cx="2438400"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dirty="0" smtClean="0">
                <a:solidFill>
                  <a:schemeClr val="tx1"/>
                </a:solidFill>
              </a:rPr>
              <a:t>HIGH-SPEED </a:t>
            </a:r>
          </a:p>
          <a:p>
            <a:pPr algn="ctr" defTabSz="914099"/>
            <a:r>
              <a:rPr lang="en-US" sz="2300" b="1" dirty="0" smtClean="0">
                <a:solidFill>
                  <a:schemeClr val="tx1"/>
                </a:solidFill>
              </a:rPr>
              <a:t>TOOL STEELS</a:t>
            </a:r>
          </a:p>
        </p:txBody>
      </p:sp>
      <p:sp>
        <p:nvSpPr>
          <p:cNvPr id="10" name="Title 1"/>
          <p:cNvSpPr>
            <a:spLocks noGrp="1"/>
          </p:cNvSpPr>
          <p:nvPr>
            <p:ph type="title"/>
          </p:nvPr>
        </p:nvSpPr>
        <p:spPr>
          <a:xfrm>
            <a:off x="381000" y="0"/>
            <a:ext cx="8382000" cy="830997"/>
          </a:xfrm>
        </p:spPr>
        <p:txBody>
          <a:bodyPr>
            <a:scene3d>
              <a:camera prst="orthographicFront"/>
              <a:lightRig rig="balanced" dir="t"/>
            </a:scene3d>
            <a:sp3d prstMaterial="metal"/>
          </a:bodyPr>
          <a:lstStyle/>
          <a:p>
            <a:r>
              <a:rPr lang="en-US" sz="6000" b="1" dirty="0" smtClean="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rPr>
              <a:t>TYPES</a:t>
            </a:r>
            <a:endParaRPr lang="en-US" sz="6000" dirty="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ndParaRPr>
          </a:p>
        </p:txBody>
      </p:sp>
      <p:sp>
        <p:nvSpPr>
          <p:cNvPr id="16" name="Rounded Rectangle 15"/>
          <p:cNvSpPr/>
          <p:nvPr/>
        </p:nvSpPr>
        <p:spPr bwMode="auto">
          <a:xfrm>
            <a:off x="4876800" y="1447800"/>
            <a:ext cx="3200400" cy="501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Oil-hardened</a:t>
            </a:r>
          </a:p>
        </p:txBody>
      </p:sp>
      <p:sp>
        <p:nvSpPr>
          <p:cNvPr id="17" name="Rounded Rectangle 16"/>
          <p:cNvSpPr/>
          <p:nvPr/>
        </p:nvSpPr>
        <p:spPr bwMode="auto">
          <a:xfrm>
            <a:off x="4876800" y="2362200"/>
            <a:ext cx="3200400" cy="501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Air-hardened</a:t>
            </a:r>
          </a:p>
        </p:txBody>
      </p:sp>
      <p:sp>
        <p:nvSpPr>
          <p:cNvPr id="18" name="Rounded Rectangle 17"/>
          <p:cNvSpPr/>
          <p:nvPr/>
        </p:nvSpPr>
        <p:spPr bwMode="auto">
          <a:xfrm>
            <a:off x="4876800" y="3276600"/>
            <a:ext cx="3886200" cy="501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High Carbon, High Chromium</a:t>
            </a:r>
          </a:p>
        </p:txBody>
      </p:sp>
      <p:sp>
        <p:nvSpPr>
          <p:cNvPr id="19" name="Rounded Rectangle 18"/>
          <p:cNvSpPr/>
          <p:nvPr/>
        </p:nvSpPr>
        <p:spPr bwMode="auto">
          <a:xfrm rot="20386143" flipV="1">
            <a:off x="2691207" y="2014575"/>
            <a:ext cx="2232330" cy="127948"/>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20" name="Rounded Rectangle 19"/>
          <p:cNvSpPr/>
          <p:nvPr/>
        </p:nvSpPr>
        <p:spPr bwMode="auto">
          <a:xfrm rot="10800000" flipV="1">
            <a:off x="2743200" y="2514600"/>
            <a:ext cx="2133600" cy="15240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21" name="Rounded Rectangle 20"/>
          <p:cNvSpPr/>
          <p:nvPr/>
        </p:nvSpPr>
        <p:spPr bwMode="auto">
          <a:xfrm rot="11975609" flipV="1">
            <a:off x="2700023" y="3037596"/>
            <a:ext cx="2232330" cy="127948"/>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14" name="TextBox 13"/>
          <p:cNvSpPr txBox="1"/>
          <p:nvPr/>
        </p:nvSpPr>
        <p:spPr>
          <a:xfrm>
            <a:off x="6324600" y="138550"/>
            <a:ext cx="2286000" cy="461665"/>
          </a:xfrm>
          <a:prstGeom prst="rect">
            <a:avLst/>
          </a:prstGeom>
          <a:noFill/>
        </p:spPr>
        <p:txBody>
          <a:bodyPr wrap="square" rtlCol="0">
            <a:spAutoFit/>
          </a:bodyPr>
          <a:lstStyle/>
          <a:p>
            <a:r>
              <a:rPr lang="en-US" sz="2400" b="1" dirty="0" smtClean="0"/>
              <a:t>TOOL STEEL</a:t>
            </a:r>
            <a:endParaRPr lang="en-US" sz="2400" b="1"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304800" y="3352800"/>
            <a:ext cx="2438400"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HOT-WORKED TOOL STEELS</a:t>
            </a:r>
          </a:p>
        </p:txBody>
      </p:sp>
      <p:sp>
        <p:nvSpPr>
          <p:cNvPr id="5" name="Rounded Rectangle 4"/>
          <p:cNvSpPr/>
          <p:nvPr/>
        </p:nvSpPr>
        <p:spPr bwMode="auto">
          <a:xfrm>
            <a:off x="304800" y="2133600"/>
            <a:ext cx="2438400"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COLD-WORKED TOOL STEELS</a:t>
            </a:r>
          </a:p>
        </p:txBody>
      </p:sp>
      <p:sp>
        <p:nvSpPr>
          <p:cNvPr id="6" name="Rounded Rectangle 5"/>
          <p:cNvSpPr/>
          <p:nvPr/>
        </p:nvSpPr>
        <p:spPr bwMode="auto">
          <a:xfrm>
            <a:off x="304800" y="914400"/>
            <a:ext cx="2451100"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dirty="0" smtClean="0">
                <a:solidFill>
                  <a:schemeClr val="tx1"/>
                </a:solidFill>
              </a:rPr>
              <a:t>SHOCK-RESISTING TOOL STEELS</a:t>
            </a:r>
          </a:p>
        </p:txBody>
      </p:sp>
      <p:sp>
        <p:nvSpPr>
          <p:cNvPr id="7" name="Rounded Rectangle 6"/>
          <p:cNvSpPr/>
          <p:nvPr/>
        </p:nvSpPr>
        <p:spPr bwMode="auto">
          <a:xfrm>
            <a:off x="4876800" y="2667000"/>
            <a:ext cx="3200400" cy="501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Chromium-based</a:t>
            </a:r>
          </a:p>
        </p:txBody>
      </p:sp>
      <p:sp>
        <p:nvSpPr>
          <p:cNvPr id="8" name="Rounded Rectangle 7"/>
          <p:cNvSpPr/>
          <p:nvPr/>
        </p:nvSpPr>
        <p:spPr bwMode="auto">
          <a:xfrm>
            <a:off x="304800" y="5715000"/>
            <a:ext cx="2667000"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WATER-HARDENED TOOL STEELS</a:t>
            </a:r>
          </a:p>
        </p:txBody>
      </p:sp>
      <p:sp>
        <p:nvSpPr>
          <p:cNvPr id="9" name="Rounded Rectangle 8"/>
          <p:cNvSpPr/>
          <p:nvPr/>
        </p:nvSpPr>
        <p:spPr bwMode="auto">
          <a:xfrm>
            <a:off x="304800" y="4572000"/>
            <a:ext cx="2438400"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dirty="0" smtClean="0">
                <a:solidFill>
                  <a:schemeClr val="tx1"/>
                </a:solidFill>
              </a:rPr>
              <a:t>HIGH-SPEED </a:t>
            </a:r>
          </a:p>
          <a:p>
            <a:pPr algn="ctr" defTabSz="914099"/>
            <a:r>
              <a:rPr lang="en-US" sz="2300" b="1" dirty="0" smtClean="0">
                <a:solidFill>
                  <a:schemeClr val="tx1"/>
                </a:solidFill>
              </a:rPr>
              <a:t>TOOL STEELS</a:t>
            </a:r>
          </a:p>
        </p:txBody>
      </p:sp>
      <p:sp>
        <p:nvSpPr>
          <p:cNvPr id="10" name="Title 1"/>
          <p:cNvSpPr txBox="1">
            <a:spLocks/>
          </p:cNvSpPr>
          <p:nvPr/>
        </p:nvSpPr>
        <p:spPr>
          <a:xfrm>
            <a:off x="304800" y="0"/>
            <a:ext cx="8382000" cy="685799"/>
          </a:xfrm>
          <a:prstGeom prst="rect">
            <a:avLst/>
          </a:prstGeom>
        </p:spPr>
        <p:txBody>
          <a:bodyPr>
            <a:scene3d>
              <a:camera prst="orthographicFront"/>
              <a:lightRig rig="balanced" dir="t"/>
            </a:scene3d>
            <a:sp3d prstMaterial="metal"/>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150" normalizeH="0" baseline="0" noProof="0" dirty="0" smtClean="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a:outerShdw blurRad="50800" dist="38100" dir="2700000" algn="tl" rotWithShape="0">
                    <a:prstClr val="black">
                      <a:alpha val="40000"/>
                    </a:prstClr>
                  </a:outerShdw>
                </a:effectLst>
                <a:uLnTx/>
                <a:uFillTx/>
                <a:latin typeface="+mj-lt"/>
                <a:ea typeface="+mn-ea"/>
                <a:cs typeface="Arial" charset="0"/>
              </a:rPr>
              <a:t>TYPES</a:t>
            </a:r>
            <a:endParaRPr kumimoji="0" lang="en-US" sz="6000" b="0" i="0" u="none" strike="noStrike" kern="1200" cap="none" spc="-150" normalizeH="0" baseline="0" noProof="0" dirty="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11" name="Rounded Rectangle 10"/>
          <p:cNvSpPr/>
          <p:nvPr/>
        </p:nvSpPr>
        <p:spPr bwMode="auto">
          <a:xfrm>
            <a:off x="4876800" y="3581400"/>
            <a:ext cx="3200400" cy="501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Tungsten-based</a:t>
            </a:r>
          </a:p>
        </p:txBody>
      </p:sp>
      <p:sp>
        <p:nvSpPr>
          <p:cNvPr id="12" name="Rounded Rectangle 11"/>
          <p:cNvSpPr/>
          <p:nvPr/>
        </p:nvSpPr>
        <p:spPr bwMode="auto">
          <a:xfrm>
            <a:off x="4876800" y="4495800"/>
            <a:ext cx="3200400" cy="501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Molybdenum-based</a:t>
            </a:r>
          </a:p>
        </p:txBody>
      </p:sp>
      <p:sp>
        <p:nvSpPr>
          <p:cNvPr id="13" name="Rounded Rectangle 12"/>
          <p:cNvSpPr/>
          <p:nvPr/>
        </p:nvSpPr>
        <p:spPr bwMode="auto">
          <a:xfrm rot="20386143" flipV="1">
            <a:off x="2691207" y="3233775"/>
            <a:ext cx="2232330" cy="12794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14" name="Rounded Rectangle 13"/>
          <p:cNvSpPr/>
          <p:nvPr/>
        </p:nvSpPr>
        <p:spPr bwMode="auto">
          <a:xfrm rot="10800000">
            <a:off x="2743200" y="3733800"/>
            <a:ext cx="2133600" cy="15240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15" name="Rounded Rectangle 14"/>
          <p:cNvSpPr/>
          <p:nvPr/>
        </p:nvSpPr>
        <p:spPr bwMode="auto">
          <a:xfrm rot="11975609" flipV="1">
            <a:off x="2700023" y="4256796"/>
            <a:ext cx="2232330" cy="127948"/>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304800" y="3352800"/>
            <a:ext cx="2438400" cy="882953"/>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HOT-WORKED TOOL STEELS</a:t>
            </a:r>
          </a:p>
        </p:txBody>
      </p:sp>
      <p:sp>
        <p:nvSpPr>
          <p:cNvPr id="3" name="Rounded Rectangle 2"/>
          <p:cNvSpPr/>
          <p:nvPr/>
        </p:nvSpPr>
        <p:spPr bwMode="auto">
          <a:xfrm>
            <a:off x="304800" y="2133600"/>
            <a:ext cx="2438400" cy="882953"/>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COLD-WORKED TOOL STEELS</a:t>
            </a:r>
          </a:p>
        </p:txBody>
      </p:sp>
      <p:sp>
        <p:nvSpPr>
          <p:cNvPr id="4" name="Rounded Rectangle 3"/>
          <p:cNvSpPr/>
          <p:nvPr/>
        </p:nvSpPr>
        <p:spPr bwMode="auto">
          <a:xfrm>
            <a:off x="304800" y="914400"/>
            <a:ext cx="2451100" cy="882953"/>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dirty="0" smtClean="0">
                <a:solidFill>
                  <a:schemeClr val="tx1"/>
                </a:solidFill>
              </a:rPr>
              <a:t>SHOCK-RESISTING TOOL STEELS</a:t>
            </a:r>
          </a:p>
        </p:txBody>
      </p:sp>
      <p:sp>
        <p:nvSpPr>
          <p:cNvPr id="6" name="Rounded Rectangle 5"/>
          <p:cNvSpPr/>
          <p:nvPr/>
        </p:nvSpPr>
        <p:spPr bwMode="auto">
          <a:xfrm>
            <a:off x="304800" y="5715000"/>
            <a:ext cx="2667000" cy="882953"/>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WATER-HARDENED TOOL STEELS</a:t>
            </a:r>
          </a:p>
        </p:txBody>
      </p:sp>
      <p:sp>
        <p:nvSpPr>
          <p:cNvPr id="7" name="Rounded Rectangle 6"/>
          <p:cNvSpPr/>
          <p:nvPr/>
        </p:nvSpPr>
        <p:spPr bwMode="auto">
          <a:xfrm>
            <a:off x="304800" y="4572000"/>
            <a:ext cx="2438400" cy="882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300" b="1" dirty="0" smtClean="0">
                <a:solidFill>
                  <a:schemeClr val="tx1"/>
                </a:solidFill>
              </a:rPr>
              <a:t>HIGH-SPEED </a:t>
            </a:r>
          </a:p>
          <a:p>
            <a:pPr algn="ctr" defTabSz="914099"/>
            <a:r>
              <a:rPr lang="en-US" sz="2300" b="1" dirty="0" smtClean="0">
                <a:solidFill>
                  <a:schemeClr val="tx1"/>
                </a:solidFill>
              </a:rPr>
              <a:t>TOOL STEELS</a:t>
            </a:r>
          </a:p>
        </p:txBody>
      </p:sp>
      <p:sp>
        <p:nvSpPr>
          <p:cNvPr id="13" name="Rounded Rectangle 12"/>
          <p:cNvSpPr/>
          <p:nvPr/>
        </p:nvSpPr>
        <p:spPr bwMode="auto">
          <a:xfrm>
            <a:off x="4876800" y="3886200"/>
            <a:ext cx="3200400" cy="501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Tungsten-based</a:t>
            </a:r>
          </a:p>
        </p:txBody>
      </p:sp>
      <p:sp>
        <p:nvSpPr>
          <p:cNvPr id="14" name="Rounded Rectangle 13"/>
          <p:cNvSpPr/>
          <p:nvPr/>
        </p:nvSpPr>
        <p:spPr bwMode="auto">
          <a:xfrm>
            <a:off x="4876800" y="5715000"/>
            <a:ext cx="3200400" cy="501953"/>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chemeClr val="tx1"/>
                </a:solidFill>
              </a:rPr>
              <a:t>Molybdenum-based</a:t>
            </a:r>
          </a:p>
        </p:txBody>
      </p:sp>
      <p:sp>
        <p:nvSpPr>
          <p:cNvPr id="15" name="Rounded Rectangle 14"/>
          <p:cNvSpPr/>
          <p:nvPr/>
        </p:nvSpPr>
        <p:spPr bwMode="auto">
          <a:xfrm rot="20386143" flipV="1">
            <a:off x="2691207" y="4452975"/>
            <a:ext cx="2232330" cy="12794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16" name="Rounded Rectangle 15"/>
          <p:cNvSpPr/>
          <p:nvPr/>
        </p:nvSpPr>
        <p:spPr bwMode="auto">
          <a:xfrm rot="11975609" flipV="1">
            <a:off x="2700023" y="5475996"/>
            <a:ext cx="2232330" cy="127948"/>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b="1" dirty="0" smtClean="0">
              <a:solidFill>
                <a:schemeClr val="tx1"/>
              </a:solidFill>
            </a:endParaRPr>
          </a:p>
        </p:txBody>
      </p:sp>
      <p:sp>
        <p:nvSpPr>
          <p:cNvPr id="17" name="Title 1"/>
          <p:cNvSpPr txBox="1">
            <a:spLocks/>
          </p:cNvSpPr>
          <p:nvPr/>
        </p:nvSpPr>
        <p:spPr>
          <a:xfrm>
            <a:off x="381000" y="0"/>
            <a:ext cx="8382000" cy="830997"/>
          </a:xfrm>
          <a:prstGeom prst="rect">
            <a:avLst/>
          </a:prstGeom>
        </p:spPr>
        <p:txBody>
          <a:bodyPr>
            <a:scene3d>
              <a:camera prst="orthographicFront"/>
              <a:lightRig rig="balanced" dir="t"/>
            </a:scene3d>
            <a:sp3d prstMaterial="metal"/>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150" normalizeH="0" baseline="0" noProof="0" dirty="0" smtClean="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a:outerShdw blurRad="50800" dist="38100" dir="2700000" algn="tl" rotWithShape="0">
                    <a:prstClr val="black">
                      <a:alpha val="40000"/>
                    </a:prstClr>
                  </a:outerShdw>
                </a:effectLst>
                <a:uLnTx/>
                <a:uFillTx/>
                <a:latin typeface="+mj-lt"/>
                <a:ea typeface="+mn-ea"/>
                <a:cs typeface="Arial" charset="0"/>
              </a:rPr>
              <a:t>TYPES</a:t>
            </a:r>
            <a:endParaRPr kumimoji="0" lang="en-US" sz="6000" b="0" i="0" u="none" strike="noStrike" kern="1200" cap="none" spc="-150" normalizeH="0" baseline="0" noProof="0" dirty="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ffectLst>
                <a:outerShdw blurRad="50800" dist="38100" dir="2700000" algn="tl" rotWithShape="0">
                  <a:prstClr val="black">
                    <a:alpha val="40000"/>
                  </a:prstClr>
                </a:outerShdw>
              </a:effectLst>
              <a:uLnTx/>
              <a:uFillTx/>
              <a:latin typeface="+mj-lt"/>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57158" y="1071546"/>
            <a:ext cx="8382000" cy="5429179"/>
          </a:xfrm>
        </p:spPr>
        <p:txBody>
          <a:bodyPr/>
          <a:lstStyle/>
          <a:p>
            <a:r>
              <a:rPr lang="en-US" sz="2400" dirty="0" smtClean="0"/>
              <a:t>Carbon content = 0.5-0.6%. Alloying elements – Cr, W , Mo.</a:t>
            </a:r>
          </a:p>
          <a:p>
            <a:endParaRPr lang="en-US" sz="2400" dirty="0" smtClean="0"/>
          </a:p>
          <a:p>
            <a:r>
              <a:rPr lang="en-US" sz="2400" dirty="0" smtClean="0"/>
              <a:t>These are characterized by good toughness, hardness and improved hardenability. These steels are generally, water or oil- hardened.</a:t>
            </a:r>
          </a:p>
          <a:p>
            <a:endParaRPr lang="en-US" sz="2400" dirty="0" smtClean="0"/>
          </a:p>
          <a:p>
            <a:r>
              <a:rPr lang="en-US" sz="2400" dirty="0" smtClean="0"/>
              <a:t>“Low temperature Tempering” is carried out where, </a:t>
            </a:r>
            <a:r>
              <a:rPr lang="en-US" sz="2400" u="sng" dirty="0" smtClean="0"/>
              <a:t>toughness and hardness</a:t>
            </a:r>
            <a:r>
              <a:rPr lang="en-US" sz="2400" dirty="0" smtClean="0"/>
              <a:t>  of the tool steel are of prime importance, otherwise “High temperature Tempering” is preferred.</a:t>
            </a:r>
          </a:p>
          <a:p>
            <a:endParaRPr lang="en-US" sz="2400" dirty="0" smtClean="0"/>
          </a:p>
          <a:p>
            <a:r>
              <a:rPr lang="en-US" sz="2400" dirty="0" smtClean="0"/>
              <a:t>Silicon-manganese steels (0.55% C, 2.0% Si, 1.0 % Mn) are included in this group. Due to their high Si-content, decarburization and grain coarsening takes place in these type of steels.   </a:t>
            </a:r>
          </a:p>
        </p:txBody>
      </p:sp>
      <p:sp>
        <p:nvSpPr>
          <p:cNvPr id="10" name="Rounded Rectangle 9"/>
          <p:cNvSpPr/>
          <p:nvPr/>
        </p:nvSpPr>
        <p:spPr bwMode="auto">
          <a:xfrm>
            <a:off x="571472" y="142852"/>
            <a:ext cx="8072494" cy="714380"/>
          </a:xfrm>
          <a:prstGeom prst="roundRect">
            <a:avLst>
              <a:gd name="adj" fmla="val 9033"/>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b="1" dirty="0" smtClean="0">
                <a:solidFill>
                  <a:schemeClr val="tx1"/>
                </a:solidFill>
              </a:rPr>
              <a:t>SHOCK-RESISTING TOOL STEELS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2"/>
          <p:cNvSpPr>
            <a:spLocks noGrp="1"/>
          </p:cNvSpPr>
          <p:nvPr>
            <p:ph type="body" sz="quarter" idx="10"/>
          </p:nvPr>
        </p:nvSpPr>
        <p:spPr>
          <a:xfrm>
            <a:off x="381000" y="914400"/>
            <a:ext cx="8382000" cy="5724644"/>
          </a:xfrm>
        </p:spPr>
        <p:txBody>
          <a:bodyPr/>
          <a:lstStyle/>
          <a:p>
            <a:r>
              <a:rPr lang="en-US" sz="2400" u="sng" dirty="0" smtClean="0"/>
              <a:t>HEAT TREATMENT PROCEDURE </a:t>
            </a:r>
            <a:r>
              <a:rPr lang="en-US" sz="2400" dirty="0" smtClean="0"/>
              <a:t>(in general) :-</a:t>
            </a:r>
          </a:p>
          <a:p>
            <a:pPr lvl="1"/>
            <a:r>
              <a:rPr lang="en-US" sz="2400" b="1" dirty="0" smtClean="0"/>
              <a:t>Annealing</a:t>
            </a:r>
            <a:r>
              <a:rPr lang="en-US" sz="2400" dirty="0" smtClean="0"/>
              <a:t> : Slow &amp; uniform heating  in the range of 790-800°C followed by furnace cooling  at rate of 8-15°C/hr.</a:t>
            </a:r>
          </a:p>
          <a:p>
            <a:pPr lvl="1"/>
            <a:endParaRPr lang="en-US" sz="2400" b="1" dirty="0" smtClean="0"/>
          </a:p>
          <a:p>
            <a:pPr lvl="1"/>
            <a:r>
              <a:rPr lang="en-US" sz="2400" b="1" dirty="0" smtClean="0"/>
              <a:t>Stress relieving </a:t>
            </a:r>
            <a:r>
              <a:rPr lang="en-US" sz="2400" dirty="0" smtClean="0"/>
              <a:t>: Heat to 650- 675°C and furnace cooling.</a:t>
            </a:r>
          </a:p>
          <a:p>
            <a:pPr lvl="1"/>
            <a:endParaRPr lang="en-US" sz="2400" b="1" dirty="0" smtClean="0"/>
          </a:p>
          <a:p>
            <a:pPr lvl="1"/>
            <a:r>
              <a:rPr lang="en-US" sz="2400" b="1" dirty="0" smtClean="0"/>
              <a:t>Hardening</a:t>
            </a:r>
            <a:r>
              <a:rPr lang="en-US" sz="2400" dirty="0" smtClean="0"/>
              <a:t>  : </a:t>
            </a:r>
          </a:p>
          <a:p>
            <a:pPr lvl="1">
              <a:buNone/>
            </a:pPr>
            <a:r>
              <a:rPr lang="en-US" sz="2400" dirty="0" smtClean="0"/>
              <a:t>             Preheating – warming  to about 650°C &amp; holding for 20 minutes/ 25mm. </a:t>
            </a:r>
          </a:p>
          <a:p>
            <a:pPr lvl="1">
              <a:buNone/>
            </a:pPr>
            <a:r>
              <a:rPr lang="en-US" sz="2400" dirty="0" smtClean="0"/>
              <a:t>             Austenitizing – heating to 900-950°C &amp; holding again for 20minutes/25mm.   </a:t>
            </a:r>
          </a:p>
          <a:p>
            <a:pPr lvl="1"/>
            <a:endParaRPr lang="en-US" sz="2400" dirty="0" smtClean="0"/>
          </a:p>
          <a:p>
            <a:pPr lvl="1"/>
            <a:r>
              <a:rPr lang="en-US" sz="2400" b="1" dirty="0" smtClean="0"/>
              <a:t>Tempering</a:t>
            </a:r>
            <a:r>
              <a:rPr lang="en-US" sz="2400" dirty="0" smtClean="0"/>
              <a:t>  : Heating to 205-650°C, holding for 30 minutes/25mm and then, air cooling.</a:t>
            </a:r>
          </a:p>
          <a:p>
            <a:pPr>
              <a:buNone/>
            </a:pPr>
            <a:endParaRPr lang="en-US" sz="2400" dirty="0" smtClean="0"/>
          </a:p>
        </p:txBody>
      </p:sp>
      <p:sp>
        <p:nvSpPr>
          <p:cNvPr id="3" name="Rectangle 2"/>
          <p:cNvSpPr/>
          <p:nvPr/>
        </p:nvSpPr>
        <p:spPr>
          <a:xfrm>
            <a:off x="4800600" y="131615"/>
            <a:ext cx="3178947" cy="369332"/>
          </a:xfrm>
          <a:prstGeom prst="rect">
            <a:avLst/>
          </a:prstGeom>
        </p:spPr>
        <p:txBody>
          <a:bodyPr wrap="none">
            <a:spAutoFit/>
          </a:bodyPr>
          <a:lstStyle/>
          <a:p>
            <a:pPr algn="ctr" defTabSz="914099"/>
            <a:r>
              <a:rPr lang="en-US" b="1" dirty="0" smtClean="0"/>
              <a:t>SHOCK-RESISTING TOOL STEELS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WAPNIL\Desktop\Captu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sz="quarter" idx="10"/>
          </p:nvPr>
        </p:nvSpPr>
        <p:spPr>
          <a:xfrm>
            <a:off x="357158" y="1071546"/>
            <a:ext cx="8382000" cy="3637919"/>
          </a:xfrm>
        </p:spPr>
        <p:txBody>
          <a:bodyPr/>
          <a:lstStyle/>
          <a:p>
            <a:r>
              <a:rPr lang="en-US" sz="2800" dirty="0" smtClean="0"/>
              <a:t>Applications: </a:t>
            </a:r>
          </a:p>
          <a:p>
            <a:pPr lvl="1"/>
            <a:r>
              <a:rPr lang="en-US" sz="2400" b="1" dirty="0" smtClean="0"/>
              <a:t>Chisels</a:t>
            </a:r>
          </a:p>
          <a:p>
            <a:pPr lvl="1"/>
            <a:r>
              <a:rPr lang="en-US" sz="2400" b="1" dirty="0" smtClean="0"/>
              <a:t>Pneumatic chisels</a:t>
            </a:r>
          </a:p>
          <a:p>
            <a:pPr lvl="1"/>
            <a:r>
              <a:rPr lang="en-US" sz="2400" b="1" dirty="0" smtClean="0"/>
              <a:t>Punches</a:t>
            </a:r>
          </a:p>
          <a:p>
            <a:pPr lvl="1"/>
            <a:r>
              <a:rPr lang="en-US" sz="2400" b="1" dirty="0" smtClean="0"/>
              <a:t>Shear blades</a:t>
            </a:r>
          </a:p>
          <a:p>
            <a:pPr lvl="1"/>
            <a:r>
              <a:rPr lang="en-US" sz="2400" b="1" dirty="0" smtClean="0"/>
              <a:t>Scarring Tools</a:t>
            </a:r>
          </a:p>
          <a:p>
            <a:pPr lvl="1"/>
            <a:r>
              <a:rPr lang="en-US" sz="2400" b="1" dirty="0" smtClean="0"/>
              <a:t>River sets </a:t>
            </a:r>
          </a:p>
          <a:p>
            <a:pPr lvl="1"/>
            <a:r>
              <a:rPr lang="en-US" sz="2400" b="1" dirty="0" smtClean="0"/>
              <a:t>Driver bits.</a:t>
            </a:r>
          </a:p>
          <a:p>
            <a:pPr lvl="1">
              <a:buNone/>
            </a:pPr>
            <a:r>
              <a:rPr lang="en-US" sz="2400" dirty="0" smtClean="0"/>
              <a:t> </a:t>
            </a:r>
          </a:p>
        </p:txBody>
      </p:sp>
      <p:pic>
        <p:nvPicPr>
          <p:cNvPr id="9" name="Picture 2"/>
          <p:cNvPicPr>
            <a:picLocks noChangeAspect="1" noChangeArrowheads="1"/>
          </p:cNvPicPr>
          <p:nvPr/>
        </p:nvPicPr>
        <p:blipFill>
          <a:blip r:embed="rId2" cstate="print"/>
          <a:srcRect/>
          <a:stretch>
            <a:fillRect/>
          </a:stretch>
        </p:blipFill>
        <p:spPr bwMode="auto">
          <a:xfrm>
            <a:off x="4114800" y="152400"/>
            <a:ext cx="2743200" cy="2101174"/>
          </a:xfrm>
          <a:prstGeom prst="rect">
            <a:avLst/>
          </a:prstGeom>
          <a:ln w="88900" cap="sq" cmpd="thickThin">
            <a:solidFill>
              <a:srgbClr val="000000"/>
            </a:solidFill>
            <a:prstDash val="solid"/>
            <a:miter lim="800000"/>
          </a:ln>
          <a:effectLst>
            <a:innerShdw blurRad="76200">
              <a:srgbClr val="000000"/>
            </a:innerShdw>
          </a:effectLst>
        </p:spPr>
      </p:pic>
      <p:sp>
        <p:nvSpPr>
          <p:cNvPr id="10" name="Rounded Rectangle 9"/>
          <p:cNvSpPr/>
          <p:nvPr/>
        </p:nvSpPr>
        <p:spPr bwMode="auto">
          <a:xfrm>
            <a:off x="7086600" y="838200"/>
            <a:ext cx="1905000" cy="990600"/>
          </a:xfrm>
          <a:prstGeom prst="roundRect">
            <a:avLst>
              <a:gd name="adj" fmla="val 9033"/>
            </a:avLst>
          </a:prstGeom>
          <a:blipFill>
            <a:blip r:embed="rId3"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ROTARY PIPE CUTTER</a:t>
            </a:r>
          </a:p>
        </p:txBody>
      </p:sp>
      <p:pic>
        <p:nvPicPr>
          <p:cNvPr id="11" name="Picture 3"/>
          <p:cNvPicPr>
            <a:picLocks noChangeAspect="1" noChangeArrowheads="1"/>
          </p:cNvPicPr>
          <p:nvPr/>
        </p:nvPicPr>
        <p:blipFill>
          <a:blip r:embed="rId4" cstate="print"/>
          <a:srcRect/>
          <a:stretch>
            <a:fillRect/>
          </a:stretch>
        </p:blipFill>
        <p:spPr bwMode="auto">
          <a:xfrm>
            <a:off x="304800" y="4648200"/>
            <a:ext cx="2438400" cy="1924050"/>
          </a:xfrm>
          <a:prstGeom prst="rect">
            <a:avLst/>
          </a:prstGeom>
          <a:ln w="88900" cap="sq" cmpd="thickThin">
            <a:solidFill>
              <a:srgbClr val="000000"/>
            </a:solidFill>
            <a:prstDash val="solid"/>
            <a:miter lim="800000"/>
          </a:ln>
          <a:effectLst>
            <a:innerShdw blurRad="76200">
              <a:srgbClr val="000000"/>
            </a:innerShdw>
          </a:effectLst>
        </p:spPr>
      </p:pic>
      <p:sp>
        <p:nvSpPr>
          <p:cNvPr id="12" name="Rounded Rectangle 11"/>
          <p:cNvSpPr/>
          <p:nvPr/>
        </p:nvSpPr>
        <p:spPr bwMode="auto">
          <a:xfrm>
            <a:off x="2895600" y="5562600"/>
            <a:ext cx="3124200" cy="762000"/>
          </a:xfrm>
          <a:prstGeom prst="roundRect">
            <a:avLst>
              <a:gd name="adj" fmla="val 9033"/>
            </a:avLst>
          </a:prstGeom>
          <a:blipFill>
            <a:blip r:embed="rId3"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SWANSTORM DISC CUTTER</a:t>
            </a:r>
          </a:p>
        </p:txBody>
      </p:sp>
      <p:pic>
        <p:nvPicPr>
          <p:cNvPr id="13" name="Picture 4" descr="http://images.orgill.com/200x200/2648871.jpg"/>
          <p:cNvPicPr>
            <a:picLocks noChangeAspect="1" noChangeArrowheads="1"/>
          </p:cNvPicPr>
          <p:nvPr/>
        </p:nvPicPr>
        <p:blipFill>
          <a:blip r:embed="rId5" cstate="print"/>
          <a:srcRect/>
          <a:stretch>
            <a:fillRect/>
          </a:stretch>
        </p:blipFill>
        <p:spPr bwMode="auto">
          <a:xfrm>
            <a:off x="7239000" y="2971800"/>
            <a:ext cx="1600200" cy="1752600"/>
          </a:xfrm>
          <a:prstGeom prst="rect">
            <a:avLst/>
          </a:prstGeom>
          <a:ln w="88900" cap="sq" cmpd="thickThin">
            <a:solidFill>
              <a:srgbClr val="000000"/>
            </a:solidFill>
            <a:prstDash val="solid"/>
            <a:miter lim="800000"/>
          </a:ln>
          <a:effectLst>
            <a:innerShdw blurRad="76200">
              <a:srgbClr val="000000"/>
            </a:innerShdw>
          </a:effectLst>
        </p:spPr>
      </p:pic>
      <p:sp>
        <p:nvSpPr>
          <p:cNvPr id="14" name="Rounded Rectangle 13"/>
          <p:cNvSpPr/>
          <p:nvPr/>
        </p:nvSpPr>
        <p:spPr bwMode="auto">
          <a:xfrm>
            <a:off x="3886200" y="3429000"/>
            <a:ext cx="3124200" cy="762000"/>
          </a:xfrm>
          <a:prstGeom prst="roundRect">
            <a:avLst>
              <a:gd name="adj" fmla="val 9033"/>
            </a:avLst>
          </a:prstGeom>
          <a:blipFill>
            <a:blip r:embed="rId3"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GOLD SET MAGNETIC NUT SETTER</a:t>
            </a:r>
          </a:p>
        </p:txBody>
      </p:sp>
      <p:sp>
        <p:nvSpPr>
          <p:cNvPr id="15" name="Rectangle 14"/>
          <p:cNvSpPr/>
          <p:nvPr/>
        </p:nvSpPr>
        <p:spPr>
          <a:xfrm>
            <a:off x="304800" y="304800"/>
            <a:ext cx="3178947" cy="369332"/>
          </a:xfrm>
          <a:prstGeom prst="rect">
            <a:avLst/>
          </a:prstGeom>
        </p:spPr>
        <p:txBody>
          <a:bodyPr wrap="none">
            <a:spAutoFit/>
          </a:bodyPr>
          <a:lstStyle/>
          <a:p>
            <a:pPr algn="ctr" defTabSz="914099"/>
            <a:r>
              <a:rPr lang="en-US" b="1" dirty="0" smtClean="0">
                <a:solidFill>
                  <a:srgbClr val="FFFF00"/>
                </a:solidFill>
              </a:rPr>
              <a:t>SHOCK-RESISTING TOOL STEELS</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71472" y="142852"/>
            <a:ext cx="8072494" cy="714380"/>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b="1" dirty="0" smtClean="0">
                <a:solidFill>
                  <a:schemeClr val="tx1"/>
                </a:solidFill>
              </a:rPr>
              <a:t>HOT-WORKED TOOL STEELS</a:t>
            </a:r>
          </a:p>
        </p:txBody>
      </p:sp>
      <p:sp>
        <p:nvSpPr>
          <p:cNvPr id="5" name="Text Placeholder 2"/>
          <p:cNvSpPr>
            <a:spLocks noGrp="1"/>
          </p:cNvSpPr>
          <p:nvPr>
            <p:ph type="body" sz="quarter" idx="10"/>
          </p:nvPr>
        </p:nvSpPr>
        <p:spPr>
          <a:xfrm>
            <a:off x="357158" y="1071546"/>
            <a:ext cx="8382000" cy="5275290"/>
          </a:xfrm>
        </p:spPr>
        <p:txBody>
          <a:bodyPr/>
          <a:lstStyle/>
          <a:p>
            <a:r>
              <a:rPr lang="en-US" sz="2500" dirty="0" smtClean="0"/>
              <a:t>Carbon content = 0.3-0.5% . These steels are used for high temperature metal forming operation (except cutting), where the temperature is around 200-800°C. </a:t>
            </a:r>
          </a:p>
          <a:p>
            <a:endParaRPr lang="en-US" sz="2500" dirty="0" smtClean="0"/>
          </a:p>
          <a:p>
            <a:r>
              <a:rPr lang="en-US" sz="2500" dirty="0" smtClean="0"/>
              <a:t>These are characterized by high hot yield strength, </a:t>
            </a:r>
            <a:r>
              <a:rPr lang="en-US" sz="2500" dirty="0" smtClean="0">
                <a:solidFill>
                  <a:srgbClr val="FF0000"/>
                </a:solidFill>
              </a:rPr>
              <a:t>high red hardness</a:t>
            </a:r>
            <a:r>
              <a:rPr lang="en-US" sz="2500" dirty="0" smtClean="0"/>
              <a:t> , wear resistance, toughness, erosion resistance, resistance to softening at elevated temperatures, good thermal conductivity</a:t>
            </a:r>
          </a:p>
          <a:p>
            <a:endParaRPr lang="en-US" sz="2500" dirty="0" smtClean="0"/>
          </a:p>
          <a:p>
            <a:r>
              <a:rPr lang="en-US" sz="2500" dirty="0" smtClean="0"/>
              <a:t>These are divided into 3 groups depending on the principle alloying elements</a:t>
            </a:r>
            <a:r>
              <a:rPr lang="en-US" sz="2800" dirty="0" smtClean="0"/>
              <a:t>: </a:t>
            </a:r>
          </a:p>
          <a:p>
            <a:pPr lvl="1"/>
            <a:r>
              <a:rPr lang="en-US" sz="2200" b="1" dirty="0" smtClean="0"/>
              <a:t>Chromium based [H11- H19]</a:t>
            </a:r>
          </a:p>
          <a:p>
            <a:pPr lvl="1"/>
            <a:r>
              <a:rPr lang="en-US" sz="2200" b="1" dirty="0" smtClean="0"/>
              <a:t>Tungsten based [H20- H26]</a:t>
            </a:r>
          </a:p>
          <a:p>
            <a:pPr lvl="1"/>
            <a:r>
              <a:rPr lang="en-US" sz="2200" b="1" dirty="0" smtClean="0"/>
              <a:t>Molybdenum based [H41- H43]</a:t>
            </a:r>
          </a:p>
        </p:txBody>
      </p:sp>
      <p:sp>
        <p:nvSpPr>
          <p:cNvPr id="6" name="TextBox 5"/>
          <p:cNvSpPr txBox="1"/>
          <p:nvPr/>
        </p:nvSpPr>
        <p:spPr>
          <a:xfrm>
            <a:off x="7620000" y="228600"/>
            <a:ext cx="1524000" cy="461665"/>
          </a:xfrm>
          <a:prstGeom prst="rect">
            <a:avLst/>
          </a:prstGeom>
          <a:noFill/>
        </p:spPr>
        <p:txBody>
          <a:bodyPr wrap="square" rtlCol="0">
            <a:spAutoFit/>
          </a:bodyPr>
          <a:lstStyle/>
          <a:p>
            <a:r>
              <a:rPr lang="en-US" sz="2400" b="1" dirty="0" smtClean="0"/>
              <a:t>Die steels</a:t>
            </a:r>
            <a:endParaRPr lang="en-US" sz="2400" b="1"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14282" y="142852"/>
            <a:ext cx="4129118" cy="500066"/>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4000" b="1" dirty="0" smtClean="0">
                <a:solidFill>
                  <a:schemeClr val="tx1"/>
                </a:solidFill>
              </a:rPr>
              <a:t>Chromium Based</a:t>
            </a:r>
          </a:p>
        </p:txBody>
      </p:sp>
      <p:sp>
        <p:nvSpPr>
          <p:cNvPr id="6" name="Text Placeholder 2"/>
          <p:cNvSpPr>
            <a:spLocks noGrp="1"/>
          </p:cNvSpPr>
          <p:nvPr>
            <p:ph type="body" sz="quarter" idx="10"/>
          </p:nvPr>
        </p:nvSpPr>
        <p:spPr>
          <a:xfrm>
            <a:off x="357158" y="888674"/>
            <a:ext cx="8382000" cy="5852371"/>
          </a:xfrm>
        </p:spPr>
        <p:txBody>
          <a:bodyPr/>
          <a:lstStyle/>
          <a:p>
            <a:r>
              <a:rPr lang="en-US" sz="2500" dirty="0" smtClean="0"/>
              <a:t>Contains  Chromium (&gt;=3.25%), and small amounts of Vanadium, Tungsten and Molybdenum. </a:t>
            </a:r>
          </a:p>
          <a:p>
            <a:endParaRPr lang="en-US" sz="2500" dirty="0" smtClean="0"/>
          </a:p>
          <a:p>
            <a:r>
              <a:rPr lang="en-US" sz="2500" dirty="0" smtClean="0"/>
              <a:t>These are characterized by  high red hardness &amp; high hardenability.</a:t>
            </a:r>
          </a:p>
          <a:p>
            <a:endParaRPr lang="en-US" sz="2500" dirty="0" smtClean="0"/>
          </a:p>
          <a:p>
            <a:r>
              <a:rPr lang="en-US" sz="2500" dirty="0" smtClean="0"/>
              <a:t>Oil quenching is reqd. when dimensional stability is not of prime importance</a:t>
            </a:r>
            <a:r>
              <a:rPr lang="en-US" sz="2800" dirty="0" smtClean="0"/>
              <a:t>. </a:t>
            </a:r>
            <a:r>
              <a:rPr lang="en-US" sz="2500" dirty="0" smtClean="0">
                <a:solidFill>
                  <a:srgbClr val="000000"/>
                </a:solidFill>
              </a:rPr>
              <a:t>Tempering temperature for these steels varies from 550-675°C. </a:t>
            </a:r>
            <a:endParaRPr lang="en-US" sz="2500" dirty="0" smtClean="0"/>
          </a:p>
          <a:p>
            <a:endParaRPr lang="en-US" sz="2500" dirty="0" smtClean="0"/>
          </a:p>
          <a:p>
            <a:r>
              <a:rPr lang="en-US" sz="2500" dirty="0" smtClean="0"/>
              <a:t>Applications: </a:t>
            </a:r>
            <a:endParaRPr lang="en-US" sz="2800" dirty="0" smtClean="0"/>
          </a:p>
          <a:p>
            <a:pPr lvl="1"/>
            <a:r>
              <a:rPr lang="en-US" sz="2200" b="1" dirty="0" smtClean="0"/>
              <a:t>Hot dies for extrusion, forging, mandrels, punches. </a:t>
            </a:r>
          </a:p>
          <a:p>
            <a:pPr lvl="1"/>
            <a:r>
              <a:rPr lang="en-US" sz="2200" b="1" dirty="0" smtClean="0"/>
              <a:t>Highly stressed structural parts of supersonic aircrafts.</a:t>
            </a:r>
          </a:p>
          <a:p>
            <a:pPr lvl="1"/>
            <a:r>
              <a:rPr lang="en-US" sz="2200" b="1" dirty="0" smtClean="0"/>
              <a:t>Hot work steels.</a:t>
            </a:r>
          </a:p>
          <a:p>
            <a:pPr lvl="1">
              <a:buNone/>
            </a:pPr>
            <a:endParaRPr lang="en-US" sz="2400" dirty="0" smtClean="0"/>
          </a:p>
        </p:txBody>
      </p:sp>
      <p:sp>
        <p:nvSpPr>
          <p:cNvPr id="4" name="TextBox 3"/>
          <p:cNvSpPr txBox="1"/>
          <p:nvPr/>
        </p:nvSpPr>
        <p:spPr>
          <a:xfrm>
            <a:off x="5486400" y="228600"/>
            <a:ext cx="3276600" cy="461665"/>
          </a:xfrm>
          <a:prstGeom prst="rect">
            <a:avLst/>
          </a:prstGeom>
          <a:noFill/>
        </p:spPr>
        <p:txBody>
          <a:bodyPr wrap="square" rtlCol="0">
            <a:spAutoFit/>
          </a:bodyPr>
          <a:lstStyle/>
          <a:p>
            <a:r>
              <a:rPr lang="en-US" sz="2400" b="1" dirty="0" smtClean="0">
                <a:solidFill>
                  <a:srgbClr val="002060"/>
                </a:solidFill>
              </a:rPr>
              <a:t>HOT WORK TOOL STEEL</a:t>
            </a:r>
            <a:endParaRPr lang="en-US"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WAPNIL\Desktop\Capture7.JPG"/>
          <p:cNvPicPr>
            <a:picLocks noChangeAspect="1" noChangeArrowheads="1"/>
          </p:cNvPicPr>
          <p:nvPr/>
        </p:nvPicPr>
        <p:blipFill>
          <a:blip r:embed="rId2" cstate="print"/>
          <a:srcRect/>
          <a:stretch>
            <a:fillRect/>
          </a:stretch>
        </p:blipFill>
        <p:spPr bwMode="auto">
          <a:xfrm>
            <a:off x="-2769" y="0"/>
            <a:ext cx="9158446" cy="2200275"/>
          </a:xfrm>
          <a:prstGeom prst="rect">
            <a:avLst/>
          </a:prstGeom>
          <a:noFill/>
        </p:spPr>
      </p:pic>
      <p:pic>
        <p:nvPicPr>
          <p:cNvPr id="9219" name="Picture 3" descr="C:\Users\SWAPNIL\Desktop\Capture8.JPG"/>
          <p:cNvPicPr>
            <a:picLocks noChangeAspect="1" noChangeArrowheads="1"/>
          </p:cNvPicPr>
          <p:nvPr/>
        </p:nvPicPr>
        <p:blipFill>
          <a:blip r:embed="rId3" cstate="print"/>
          <a:srcRect/>
          <a:stretch>
            <a:fillRect/>
          </a:stretch>
        </p:blipFill>
        <p:spPr bwMode="auto">
          <a:xfrm>
            <a:off x="0" y="2133600"/>
            <a:ext cx="9144000" cy="4724400"/>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077200" cy="5262979"/>
          </a:xfrm>
          <a:prstGeom prst="rect">
            <a:avLst/>
          </a:prstGeom>
          <a:noFill/>
        </p:spPr>
        <p:txBody>
          <a:bodyPr wrap="square" rtlCol="0">
            <a:spAutoFit/>
          </a:bodyPr>
          <a:lstStyle/>
          <a:p>
            <a:r>
              <a:rPr lang="en-US" sz="2800" b="1" dirty="0" smtClean="0">
                <a:solidFill>
                  <a:srgbClr val="FF0000"/>
                </a:solidFill>
              </a:rPr>
              <a:t>TOOL STEEL: </a:t>
            </a:r>
          </a:p>
          <a:p>
            <a:r>
              <a:rPr lang="en-US" sz="2800" b="1" dirty="0" smtClean="0"/>
              <a:t>THESE ARE HIGH QUALITY SPECIAL STEELS USED FOR CUTTING AND FORMING PURPOSES.</a:t>
            </a:r>
          </a:p>
          <a:p>
            <a:r>
              <a:rPr lang="en-US" sz="2800" b="1" dirty="0" smtClean="0">
                <a:solidFill>
                  <a:srgbClr val="FF0000"/>
                </a:solidFill>
              </a:rPr>
              <a:t>CLASSIFIED ACCORDING TO---</a:t>
            </a:r>
          </a:p>
          <a:p>
            <a:pPr marL="514350" indent="-514350">
              <a:buAutoNum type="arabicPeriod"/>
            </a:pPr>
            <a:r>
              <a:rPr lang="en-US" sz="2800" b="1" dirty="0" smtClean="0">
                <a:solidFill>
                  <a:srgbClr val="FF0000"/>
                </a:solidFill>
              </a:rPr>
              <a:t>AS PER QUENCHING MEDIA USED</a:t>
            </a:r>
          </a:p>
          <a:p>
            <a:pPr marL="514350" indent="-514350">
              <a:buFont typeface="Arial" pitchFamily="34" charset="0"/>
              <a:buChar char="•"/>
            </a:pPr>
            <a:r>
              <a:rPr lang="en-US" sz="2800" b="1" dirty="0" smtClean="0"/>
              <a:t>        </a:t>
            </a:r>
            <a:r>
              <a:rPr lang="en-US" sz="2800" b="1" dirty="0" smtClean="0">
                <a:solidFill>
                  <a:srgbClr val="0070C0"/>
                </a:solidFill>
              </a:rPr>
              <a:t>WATER HARDENING STEELS</a:t>
            </a:r>
          </a:p>
          <a:p>
            <a:pPr marL="514350" indent="-514350">
              <a:buFont typeface="Arial" pitchFamily="34" charset="0"/>
              <a:buChar char="•"/>
            </a:pPr>
            <a:r>
              <a:rPr lang="en-US" sz="2800" b="1" dirty="0" smtClean="0">
                <a:solidFill>
                  <a:srgbClr val="0070C0"/>
                </a:solidFill>
              </a:rPr>
              <a:t>        OIL HARDENING STEELS</a:t>
            </a:r>
          </a:p>
          <a:p>
            <a:pPr marL="514350" indent="-514350">
              <a:buFont typeface="Arial" pitchFamily="34" charset="0"/>
              <a:buChar char="•"/>
            </a:pPr>
            <a:r>
              <a:rPr lang="en-US" sz="2800" b="1" dirty="0" smtClean="0">
                <a:solidFill>
                  <a:srgbClr val="0070C0"/>
                </a:solidFill>
              </a:rPr>
              <a:t>         AIR HARDENING STEELS</a:t>
            </a:r>
          </a:p>
          <a:p>
            <a:pPr marL="514350" indent="-514350"/>
            <a:r>
              <a:rPr lang="en-US" sz="2800" b="1" dirty="0" smtClean="0">
                <a:solidFill>
                  <a:srgbClr val="FF0000"/>
                </a:solidFill>
              </a:rPr>
              <a:t>2. AS PER ALLOY CONTENT </a:t>
            </a:r>
          </a:p>
          <a:p>
            <a:pPr marL="514350" indent="-514350">
              <a:buFont typeface="Arial" pitchFamily="34" charset="0"/>
              <a:buChar char="•"/>
            </a:pPr>
            <a:r>
              <a:rPr lang="en-US" sz="2800" b="1" dirty="0" smtClean="0">
                <a:solidFill>
                  <a:srgbClr val="FF0000"/>
                </a:solidFill>
              </a:rPr>
              <a:t>           </a:t>
            </a:r>
            <a:r>
              <a:rPr lang="en-US" sz="2800" b="1" dirty="0" smtClean="0">
                <a:solidFill>
                  <a:srgbClr val="0070C0"/>
                </a:solidFill>
              </a:rPr>
              <a:t>CARBON TOOL STEELS </a:t>
            </a:r>
          </a:p>
          <a:p>
            <a:pPr marL="514350" indent="-514350">
              <a:buFont typeface="Arial" pitchFamily="34" charset="0"/>
              <a:buChar char="•"/>
            </a:pPr>
            <a:r>
              <a:rPr lang="en-US" sz="2800" b="1" dirty="0" smtClean="0">
                <a:solidFill>
                  <a:srgbClr val="0070C0"/>
                </a:solidFill>
              </a:rPr>
              <a:t>           LOW ALLOY TOOL STEELS </a:t>
            </a:r>
          </a:p>
          <a:p>
            <a:pPr marL="514350" indent="-514350">
              <a:buFont typeface="Arial" pitchFamily="34" charset="0"/>
              <a:buChar char="•"/>
            </a:pPr>
            <a:r>
              <a:rPr lang="en-US" sz="2800" b="1" dirty="0" smtClean="0">
                <a:solidFill>
                  <a:srgbClr val="0070C0"/>
                </a:solidFill>
              </a:rPr>
              <a:t>           MEDIUM ALLOY STEELS</a:t>
            </a:r>
            <a:endParaRPr lang="en-US" sz="2800" b="1" dirty="0">
              <a:solidFill>
                <a:srgbClr val="0070C0"/>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214282" y="142852"/>
            <a:ext cx="3824318" cy="500066"/>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4000" b="1" dirty="0" smtClean="0">
                <a:solidFill>
                  <a:schemeClr val="tx1"/>
                </a:solidFill>
              </a:rPr>
              <a:t>Tungsten Based</a:t>
            </a:r>
          </a:p>
        </p:txBody>
      </p:sp>
      <p:sp>
        <p:nvSpPr>
          <p:cNvPr id="7" name="Text Placeholder 2"/>
          <p:cNvSpPr txBox="1">
            <a:spLocks/>
          </p:cNvSpPr>
          <p:nvPr/>
        </p:nvSpPr>
        <p:spPr>
          <a:xfrm>
            <a:off x="285720" y="888674"/>
            <a:ext cx="8382000" cy="5041380"/>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Contains  tungsten (=9.00%) &amp; Chromium (2.0 -12.0%), and low</a:t>
            </a:r>
            <a:r>
              <a:rPr kumimoji="0" lang="en-US" sz="2500" b="0" i="0" u="none" strike="noStrike" kern="1200" cap="none" spc="0" normalizeH="0" noProof="0" dirty="0" smtClean="0">
                <a:ln>
                  <a:noFill/>
                </a:ln>
                <a:solidFill>
                  <a:schemeClr val="tx1"/>
                </a:solidFill>
                <a:effectLst/>
                <a:uLnTx/>
                <a:uFillTx/>
                <a:latin typeface="+mn-lt"/>
                <a:ea typeface="+mn-ea"/>
                <a:cs typeface="+mn-cs"/>
              </a:rPr>
              <a:t> Carbon %.</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 </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 are characterized by  resistance</a:t>
            </a:r>
            <a:r>
              <a:rPr kumimoji="0" lang="en-US" sz="2500" b="0" i="0" u="none" strike="noStrike" kern="1200" cap="none" spc="0" normalizeH="0" noProof="0" dirty="0" smtClean="0">
                <a:ln>
                  <a:noFill/>
                </a:ln>
                <a:solidFill>
                  <a:schemeClr val="tx1"/>
                </a:solidFill>
                <a:effectLst/>
                <a:uLnTx/>
                <a:uFillTx/>
                <a:latin typeface="+mn-lt"/>
                <a:ea typeface="+mn-ea"/>
                <a:cs typeface="+mn-cs"/>
              </a:rPr>
              <a:t> to high temperature softening.</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buBlip>
                <a:blip r:embed="rId2"/>
              </a:buBlip>
              <a:defRPr/>
            </a:pPr>
            <a:r>
              <a:rPr lang="en-US" sz="2500" dirty="0" smtClean="0">
                <a:solidFill>
                  <a:srgbClr val="000000"/>
                </a:solidFill>
              </a:rPr>
              <a:t>Tempering temperature for these steels varies from 550-675°C.</a:t>
            </a:r>
          </a:p>
          <a:p>
            <a:pPr marL="396875" lvl="0" indent="-396875" defTabSz="914363">
              <a:lnSpc>
                <a:spcPct val="90000"/>
              </a:lnSpc>
              <a:spcBef>
                <a:spcPct val="20000"/>
              </a:spcBef>
              <a:buBlip>
                <a:blip r:embed="rId2"/>
              </a:buBlip>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Applications: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P</a:t>
            </a:r>
            <a:r>
              <a:rPr kumimoji="0" lang="en-US" sz="2200" b="1" i="0" u="none" strike="noStrike" kern="1200" cap="none" spc="0" normalizeH="0" baseline="0" noProof="0" dirty="0" err="1" smtClean="0">
                <a:ln>
                  <a:noFill/>
                </a:ln>
                <a:solidFill>
                  <a:schemeClr val="tx1"/>
                </a:solidFill>
                <a:effectLst/>
                <a:uLnTx/>
                <a:uFillTx/>
                <a:latin typeface="+mn-lt"/>
                <a:ea typeface="+mn-ea"/>
                <a:cs typeface="+mn-cs"/>
              </a:rPr>
              <a:t>unches</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 </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Mandrels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Extrusion dies for Brass, Steel &amp; Nickel alloys.</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5486400" y="228600"/>
            <a:ext cx="3276600" cy="461665"/>
          </a:xfrm>
          <a:prstGeom prst="rect">
            <a:avLst/>
          </a:prstGeom>
          <a:noFill/>
        </p:spPr>
        <p:txBody>
          <a:bodyPr wrap="square" rtlCol="0">
            <a:spAutoFit/>
          </a:bodyPr>
          <a:lstStyle/>
          <a:p>
            <a:r>
              <a:rPr lang="en-US" sz="2400" b="1" dirty="0" smtClean="0">
                <a:solidFill>
                  <a:srgbClr val="002060"/>
                </a:solidFill>
              </a:rPr>
              <a:t>HOT WORK TOOL STEEL</a:t>
            </a:r>
            <a:endParaRPr lang="en-US"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WAPNIL\Desktop\Capture7.JPG"/>
          <p:cNvPicPr>
            <a:picLocks noChangeAspect="1" noChangeArrowheads="1"/>
          </p:cNvPicPr>
          <p:nvPr/>
        </p:nvPicPr>
        <p:blipFill>
          <a:blip r:embed="rId2" cstate="print"/>
          <a:srcRect/>
          <a:stretch>
            <a:fillRect/>
          </a:stretch>
        </p:blipFill>
        <p:spPr bwMode="auto">
          <a:xfrm>
            <a:off x="0" y="0"/>
            <a:ext cx="9144000" cy="1981200"/>
          </a:xfrm>
          <a:prstGeom prst="rect">
            <a:avLst/>
          </a:prstGeom>
          <a:noFill/>
        </p:spPr>
      </p:pic>
      <p:pic>
        <p:nvPicPr>
          <p:cNvPr id="5" name="Picture 3" descr="C:\Users\SWAPNIL\Desktop\Capture8.JPG"/>
          <p:cNvPicPr>
            <a:picLocks noChangeAspect="1" noChangeArrowheads="1"/>
          </p:cNvPicPr>
          <p:nvPr/>
        </p:nvPicPr>
        <p:blipFill>
          <a:blip r:embed="rId3" cstate="print"/>
          <a:srcRect/>
          <a:stretch>
            <a:fillRect/>
          </a:stretch>
        </p:blipFill>
        <p:spPr bwMode="auto">
          <a:xfrm>
            <a:off x="0" y="1981200"/>
            <a:ext cx="9144000" cy="4876800"/>
          </a:xfrm>
          <a:prstGeom prst="rect">
            <a:avLst/>
          </a:prstGeom>
          <a:noFill/>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14282" y="142852"/>
            <a:ext cx="4510118" cy="500066"/>
          </a:xfrm>
          <a:prstGeom prst="roundRect">
            <a:avLst>
              <a:gd name="adj" fmla="val 9033"/>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4000" b="1" dirty="0" smtClean="0">
                <a:solidFill>
                  <a:schemeClr val="tx1"/>
                </a:solidFill>
              </a:rPr>
              <a:t>Molybdenum Based</a:t>
            </a:r>
          </a:p>
        </p:txBody>
      </p:sp>
      <p:sp>
        <p:nvSpPr>
          <p:cNvPr id="5" name="Text Placeholder 2"/>
          <p:cNvSpPr txBox="1">
            <a:spLocks/>
          </p:cNvSpPr>
          <p:nvPr/>
        </p:nvSpPr>
        <p:spPr>
          <a:xfrm>
            <a:off x="285720" y="888674"/>
            <a:ext cx="8382000" cy="3924151"/>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Contains  Molybdenum</a:t>
            </a:r>
            <a:r>
              <a:rPr kumimoji="0" lang="en-US" sz="2500" b="0" i="0" u="none" strike="noStrike" kern="1200" cap="none" spc="0" normalizeH="0" noProof="0" dirty="0" smtClean="0">
                <a:ln>
                  <a:noFill/>
                </a:ln>
                <a:solidFill>
                  <a:schemeClr val="tx1"/>
                </a:solidFill>
                <a:effectLst/>
                <a:uLnTx/>
                <a:uFillTx/>
                <a:latin typeface="+mn-lt"/>
                <a:ea typeface="+mn-ea"/>
                <a:cs typeface="+mn-cs"/>
              </a:rPr>
              <a:t> </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a:t>
            </a:r>
            <a:r>
              <a:rPr lang="en-US" sz="2500" dirty="0" smtClean="0"/>
              <a:t>8</a:t>
            </a:r>
            <a:r>
              <a:rPr kumimoji="0" lang="en-US" sz="2500" b="0" i="0" u="none" strike="noStrike" kern="1200" cap="none" spc="0" normalizeH="0" baseline="0" noProof="0" dirty="0" smtClean="0">
                <a:ln>
                  <a:noFill/>
                </a:ln>
                <a:solidFill>
                  <a:schemeClr val="tx1"/>
                </a:solidFill>
                <a:effectLst/>
                <a:uLnTx/>
                <a:uFillTx/>
                <a:latin typeface="+mn-lt"/>
                <a:ea typeface="+mn-ea"/>
                <a:cs typeface="+mn-cs"/>
              </a:rPr>
              <a:t>.00%) &amp; Chromium (4.0 -12.0%),</a:t>
            </a:r>
            <a:r>
              <a:rPr kumimoji="0" lang="en-US" sz="2500" b="0" i="0" u="none" strike="noStrike" kern="1200" cap="none" spc="0" normalizeH="0" noProof="0" dirty="0" smtClean="0">
                <a:ln>
                  <a:noFill/>
                </a:ln>
                <a:solidFill>
                  <a:schemeClr val="tx1"/>
                </a:solidFill>
                <a:effectLst/>
                <a:uLnTx/>
                <a:uFillTx/>
                <a:latin typeface="+mn-lt"/>
                <a:ea typeface="+mn-ea"/>
                <a:cs typeface="+mn-cs"/>
              </a:rPr>
              <a:t> </a:t>
            </a:r>
            <a:r>
              <a:rPr lang="en-US" sz="2500" dirty="0" smtClean="0"/>
              <a:t>and </a:t>
            </a:r>
            <a:r>
              <a:rPr kumimoji="0" lang="en-US" sz="2500" b="0" i="0" u="none" strike="noStrike" kern="1200" cap="none" spc="0" normalizeH="0" noProof="0" dirty="0" smtClean="0">
                <a:ln>
                  <a:noFill/>
                </a:ln>
                <a:solidFill>
                  <a:schemeClr val="tx1"/>
                </a:solidFill>
                <a:effectLst/>
                <a:uLnTx/>
                <a:uFillTx/>
                <a:latin typeface="+mn-lt"/>
                <a:ea typeface="+mn-ea"/>
                <a:cs typeface="+mn-cs"/>
              </a:rPr>
              <a:t> some tungsten and Vanadium.</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 are characterized by high</a:t>
            </a:r>
            <a:r>
              <a:rPr lang="en-US" sz="2500" dirty="0" smtClean="0"/>
              <a:t> toughness &amp; high heat check resistance.</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lvl="0" indent="-396875" defTabSz="914363">
              <a:lnSpc>
                <a:spcPct val="90000"/>
              </a:lnSpc>
              <a:spcBef>
                <a:spcPct val="20000"/>
              </a:spcBef>
              <a:buBlip>
                <a:blip r:embed="rId2"/>
              </a:buBlip>
              <a:defRPr/>
            </a:pPr>
            <a:r>
              <a:rPr lang="en-US" sz="2500" dirty="0" smtClean="0">
                <a:solidFill>
                  <a:srgbClr val="000000"/>
                </a:solidFill>
              </a:rPr>
              <a:t>Tempering temperature for these steels varies from 550-650°C</a:t>
            </a:r>
            <a:r>
              <a:rPr lang="en-US" sz="2500" dirty="0" smtClean="0">
                <a:solidFill>
                  <a:srgbClr val="000000"/>
                </a:solidFill>
              </a:rPr>
              <a:t>.</a:t>
            </a:r>
          </a:p>
          <a:p>
            <a:pPr marL="396875" lvl="0" indent="-396875" defTabSz="914363">
              <a:lnSpc>
                <a:spcPct val="90000"/>
              </a:lnSpc>
              <a:spcBef>
                <a:spcPct val="20000"/>
              </a:spcBef>
              <a:buBlip>
                <a:blip r:embed="rId2"/>
              </a:buBlip>
              <a:defRPr/>
            </a:pPr>
            <a:r>
              <a:rPr kumimoji="0" lang="en-US" sz="2500" b="0" i="0" u="none" strike="noStrike" kern="1200" cap="none" spc="0" normalizeH="0" baseline="0" noProof="0" dirty="0" smtClean="0">
                <a:ln>
                  <a:noFill/>
                </a:ln>
                <a:solidFill>
                  <a:srgbClr val="000000"/>
                </a:solidFill>
                <a:effectLst/>
                <a:uLnTx/>
                <a:uFillTx/>
                <a:latin typeface="+mn-lt"/>
                <a:ea typeface="+mn-ea"/>
                <a:cs typeface="+mn-cs"/>
              </a:rPr>
              <a:t> </a:t>
            </a:r>
            <a:r>
              <a:rPr kumimoji="0" lang="en-US" sz="2500" b="0" i="0" u="none" strike="noStrike" kern="1200" cap="none" spc="0" normalizeH="0" baseline="0" noProof="0" dirty="0" smtClean="0">
                <a:ln>
                  <a:noFill/>
                </a:ln>
                <a:solidFill>
                  <a:srgbClr val="000000"/>
                </a:solidFill>
                <a:effectLst/>
                <a:uLnTx/>
                <a:uFillTx/>
                <a:latin typeface="+mn-lt"/>
                <a:ea typeface="+mn-ea"/>
                <a:cs typeface="+mn-cs"/>
              </a:rPr>
              <a:t>resistance to decarburization.</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5486400" y="228600"/>
            <a:ext cx="3276600" cy="461665"/>
          </a:xfrm>
          <a:prstGeom prst="rect">
            <a:avLst/>
          </a:prstGeom>
          <a:noFill/>
        </p:spPr>
        <p:txBody>
          <a:bodyPr wrap="square" rtlCol="0">
            <a:spAutoFit/>
          </a:bodyPr>
          <a:lstStyle/>
          <a:p>
            <a:r>
              <a:rPr lang="en-US" sz="2400" b="1" dirty="0" smtClean="0">
                <a:solidFill>
                  <a:srgbClr val="002060"/>
                </a:solidFill>
              </a:rPr>
              <a:t>HOT WORK TOOL STEEL</a:t>
            </a:r>
            <a:endParaRPr lang="en-US"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WAPNIL\Desktop\Capture7.JPG"/>
          <p:cNvPicPr>
            <a:picLocks noChangeAspect="1" noChangeArrowheads="1"/>
          </p:cNvPicPr>
          <p:nvPr/>
        </p:nvPicPr>
        <p:blipFill>
          <a:blip r:embed="rId2" cstate="print"/>
          <a:srcRect/>
          <a:stretch>
            <a:fillRect/>
          </a:stretch>
        </p:blipFill>
        <p:spPr bwMode="auto">
          <a:xfrm>
            <a:off x="0" y="0"/>
            <a:ext cx="9144000" cy="2895600"/>
          </a:xfrm>
          <a:prstGeom prst="rect">
            <a:avLst/>
          </a:prstGeom>
          <a:noFill/>
        </p:spPr>
      </p:pic>
      <p:pic>
        <p:nvPicPr>
          <p:cNvPr id="12290" name="Picture 2" descr="C:\Users\SWAPNIL\Desktop\Captur.JPG"/>
          <p:cNvPicPr>
            <a:picLocks noChangeAspect="1" noChangeArrowheads="1"/>
          </p:cNvPicPr>
          <p:nvPr/>
        </p:nvPicPr>
        <p:blipFill>
          <a:blip r:embed="rId3" cstate="print"/>
          <a:srcRect/>
          <a:stretch>
            <a:fillRect/>
          </a:stretch>
        </p:blipFill>
        <p:spPr bwMode="auto">
          <a:xfrm>
            <a:off x="0" y="2819400"/>
            <a:ext cx="9144000" cy="40386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33400" y="457201"/>
            <a:ext cx="3657600" cy="2590800"/>
          </a:xfrm>
          <a:prstGeom prst="rect">
            <a:avLst/>
          </a:prstGeom>
          <a:ln w="88900" cap="sq" cmpd="thickThin">
            <a:solidFill>
              <a:srgbClr val="000000"/>
            </a:solidFill>
            <a:prstDash val="solid"/>
            <a:miter lim="800000"/>
          </a:ln>
          <a:effectLst>
            <a:innerShdw blurRad="76200">
              <a:srgbClr val="000000"/>
            </a:innerShdw>
          </a:effectLst>
        </p:spPr>
      </p:pic>
      <p:pic>
        <p:nvPicPr>
          <p:cNvPr id="3075" name="Picture 3"/>
          <p:cNvPicPr>
            <a:picLocks noChangeAspect="1" noChangeArrowheads="1"/>
          </p:cNvPicPr>
          <p:nvPr/>
        </p:nvPicPr>
        <p:blipFill>
          <a:blip r:embed="rId3" cstate="print"/>
          <a:srcRect/>
          <a:stretch>
            <a:fillRect/>
          </a:stretch>
        </p:blipFill>
        <p:spPr bwMode="auto">
          <a:xfrm>
            <a:off x="5105400" y="3733800"/>
            <a:ext cx="3657600" cy="2590800"/>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bwMode="auto">
          <a:xfrm>
            <a:off x="4648200" y="1447800"/>
            <a:ext cx="3581400" cy="7620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Microstructure of H-13 TOOL STEEL (1000x)</a:t>
            </a:r>
          </a:p>
        </p:txBody>
      </p:sp>
      <p:sp>
        <p:nvSpPr>
          <p:cNvPr id="7" name="Rounded Rectangle 6"/>
          <p:cNvSpPr/>
          <p:nvPr/>
        </p:nvSpPr>
        <p:spPr bwMode="auto">
          <a:xfrm>
            <a:off x="914400" y="4724400"/>
            <a:ext cx="3886200" cy="9906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Microstructure of </a:t>
            </a:r>
          </a:p>
          <a:p>
            <a:pPr algn="ctr" defTabSz="914099"/>
            <a:r>
              <a:rPr lang="en-US" sz="2400" b="1" dirty="0" smtClean="0">
                <a:solidFill>
                  <a:srgbClr val="002060"/>
                </a:solidFill>
                <a:effectLst/>
              </a:rPr>
              <a:t>Annealed H-13 TOOL STEEL</a:t>
            </a:r>
          </a:p>
        </p:txBody>
      </p:sp>
      <p:sp>
        <p:nvSpPr>
          <p:cNvPr id="8" name="TextBox 7"/>
          <p:cNvSpPr txBox="1"/>
          <p:nvPr/>
        </p:nvSpPr>
        <p:spPr>
          <a:xfrm>
            <a:off x="5486400" y="228600"/>
            <a:ext cx="3276600" cy="461665"/>
          </a:xfrm>
          <a:prstGeom prst="rect">
            <a:avLst/>
          </a:prstGeom>
          <a:noFill/>
        </p:spPr>
        <p:txBody>
          <a:bodyPr wrap="square" rtlCol="0">
            <a:spAutoFit/>
          </a:bodyPr>
          <a:lstStyle/>
          <a:p>
            <a:r>
              <a:rPr lang="en-US" sz="2400" b="1" dirty="0" smtClean="0">
                <a:solidFill>
                  <a:srgbClr val="002060"/>
                </a:solidFill>
              </a:rPr>
              <a:t>HOT WORK TOOL STEEL</a:t>
            </a:r>
            <a:endParaRPr lang="en-US"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71472" y="142852"/>
            <a:ext cx="8072494" cy="714380"/>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b="1" dirty="0" smtClean="0">
                <a:solidFill>
                  <a:schemeClr val="tx1"/>
                </a:solidFill>
              </a:rPr>
              <a:t>COLD-WORKED TOOL STEELS</a:t>
            </a:r>
          </a:p>
        </p:txBody>
      </p:sp>
      <p:sp>
        <p:nvSpPr>
          <p:cNvPr id="5" name="Text Placeholder 2"/>
          <p:cNvSpPr txBox="1">
            <a:spLocks/>
          </p:cNvSpPr>
          <p:nvPr/>
        </p:nvSpPr>
        <p:spPr>
          <a:xfrm>
            <a:off x="304800" y="1447800"/>
            <a:ext cx="8382000" cy="5355312"/>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800" dirty="0" smtClean="0"/>
              <a:t>These steels are used for making tools for cold work applications, when the tool surface temperature does not rise more than 200°c.</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 characterized by high abrasion</a:t>
            </a:r>
            <a:r>
              <a:rPr kumimoji="0" lang="en-US" sz="2800" b="0" i="0" u="none" strike="noStrike" kern="1200" cap="none" spc="0" normalizeH="0" noProof="0" dirty="0" smtClean="0">
                <a:ln>
                  <a:noFill/>
                </a:ln>
                <a:solidFill>
                  <a:schemeClr val="tx1"/>
                </a:solidFill>
                <a:effectLst/>
                <a:uLnTx/>
                <a:uFillTx/>
                <a:latin typeface="+mn-lt"/>
                <a:ea typeface="+mn-ea"/>
                <a:cs typeface="+mn-cs"/>
              </a:rPr>
              <a:t> &amp; wear resistance, higher toughness and high impact resistance.</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800" b="0" i="0" u="none" strike="noStrike" kern="1200" cap="none" spc="0" normalizeH="0" noProof="0" dirty="0" smtClean="0">
                <a:ln>
                  <a:noFill/>
                </a:ln>
                <a:solidFill>
                  <a:schemeClr val="tx1"/>
                </a:solidFill>
                <a:effectLst/>
                <a:uLnTx/>
                <a:uFillTx/>
                <a:latin typeface="+mn-lt"/>
                <a:ea typeface="+mn-ea"/>
                <a:cs typeface="+mn-cs"/>
              </a:rPr>
              <a:t>These </a:t>
            </a:r>
            <a:r>
              <a:rPr kumimoji="0" lang="en-US" sz="2800" b="0" i="0" u="none" strike="noStrike" kern="1200" cap="none" spc="0" normalizeH="0" noProof="0" dirty="0" smtClean="0">
                <a:ln>
                  <a:noFill/>
                </a:ln>
                <a:solidFill>
                  <a:schemeClr val="tx1"/>
                </a:solidFill>
                <a:effectLst/>
                <a:uLnTx/>
                <a:uFillTx/>
                <a:latin typeface="+mn-lt"/>
                <a:ea typeface="+mn-ea"/>
                <a:cs typeface="+mn-cs"/>
              </a:rPr>
              <a:t>steels are also called “Non- distorting Steels”, as they show little change in dimension during heat treatment.</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These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are divided into 3 groups:</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400" b="1" dirty="0" smtClean="0"/>
              <a:t>Oil hardening Steels [GRADE ‘O’]</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400" b="1" dirty="0" smtClean="0"/>
              <a:t>Air hardening Steels [GRADE ‘A’]</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400" b="1" dirty="0" smtClean="0"/>
              <a:t>High Carbon, High Chromium Steels [GRADE ‘D’]</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7620000" y="304800"/>
            <a:ext cx="1371600" cy="461665"/>
          </a:xfrm>
          <a:prstGeom prst="rect">
            <a:avLst/>
          </a:prstGeom>
          <a:noFill/>
        </p:spPr>
        <p:txBody>
          <a:bodyPr wrap="square" rtlCol="0">
            <a:spAutoFit/>
          </a:bodyPr>
          <a:lstStyle/>
          <a:p>
            <a:r>
              <a:rPr lang="en-US" sz="2400" b="1" dirty="0" smtClean="0"/>
              <a:t>Die steel</a:t>
            </a:r>
            <a:endParaRPr lang="en-US" sz="2400" b="1" dirty="0"/>
          </a:p>
        </p:txBody>
      </p:sp>
      <p:sp>
        <p:nvSpPr>
          <p:cNvPr id="7" name="TextBox 6"/>
          <p:cNvSpPr txBox="1"/>
          <p:nvPr/>
        </p:nvSpPr>
        <p:spPr>
          <a:xfrm>
            <a:off x="304800" y="990600"/>
            <a:ext cx="8534400" cy="461665"/>
          </a:xfrm>
          <a:prstGeom prst="rect">
            <a:avLst/>
          </a:prstGeom>
          <a:noFill/>
        </p:spPr>
        <p:txBody>
          <a:bodyPr wrap="square" rtlCol="0">
            <a:spAutoFit/>
          </a:bodyPr>
          <a:lstStyle/>
          <a:p>
            <a:r>
              <a:rPr lang="en-US" sz="2400" b="1" dirty="0" smtClean="0">
                <a:solidFill>
                  <a:srgbClr val="FF0000"/>
                </a:solidFill>
              </a:rPr>
              <a:t>ALSO CALLED AS OHNS – OIL HARDENED NON SHRINKING STEEL </a:t>
            </a:r>
            <a:endParaRPr lang="en-US" sz="2400" b="1" dirty="0">
              <a:solidFill>
                <a:srgbClr val="FF0000"/>
              </a:solidFill>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14282" y="142852"/>
            <a:ext cx="4662518" cy="50006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4000" b="1" dirty="0" smtClean="0">
                <a:solidFill>
                  <a:schemeClr val="tx1"/>
                </a:solidFill>
              </a:rPr>
              <a:t>Oil- hardening Steels</a:t>
            </a:r>
          </a:p>
        </p:txBody>
      </p:sp>
      <p:sp>
        <p:nvSpPr>
          <p:cNvPr id="5" name="Text Placeholder 2"/>
          <p:cNvSpPr txBox="1">
            <a:spLocks/>
          </p:cNvSpPr>
          <p:nvPr/>
        </p:nvSpPr>
        <p:spPr>
          <a:xfrm>
            <a:off x="357158" y="888674"/>
            <a:ext cx="8382000" cy="6192464"/>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a:t>
            </a:r>
            <a:r>
              <a:rPr kumimoji="0" lang="en-US" sz="2500" b="0" i="0" u="none" strike="noStrike" kern="1200" cap="none" spc="0" normalizeH="0" noProof="0" dirty="0" smtClean="0">
                <a:ln>
                  <a:noFill/>
                </a:ln>
                <a:solidFill>
                  <a:schemeClr val="tx1"/>
                </a:solidFill>
                <a:effectLst/>
                <a:uLnTx/>
                <a:uFillTx/>
                <a:latin typeface="+mn-lt"/>
                <a:ea typeface="+mn-ea"/>
                <a:cs typeface="+mn-cs"/>
              </a:rPr>
              <a:t> are hardened by oil-quenching &amp; contain high carbon</a:t>
            </a:r>
            <a:r>
              <a:rPr lang="en-US" sz="2500" dirty="0" smtClean="0"/>
              <a:t> with manganese, chromium &amp; molybdenum.</a:t>
            </a: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 are characterized by  high machinability,</a:t>
            </a:r>
            <a:r>
              <a:rPr kumimoji="0" lang="en-US" sz="2500" b="0" i="0" u="none" strike="noStrike" kern="1200" cap="none" spc="0" normalizeH="0" noProof="0" dirty="0" smtClean="0">
                <a:ln>
                  <a:noFill/>
                </a:ln>
                <a:solidFill>
                  <a:schemeClr val="tx1"/>
                </a:solidFill>
                <a:effectLst/>
                <a:uLnTx/>
                <a:uFillTx/>
                <a:latin typeface="+mn-lt"/>
                <a:ea typeface="+mn-ea"/>
                <a:cs typeface="+mn-cs"/>
              </a:rPr>
              <a:t> wear resistance </a:t>
            </a:r>
            <a:r>
              <a:rPr lang="en-US" sz="2500" dirty="0" smtClean="0"/>
              <a:t>&amp; non-distorting properties.</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indent="-396875" defTabSz="914363">
              <a:lnSpc>
                <a:spcPct val="90000"/>
              </a:lnSpc>
              <a:spcBef>
                <a:spcPct val="20000"/>
              </a:spcBef>
              <a:buBlip>
                <a:blip r:embed="rId2"/>
              </a:buBlip>
              <a:defRPr/>
            </a:pPr>
            <a:endParaRPr lang="en-US" sz="2500" dirty="0" smtClean="0">
              <a:solidFill>
                <a:srgbClr val="000000"/>
              </a:solidFill>
            </a:endParaRPr>
          </a:p>
          <a:p>
            <a:pPr marL="396875" indent="-396875" defTabSz="914363">
              <a:lnSpc>
                <a:spcPct val="90000"/>
              </a:lnSpc>
              <a:spcBef>
                <a:spcPct val="20000"/>
              </a:spcBef>
              <a:buBlip>
                <a:blip r:embed="rId2"/>
              </a:buBlip>
              <a:defRPr/>
            </a:pPr>
            <a:r>
              <a:rPr lang="en-US" sz="2500" dirty="0" smtClean="0">
                <a:solidFill>
                  <a:srgbClr val="000000"/>
                </a:solidFill>
              </a:rPr>
              <a:t>Tempering temperature for these steels varies from 100-425°C. </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Applications: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Taps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Blanking &amp; forging dies.</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Threading dies.</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Expansion reamers.</a:t>
            </a:r>
          </a:p>
          <a:p>
            <a:pPr marL="914400" marR="0" lvl="1" indent="-396875" algn="l" defTabSz="914363" rtl="0" eaLnBrk="1" fontAlgn="auto" latinLnBrk="0" hangingPunct="1">
              <a:lnSpc>
                <a:spcPct val="90000"/>
              </a:lnSpc>
              <a:spcBef>
                <a:spcPct val="20000"/>
              </a:spcBef>
              <a:spcAft>
                <a:spcPts val="0"/>
              </a:spcAft>
              <a:buClrTx/>
              <a:buSzTx/>
              <a:tabLst/>
              <a:defRPr/>
            </a:pPr>
            <a:endParaRPr lang="en-US" sz="2400" b="1" dirty="0" smtClean="0"/>
          </a:p>
          <a:p>
            <a:pPr marL="914400" marR="0" lvl="1" indent="-396875" algn="l" defTabSz="914363" rtl="0" eaLnBrk="1" fontAlgn="auto" latinLnBrk="0" hangingPunct="1">
              <a:lnSpc>
                <a:spcPct val="90000"/>
              </a:lnSpc>
              <a:spcBef>
                <a:spcPct val="20000"/>
              </a:spcBef>
              <a:spcAft>
                <a:spcPts val="0"/>
              </a:spcAft>
              <a:buClrTx/>
              <a:buSzTx/>
              <a:tabLst/>
              <a:defRPr/>
            </a:pPr>
            <a:endParaRPr lang="en-US" sz="2200" b="1" dirty="0" smtClean="0"/>
          </a:p>
        </p:txBody>
      </p:sp>
      <p:sp>
        <p:nvSpPr>
          <p:cNvPr id="6" name="TextBox 5"/>
          <p:cNvSpPr txBox="1"/>
          <p:nvPr/>
        </p:nvSpPr>
        <p:spPr>
          <a:xfrm>
            <a:off x="5257800" y="228600"/>
            <a:ext cx="3657600" cy="461665"/>
          </a:xfrm>
          <a:prstGeom prst="rect">
            <a:avLst/>
          </a:prstGeom>
          <a:noFill/>
        </p:spPr>
        <p:txBody>
          <a:bodyPr wrap="square" rtlCol="0">
            <a:spAutoFit/>
          </a:bodyPr>
          <a:lstStyle/>
          <a:p>
            <a:r>
              <a:rPr lang="en-US" sz="2400" b="1" dirty="0" smtClean="0">
                <a:solidFill>
                  <a:srgbClr val="002060"/>
                </a:solidFill>
              </a:rPr>
              <a:t>COLD WORK TOOL STEEL</a:t>
            </a:r>
            <a:endParaRPr lang="en-US"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914400"/>
            <a:ext cx="7848600" cy="5262979"/>
          </a:xfrm>
          <a:prstGeom prst="rect">
            <a:avLst/>
          </a:prstGeom>
          <a:noFill/>
        </p:spPr>
        <p:txBody>
          <a:bodyPr wrap="square" rtlCol="0">
            <a:spAutoFit/>
          </a:bodyPr>
          <a:lstStyle/>
          <a:p>
            <a:r>
              <a:rPr lang="en-US" sz="2800" b="1" dirty="0" smtClean="0">
                <a:solidFill>
                  <a:srgbClr val="FF0000"/>
                </a:solidFill>
              </a:rPr>
              <a:t>APPLICATIONS : OHNS i.e.</a:t>
            </a:r>
          </a:p>
          <a:p>
            <a:r>
              <a:rPr lang="en-US" sz="2800" b="1" dirty="0" smtClean="0">
                <a:solidFill>
                  <a:srgbClr val="FF0000"/>
                </a:solidFill>
              </a:rPr>
              <a:t> </a:t>
            </a:r>
            <a:r>
              <a:rPr lang="en-US" sz="2800" b="1" dirty="0" smtClean="0">
                <a:solidFill>
                  <a:srgbClr val="FF0000"/>
                </a:solidFill>
              </a:rPr>
              <a:t>    OIL HARDENED NON SHRINKING DIE STEEL </a:t>
            </a:r>
          </a:p>
          <a:p>
            <a:pPr>
              <a:buBlip>
                <a:blip r:embed="rId2"/>
              </a:buBlip>
            </a:pPr>
            <a:r>
              <a:rPr lang="en-US" sz="2800" b="1" dirty="0" smtClean="0">
                <a:solidFill>
                  <a:srgbClr val="0070C0"/>
                </a:solidFill>
              </a:rPr>
              <a:t> BLANKING &amp; STAMPING DIES</a:t>
            </a:r>
          </a:p>
          <a:p>
            <a:pPr>
              <a:buBlip>
                <a:blip r:embed="rId2"/>
              </a:buBlip>
            </a:pPr>
            <a:r>
              <a:rPr lang="en-US" sz="2800" b="1" dirty="0" smtClean="0">
                <a:solidFill>
                  <a:srgbClr val="0070C0"/>
                </a:solidFill>
              </a:rPr>
              <a:t> PUNCHES </a:t>
            </a:r>
          </a:p>
          <a:p>
            <a:pPr>
              <a:buBlip>
                <a:blip r:embed="rId2"/>
              </a:buBlip>
            </a:pPr>
            <a:r>
              <a:rPr lang="en-US" sz="2800" b="1" dirty="0" smtClean="0">
                <a:solidFill>
                  <a:srgbClr val="0070C0"/>
                </a:solidFill>
              </a:rPr>
              <a:t> ROTARY SHEAR BLADES</a:t>
            </a:r>
          </a:p>
          <a:p>
            <a:pPr>
              <a:buBlip>
                <a:blip r:embed="rId2"/>
              </a:buBlip>
            </a:pPr>
            <a:r>
              <a:rPr lang="en-US" sz="2800" b="1" dirty="0" smtClean="0">
                <a:solidFill>
                  <a:srgbClr val="0070C0"/>
                </a:solidFill>
              </a:rPr>
              <a:t> THREAD CUTTING TOOLS </a:t>
            </a:r>
          </a:p>
          <a:p>
            <a:pPr>
              <a:buBlip>
                <a:blip r:embed="rId2"/>
              </a:buBlip>
            </a:pPr>
            <a:r>
              <a:rPr lang="en-US" sz="2800" b="1" dirty="0" smtClean="0">
                <a:solidFill>
                  <a:srgbClr val="0070C0"/>
                </a:solidFill>
              </a:rPr>
              <a:t> MILLING CUTTERS</a:t>
            </a:r>
          </a:p>
          <a:p>
            <a:pPr>
              <a:buBlip>
                <a:blip r:embed="rId2"/>
              </a:buBlip>
            </a:pPr>
            <a:r>
              <a:rPr lang="en-US" sz="2800" b="1" dirty="0" smtClean="0">
                <a:solidFill>
                  <a:srgbClr val="0070C0"/>
                </a:solidFill>
              </a:rPr>
              <a:t> REAMERS</a:t>
            </a:r>
          </a:p>
          <a:p>
            <a:pPr>
              <a:buBlip>
                <a:blip r:embed="rId2"/>
              </a:buBlip>
            </a:pPr>
            <a:r>
              <a:rPr lang="en-US" sz="2800" b="1" dirty="0" smtClean="0">
                <a:solidFill>
                  <a:srgbClr val="0070C0"/>
                </a:solidFill>
              </a:rPr>
              <a:t> MEASURING TOOLS</a:t>
            </a:r>
          </a:p>
          <a:p>
            <a:pPr>
              <a:buBlip>
                <a:blip r:embed="rId2"/>
              </a:buBlip>
            </a:pPr>
            <a:r>
              <a:rPr lang="en-US" sz="2800" b="1" dirty="0" smtClean="0">
                <a:solidFill>
                  <a:srgbClr val="0070C0"/>
                </a:solidFill>
              </a:rPr>
              <a:t> GAUGING TOOLS</a:t>
            </a:r>
          </a:p>
          <a:p>
            <a:pPr>
              <a:buBlip>
                <a:blip r:embed="rId2"/>
              </a:buBlip>
            </a:pPr>
            <a:r>
              <a:rPr lang="en-US" sz="2800" b="1" dirty="0" smtClean="0">
                <a:solidFill>
                  <a:srgbClr val="0070C0"/>
                </a:solidFill>
              </a:rPr>
              <a:t> BROACHES</a:t>
            </a:r>
          </a:p>
          <a:p>
            <a:pPr>
              <a:buBlip>
                <a:blip r:embed="rId2"/>
              </a:buBlip>
            </a:pPr>
            <a:r>
              <a:rPr lang="en-US" sz="2800" b="1" dirty="0" smtClean="0">
                <a:solidFill>
                  <a:srgbClr val="0070C0"/>
                </a:solidFill>
              </a:rPr>
              <a:t> CHASERS ETC.</a:t>
            </a:r>
            <a:endParaRPr lang="en-US" sz="2800" b="1" dirty="0">
              <a:solidFill>
                <a:srgbClr val="0070C0"/>
              </a:solidFill>
            </a:endParaRPr>
          </a:p>
        </p:txBody>
      </p:sp>
      <p:sp>
        <p:nvSpPr>
          <p:cNvPr id="5" name="TextBox 4"/>
          <p:cNvSpPr txBox="1"/>
          <p:nvPr/>
        </p:nvSpPr>
        <p:spPr>
          <a:xfrm>
            <a:off x="304800" y="304800"/>
            <a:ext cx="2057400" cy="381000"/>
          </a:xfrm>
          <a:prstGeom prst="rect">
            <a:avLst/>
          </a:prstGeom>
          <a:noFill/>
        </p:spPr>
        <p:txBody>
          <a:bodyPr wrap="square" rtlCol="0">
            <a:spAutoFit/>
          </a:bodyPr>
          <a:lstStyle/>
          <a:p>
            <a:r>
              <a:rPr lang="en-US" dirty="0" smtClean="0">
                <a:solidFill>
                  <a:srgbClr val="FF0000"/>
                </a:solidFill>
              </a:rPr>
              <a:t>CONTD.</a:t>
            </a:r>
            <a:endParaRPr lang="en-US" dirty="0">
              <a:solidFill>
                <a:srgbClr val="FF0000"/>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1400" y="152400"/>
            <a:ext cx="1371600" cy="523220"/>
          </a:xfrm>
          <a:prstGeom prst="rect">
            <a:avLst/>
          </a:prstGeom>
          <a:noFill/>
        </p:spPr>
        <p:txBody>
          <a:bodyPr wrap="square" rtlCol="0">
            <a:spAutoFit/>
          </a:bodyPr>
          <a:lstStyle/>
          <a:p>
            <a:r>
              <a:rPr lang="en-US" sz="2800" b="1" dirty="0" smtClean="0"/>
              <a:t>OHNS</a:t>
            </a:r>
            <a:endParaRPr lang="en-US" sz="2800" b="1" dirty="0"/>
          </a:p>
        </p:txBody>
      </p:sp>
      <p:sp>
        <p:nvSpPr>
          <p:cNvPr id="3" name="TextBox 2"/>
          <p:cNvSpPr txBox="1"/>
          <p:nvPr/>
        </p:nvSpPr>
        <p:spPr>
          <a:xfrm>
            <a:off x="381000" y="914400"/>
            <a:ext cx="8229600" cy="1384995"/>
          </a:xfrm>
          <a:prstGeom prst="rect">
            <a:avLst/>
          </a:prstGeom>
          <a:noFill/>
        </p:spPr>
        <p:txBody>
          <a:bodyPr wrap="square" rtlCol="0">
            <a:spAutoFit/>
          </a:bodyPr>
          <a:lstStyle/>
          <a:p>
            <a:r>
              <a:rPr lang="en-US" sz="2800" b="1" dirty="0" smtClean="0">
                <a:solidFill>
                  <a:srgbClr val="0070C0"/>
                </a:solidFill>
              </a:rPr>
              <a:t>OHNS: ALL GRADES OF OHNS i.e. OIL HARDENED NON SHRINKING STEEL CAN BE ROLLED FOR HARDNESS AND GOOD CUTTING PERFORMANCE.</a:t>
            </a:r>
            <a:endParaRPr lang="en-US" sz="2800" b="1" dirty="0">
              <a:solidFill>
                <a:srgbClr val="0070C0"/>
              </a:solidFill>
            </a:endParaRPr>
          </a:p>
        </p:txBody>
      </p:sp>
      <p:sp>
        <p:nvSpPr>
          <p:cNvPr id="4" name="TextBox 3"/>
          <p:cNvSpPr txBox="1"/>
          <p:nvPr/>
        </p:nvSpPr>
        <p:spPr>
          <a:xfrm>
            <a:off x="533400" y="2362200"/>
            <a:ext cx="7772400" cy="1384995"/>
          </a:xfrm>
          <a:prstGeom prst="rect">
            <a:avLst/>
          </a:prstGeom>
          <a:noFill/>
        </p:spPr>
        <p:txBody>
          <a:bodyPr wrap="square" rtlCol="0">
            <a:spAutoFit/>
          </a:bodyPr>
          <a:lstStyle/>
          <a:p>
            <a:r>
              <a:rPr lang="en-US" sz="2800" b="1" dirty="0" smtClean="0">
                <a:solidFill>
                  <a:srgbClr val="FF0000"/>
                </a:solidFill>
              </a:rPr>
              <a:t>GRADES: </a:t>
            </a:r>
          </a:p>
          <a:p>
            <a:r>
              <a:rPr lang="en-US" sz="2800" b="1" dirty="0" smtClean="0">
                <a:solidFill>
                  <a:srgbClr val="FF0000"/>
                </a:solidFill>
              </a:rPr>
              <a:t>AS PER </a:t>
            </a:r>
            <a:r>
              <a:rPr lang="en-US" sz="2800" b="1" dirty="0" smtClean="0">
                <a:solidFill>
                  <a:srgbClr val="0070C0"/>
                </a:solidFill>
              </a:rPr>
              <a:t>AISI</a:t>
            </a:r>
            <a:r>
              <a:rPr lang="en-US" sz="2800" b="1" dirty="0" smtClean="0">
                <a:solidFill>
                  <a:srgbClr val="FF0000"/>
                </a:solidFill>
              </a:rPr>
              <a:t>- AMERICAN IRON AND STEEL INSTITUTE.</a:t>
            </a:r>
            <a:endParaRPr lang="en-US" sz="2800" b="1" dirty="0">
              <a:solidFill>
                <a:srgbClr val="FF0000"/>
              </a:solidFill>
            </a:endParaRPr>
          </a:p>
        </p:txBody>
      </p:sp>
      <p:graphicFrame>
        <p:nvGraphicFramePr>
          <p:cNvPr id="5" name="Table 4"/>
          <p:cNvGraphicFramePr>
            <a:graphicFrameLocks noGrp="1"/>
          </p:cNvGraphicFramePr>
          <p:nvPr/>
        </p:nvGraphicFramePr>
        <p:xfrm>
          <a:off x="228600" y="3810000"/>
          <a:ext cx="8610600" cy="2072640"/>
        </p:xfrm>
        <a:graphic>
          <a:graphicData uri="http://schemas.openxmlformats.org/drawingml/2006/table">
            <a:tbl>
              <a:tblPr firstRow="1" bandRow="1">
                <a:tableStyleId>{5C22544A-7EE6-4342-B048-85BDC9FD1C3A}</a:tableStyleId>
              </a:tblPr>
              <a:tblGrid>
                <a:gridCol w="861060"/>
                <a:gridCol w="861060"/>
                <a:gridCol w="861060"/>
                <a:gridCol w="861060"/>
                <a:gridCol w="861060"/>
                <a:gridCol w="861060"/>
                <a:gridCol w="861060"/>
                <a:gridCol w="861060"/>
                <a:gridCol w="861060"/>
                <a:gridCol w="861060"/>
              </a:tblGrid>
              <a:tr h="504190">
                <a:tc>
                  <a:txBody>
                    <a:bodyPr/>
                    <a:lstStyle/>
                    <a:p>
                      <a:r>
                        <a:rPr lang="en-US" sz="2800" b="1" dirty="0" smtClean="0">
                          <a:solidFill>
                            <a:srgbClr val="0070C0"/>
                          </a:solidFill>
                        </a:rPr>
                        <a:t>AISI</a:t>
                      </a:r>
                      <a:endParaRPr lang="en-US" sz="2800" b="1" dirty="0">
                        <a:solidFill>
                          <a:srgbClr val="0070C0"/>
                        </a:solidFill>
                      </a:endParaRPr>
                    </a:p>
                  </a:txBody>
                  <a:tcPr/>
                </a:tc>
                <a:tc>
                  <a:txBody>
                    <a:bodyPr/>
                    <a:lstStyle/>
                    <a:p>
                      <a:r>
                        <a:rPr lang="en-US" sz="2800" b="1" dirty="0" smtClean="0">
                          <a:solidFill>
                            <a:srgbClr val="0070C0"/>
                          </a:solidFill>
                        </a:rPr>
                        <a:t>C</a:t>
                      </a:r>
                      <a:endParaRPr lang="en-US" sz="2800" b="1" dirty="0">
                        <a:solidFill>
                          <a:srgbClr val="0070C0"/>
                        </a:solidFill>
                      </a:endParaRPr>
                    </a:p>
                  </a:txBody>
                  <a:tcPr/>
                </a:tc>
                <a:tc>
                  <a:txBody>
                    <a:bodyPr/>
                    <a:lstStyle/>
                    <a:p>
                      <a:r>
                        <a:rPr lang="en-US" sz="2800" b="1" dirty="0" smtClean="0">
                          <a:solidFill>
                            <a:srgbClr val="0070C0"/>
                          </a:solidFill>
                        </a:rPr>
                        <a:t>Si</a:t>
                      </a:r>
                      <a:endParaRPr lang="en-US" sz="2800" b="1" dirty="0">
                        <a:solidFill>
                          <a:srgbClr val="0070C0"/>
                        </a:solidFill>
                      </a:endParaRPr>
                    </a:p>
                  </a:txBody>
                  <a:tcPr/>
                </a:tc>
                <a:tc>
                  <a:txBody>
                    <a:bodyPr/>
                    <a:lstStyle/>
                    <a:p>
                      <a:r>
                        <a:rPr lang="en-US" sz="2800" b="1" dirty="0" err="1" smtClean="0">
                          <a:solidFill>
                            <a:srgbClr val="0070C0"/>
                          </a:solidFill>
                        </a:rPr>
                        <a:t>Mn</a:t>
                      </a:r>
                      <a:endParaRPr lang="en-US" sz="2800" b="1" dirty="0">
                        <a:solidFill>
                          <a:srgbClr val="0070C0"/>
                        </a:solidFill>
                      </a:endParaRPr>
                    </a:p>
                  </a:txBody>
                  <a:tcPr/>
                </a:tc>
                <a:tc>
                  <a:txBody>
                    <a:bodyPr/>
                    <a:lstStyle/>
                    <a:p>
                      <a:r>
                        <a:rPr lang="en-US" sz="2800" b="1" dirty="0" smtClean="0">
                          <a:solidFill>
                            <a:srgbClr val="0070C0"/>
                          </a:solidFill>
                        </a:rPr>
                        <a:t>Cr</a:t>
                      </a:r>
                      <a:endParaRPr lang="en-US" sz="2800" b="1" dirty="0">
                        <a:solidFill>
                          <a:srgbClr val="0070C0"/>
                        </a:solidFill>
                      </a:endParaRPr>
                    </a:p>
                  </a:txBody>
                  <a:tcPr/>
                </a:tc>
                <a:tc>
                  <a:txBody>
                    <a:bodyPr/>
                    <a:lstStyle/>
                    <a:p>
                      <a:r>
                        <a:rPr lang="en-US" sz="2800" b="1" dirty="0" smtClean="0">
                          <a:solidFill>
                            <a:srgbClr val="0070C0"/>
                          </a:solidFill>
                        </a:rPr>
                        <a:t>W</a:t>
                      </a:r>
                      <a:endParaRPr lang="en-US" sz="2800" b="1" dirty="0">
                        <a:solidFill>
                          <a:srgbClr val="0070C0"/>
                        </a:solidFill>
                      </a:endParaRPr>
                    </a:p>
                  </a:txBody>
                  <a:tcPr/>
                </a:tc>
                <a:tc>
                  <a:txBody>
                    <a:bodyPr/>
                    <a:lstStyle/>
                    <a:p>
                      <a:r>
                        <a:rPr lang="en-US" sz="2800" b="1" dirty="0" smtClean="0">
                          <a:solidFill>
                            <a:srgbClr val="0070C0"/>
                          </a:solidFill>
                        </a:rPr>
                        <a:t>V</a:t>
                      </a:r>
                      <a:endParaRPr lang="en-US" sz="2800" b="1" dirty="0">
                        <a:solidFill>
                          <a:srgbClr val="0070C0"/>
                        </a:solidFill>
                      </a:endParaRPr>
                    </a:p>
                  </a:txBody>
                  <a:tcPr/>
                </a:tc>
                <a:tc>
                  <a:txBody>
                    <a:bodyPr/>
                    <a:lstStyle/>
                    <a:p>
                      <a:r>
                        <a:rPr lang="en-US" sz="2800" b="1" dirty="0" smtClean="0">
                          <a:solidFill>
                            <a:srgbClr val="0070C0"/>
                          </a:solidFill>
                        </a:rPr>
                        <a:t>Co</a:t>
                      </a:r>
                      <a:endParaRPr lang="en-US" sz="2800" b="1" dirty="0">
                        <a:solidFill>
                          <a:srgbClr val="0070C0"/>
                        </a:solidFill>
                      </a:endParaRPr>
                    </a:p>
                  </a:txBody>
                  <a:tcPr/>
                </a:tc>
                <a:tc>
                  <a:txBody>
                    <a:bodyPr/>
                    <a:lstStyle/>
                    <a:p>
                      <a:r>
                        <a:rPr lang="en-US" sz="2800" b="1" dirty="0" smtClean="0">
                          <a:solidFill>
                            <a:srgbClr val="0070C0"/>
                          </a:solidFill>
                        </a:rPr>
                        <a:t>Mo</a:t>
                      </a:r>
                      <a:endParaRPr lang="en-US" sz="2800" b="1" dirty="0">
                        <a:solidFill>
                          <a:srgbClr val="0070C0"/>
                        </a:solidFill>
                      </a:endParaRPr>
                    </a:p>
                  </a:txBody>
                  <a:tcPr/>
                </a:tc>
                <a:tc>
                  <a:txBody>
                    <a:bodyPr/>
                    <a:lstStyle/>
                    <a:p>
                      <a:r>
                        <a:rPr lang="en-US" sz="2800" b="1" dirty="0" smtClean="0">
                          <a:solidFill>
                            <a:srgbClr val="0070C0"/>
                          </a:solidFill>
                        </a:rPr>
                        <a:t>Ni</a:t>
                      </a:r>
                      <a:endParaRPr lang="en-US" sz="2800" b="1" dirty="0">
                        <a:solidFill>
                          <a:srgbClr val="0070C0"/>
                        </a:solidFill>
                      </a:endParaRPr>
                    </a:p>
                  </a:txBody>
                  <a:tcPr/>
                </a:tc>
              </a:tr>
              <a:tr h="504190">
                <a:tc>
                  <a:txBody>
                    <a:bodyPr/>
                    <a:lstStyle/>
                    <a:p>
                      <a:r>
                        <a:rPr lang="en-US" sz="2800" b="1" dirty="0" smtClean="0"/>
                        <a:t>01</a:t>
                      </a:r>
                      <a:endParaRPr lang="en-US" sz="2800" b="1" dirty="0"/>
                    </a:p>
                  </a:txBody>
                  <a:tcPr/>
                </a:tc>
                <a:tc>
                  <a:txBody>
                    <a:bodyPr/>
                    <a:lstStyle/>
                    <a:p>
                      <a:r>
                        <a:rPr lang="en-US" sz="2800" b="1" dirty="0" smtClean="0"/>
                        <a:t>0.95</a:t>
                      </a:r>
                      <a:endParaRPr lang="en-US" sz="2800" b="1" dirty="0"/>
                    </a:p>
                  </a:txBody>
                  <a:tcPr/>
                </a:tc>
                <a:tc>
                  <a:txBody>
                    <a:bodyPr/>
                    <a:lstStyle/>
                    <a:p>
                      <a:r>
                        <a:rPr lang="en-US" sz="2800" b="1" dirty="0" smtClean="0"/>
                        <a:t>-</a:t>
                      </a:r>
                      <a:endParaRPr lang="en-US" sz="2800" b="1" dirty="0"/>
                    </a:p>
                  </a:txBody>
                  <a:tcPr/>
                </a:tc>
                <a:tc>
                  <a:txBody>
                    <a:bodyPr/>
                    <a:lstStyle/>
                    <a:p>
                      <a:r>
                        <a:rPr lang="en-US" sz="2800" b="1" dirty="0" smtClean="0"/>
                        <a:t>1.0</a:t>
                      </a:r>
                      <a:endParaRPr lang="en-US" sz="2800" b="1" dirty="0"/>
                    </a:p>
                  </a:txBody>
                  <a:tcPr/>
                </a:tc>
                <a:tc>
                  <a:txBody>
                    <a:bodyPr/>
                    <a:lstStyle/>
                    <a:p>
                      <a:r>
                        <a:rPr lang="en-US" sz="2800" b="1" dirty="0" smtClean="0"/>
                        <a:t>0.5</a:t>
                      </a:r>
                      <a:endParaRPr lang="en-US" sz="2800" b="1" dirty="0"/>
                    </a:p>
                  </a:txBody>
                  <a:tcPr/>
                </a:tc>
                <a:tc>
                  <a:txBody>
                    <a:bodyPr/>
                    <a:lstStyle/>
                    <a:p>
                      <a:r>
                        <a:rPr lang="en-US" sz="2800" b="1" dirty="0" smtClean="0"/>
                        <a:t>0.5</a:t>
                      </a:r>
                      <a:endParaRPr lang="en-US" sz="2800" b="1" dirty="0"/>
                    </a:p>
                  </a:txBody>
                  <a:tcPr/>
                </a:tc>
                <a:tc>
                  <a:txBody>
                    <a:bodyPr/>
                    <a:lstStyle/>
                    <a:p>
                      <a:r>
                        <a:rPr lang="en-US" sz="2800" b="1" dirty="0" smtClean="0"/>
                        <a:t>0.1</a:t>
                      </a:r>
                      <a:endParaRPr lang="en-US" sz="2800" b="1" dirty="0"/>
                    </a:p>
                  </a:txBody>
                  <a:tcPr/>
                </a:tc>
                <a:tc>
                  <a:txBody>
                    <a:bodyPr/>
                    <a:lstStyle/>
                    <a:p>
                      <a:r>
                        <a:rPr lang="en-US" sz="2800" b="1" dirty="0" smtClean="0"/>
                        <a:t>-</a:t>
                      </a:r>
                      <a:endParaRPr lang="en-US" sz="2800" b="1" dirty="0"/>
                    </a:p>
                  </a:txBody>
                  <a:tcPr/>
                </a:tc>
                <a:tc>
                  <a:txBody>
                    <a:bodyPr/>
                    <a:lstStyle/>
                    <a:p>
                      <a:r>
                        <a:rPr lang="en-US" sz="2800" b="1" dirty="0" smtClean="0"/>
                        <a:t>-</a:t>
                      </a:r>
                      <a:endParaRPr lang="en-US" sz="2800" b="1" dirty="0"/>
                    </a:p>
                  </a:txBody>
                  <a:tcPr/>
                </a:tc>
                <a:tc>
                  <a:txBody>
                    <a:bodyPr/>
                    <a:lstStyle/>
                    <a:p>
                      <a:r>
                        <a:rPr lang="en-US" sz="2800" b="1" dirty="0" smtClean="0"/>
                        <a:t>-</a:t>
                      </a:r>
                      <a:endParaRPr lang="en-US" sz="2800" b="1" dirty="0"/>
                    </a:p>
                  </a:txBody>
                  <a:tcPr/>
                </a:tc>
              </a:tr>
              <a:tr h="504190">
                <a:tc>
                  <a:txBody>
                    <a:bodyPr/>
                    <a:lstStyle/>
                    <a:p>
                      <a:r>
                        <a:rPr lang="en-US" sz="2800" b="1" dirty="0" smtClean="0"/>
                        <a:t>02</a:t>
                      </a:r>
                      <a:endParaRPr lang="en-US" sz="2800" b="1" dirty="0"/>
                    </a:p>
                  </a:txBody>
                  <a:tcPr/>
                </a:tc>
                <a:tc>
                  <a:txBody>
                    <a:bodyPr/>
                    <a:lstStyle/>
                    <a:p>
                      <a:r>
                        <a:rPr lang="en-US" sz="2800" b="1" dirty="0" smtClean="0"/>
                        <a:t>0.90</a:t>
                      </a:r>
                      <a:endParaRPr lang="en-US" sz="2800" b="1" dirty="0"/>
                    </a:p>
                  </a:txBody>
                  <a:tcPr/>
                </a:tc>
                <a:tc>
                  <a:txBody>
                    <a:bodyPr/>
                    <a:lstStyle/>
                    <a:p>
                      <a:r>
                        <a:rPr lang="en-US" sz="2800" b="1" dirty="0" smtClean="0"/>
                        <a:t>0.20</a:t>
                      </a:r>
                      <a:endParaRPr lang="en-US" sz="2800" b="1" dirty="0"/>
                    </a:p>
                  </a:txBody>
                  <a:tcPr/>
                </a:tc>
                <a:tc>
                  <a:txBody>
                    <a:bodyPr/>
                    <a:lstStyle/>
                    <a:p>
                      <a:r>
                        <a:rPr lang="en-US" sz="2800" b="1" dirty="0" smtClean="0"/>
                        <a:t>1.9</a:t>
                      </a:r>
                      <a:endParaRPr lang="en-US" sz="2800" b="1" dirty="0"/>
                    </a:p>
                  </a:txBody>
                  <a:tcPr/>
                </a:tc>
                <a:tc>
                  <a:txBody>
                    <a:bodyPr/>
                    <a:lstStyle/>
                    <a:p>
                      <a:r>
                        <a:rPr lang="en-US" sz="2800" b="1" dirty="0" smtClean="0"/>
                        <a:t>0.3</a:t>
                      </a:r>
                      <a:endParaRPr lang="en-US" sz="2800" b="1" dirty="0"/>
                    </a:p>
                  </a:txBody>
                  <a:tcPr/>
                </a:tc>
                <a:tc>
                  <a:txBody>
                    <a:bodyPr/>
                    <a:lstStyle/>
                    <a:p>
                      <a:r>
                        <a:rPr lang="en-US" sz="2800" b="1" dirty="0" smtClean="0"/>
                        <a:t>-</a:t>
                      </a:r>
                      <a:endParaRPr lang="en-US" sz="2800" b="1" dirty="0"/>
                    </a:p>
                  </a:txBody>
                  <a:tcPr/>
                </a:tc>
                <a:tc>
                  <a:txBody>
                    <a:bodyPr/>
                    <a:lstStyle/>
                    <a:p>
                      <a:r>
                        <a:rPr lang="en-US" sz="2800" b="1" dirty="0" smtClean="0"/>
                        <a:t>0.10</a:t>
                      </a:r>
                      <a:endParaRPr lang="en-US" sz="2800" b="1" dirty="0"/>
                    </a:p>
                  </a:txBody>
                  <a:tcPr/>
                </a:tc>
                <a:tc>
                  <a:txBody>
                    <a:bodyPr/>
                    <a:lstStyle/>
                    <a:p>
                      <a:r>
                        <a:rPr lang="en-US" sz="2800" b="1" dirty="0" smtClean="0"/>
                        <a:t>-</a:t>
                      </a:r>
                      <a:endParaRPr lang="en-US" sz="2800" b="1" dirty="0"/>
                    </a:p>
                  </a:txBody>
                  <a:tcPr/>
                </a:tc>
                <a:tc>
                  <a:txBody>
                    <a:bodyPr/>
                    <a:lstStyle/>
                    <a:p>
                      <a:r>
                        <a:rPr lang="en-US" sz="2800" b="1" dirty="0" smtClean="0"/>
                        <a:t>0.10</a:t>
                      </a:r>
                      <a:endParaRPr lang="en-US" sz="2800" b="1" dirty="0"/>
                    </a:p>
                  </a:txBody>
                  <a:tcPr/>
                </a:tc>
                <a:tc>
                  <a:txBody>
                    <a:bodyPr/>
                    <a:lstStyle/>
                    <a:p>
                      <a:r>
                        <a:rPr lang="en-US" sz="2800" b="1" dirty="0" smtClean="0"/>
                        <a:t>-</a:t>
                      </a:r>
                      <a:endParaRPr lang="en-US" sz="2800" b="1" dirty="0"/>
                    </a:p>
                  </a:txBody>
                  <a:tcPr/>
                </a:tc>
              </a:tr>
              <a:tr h="504190">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endParaRPr lang="en-US" sz="2800" b="1"/>
                    </a:p>
                  </a:txBody>
                  <a:tcPr/>
                </a:tc>
                <a:tc>
                  <a:txBody>
                    <a:bodyPr/>
                    <a:lstStyle/>
                    <a:p>
                      <a:endParaRPr lang="en-US" sz="2800" b="1" dirty="0"/>
                    </a:p>
                  </a:txBody>
                  <a:tcPr/>
                </a:tc>
                <a:tc>
                  <a:txBody>
                    <a:bodyPr/>
                    <a:lstStyle/>
                    <a:p>
                      <a:endParaRPr lang="en-US" sz="2800" b="1" dirty="0"/>
                    </a:p>
                  </a:txBody>
                  <a:tcPr/>
                </a:tc>
                <a:tc>
                  <a:txBody>
                    <a:bodyPr/>
                    <a:lstStyle/>
                    <a:p>
                      <a:endParaRPr lang="en-US" sz="2800" b="1" dirty="0"/>
                    </a:p>
                  </a:txBody>
                  <a:tcPr/>
                </a:tc>
                <a:tc>
                  <a:txBody>
                    <a:bodyPr/>
                    <a:lstStyle/>
                    <a:p>
                      <a:endParaRPr lang="en-US" sz="2800" b="1" dirty="0"/>
                    </a:p>
                  </a:txBody>
                  <a:tcPr/>
                </a:tc>
              </a:tr>
            </a:tbl>
          </a:graphicData>
        </a:graphic>
      </p:graphicFrame>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WAPNIL\Desktop\Capture2.JPG"/>
          <p:cNvPicPr>
            <a:picLocks noChangeAspect="1" noChangeArrowheads="1"/>
          </p:cNvPicPr>
          <p:nvPr/>
        </p:nvPicPr>
        <p:blipFill>
          <a:blip r:embed="rId2" cstate="print"/>
          <a:srcRect l="1100" r="1100"/>
          <a:stretch>
            <a:fillRect/>
          </a:stretch>
        </p:blipFill>
        <p:spPr bwMode="auto">
          <a:xfrm>
            <a:off x="0" y="1143000"/>
            <a:ext cx="9144000" cy="5715000"/>
          </a:xfrm>
          <a:prstGeom prst="rect">
            <a:avLst/>
          </a:prstGeom>
          <a:noFill/>
        </p:spPr>
      </p:pic>
      <p:pic>
        <p:nvPicPr>
          <p:cNvPr id="6" name="Picture 5" descr="C:\Users\SWAPNIL\Desktop\Capture44444.JPG"/>
          <p:cNvPicPr>
            <a:picLocks noChangeAspect="1" noChangeArrowheads="1"/>
          </p:cNvPicPr>
          <p:nvPr/>
        </p:nvPicPr>
        <p:blipFill>
          <a:blip r:embed="rId3" cstate="print"/>
          <a:srcRect/>
          <a:stretch>
            <a:fillRect/>
          </a:stretch>
        </p:blipFill>
        <p:spPr bwMode="auto">
          <a:xfrm>
            <a:off x="0" y="0"/>
            <a:ext cx="9144000" cy="2133600"/>
          </a:xfrm>
          <a:prstGeom prst="rect">
            <a:avLst/>
          </a:prstGeom>
          <a:noFill/>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90600"/>
            <a:ext cx="8382000" cy="3970318"/>
          </a:xfrm>
          <a:prstGeom prst="rect">
            <a:avLst/>
          </a:prstGeom>
          <a:noFill/>
        </p:spPr>
        <p:txBody>
          <a:bodyPr wrap="square" rtlCol="0">
            <a:spAutoFit/>
          </a:bodyPr>
          <a:lstStyle/>
          <a:p>
            <a:r>
              <a:rPr lang="en-US" sz="2800" b="1" dirty="0" smtClean="0">
                <a:solidFill>
                  <a:srgbClr val="FF0000"/>
                </a:solidFill>
              </a:rPr>
              <a:t>3. AS PER APPLICATION OF TOOL STEEL—</a:t>
            </a:r>
          </a:p>
          <a:p>
            <a:pPr>
              <a:buFont typeface="Arial" pitchFamily="34" charset="0"/>
              <a:buChar char="•"/>
            </a:pPr>
            <a:r>
              <a:rPr lang="en-US" sz="2800" b="1" dirty="0" smtClean="0">
                <a:solidFill>
                  <a:srgbClr val="FF0000"/>
                </a:solidFill>
              </a:rPr>
              <a:t>	</a:t>
            </a:r>
            <a:r>
              <a:rPr lang="en-US" sz="2800" b="1" dirty="0" smtClean="0">
                <a:solidFill>
                  <a:srgbClr val="0070C0"/>
                </a:solidFill>
              </a:rPr>
              <a:t>SHOCK RESISTING STEELS</a:t>
            </a:r>
          </a:p>
          <a:p>
            <a:pPr>
              <a:buFont typeface="Arial" pitchFamily="34" charset="0"/>
              <a:buChar char="•"/>
            </a:pPr>
            <a:r>
              <a:rPr lang="en-US" sz="2800" b="1" dirty="0" smtClean="0">
                <a:solidFill>
                  <a:srgbClr val="0070C0"/>
                </a:solidFill>
              </a:rPr>
              <a:t>	HOT WORK STEELS </a:t>
            </a:r>
          </a:p>
          <a:p>
            <a:pPr>
              <a:buFont typeface="Arial" pitchFamily="34" charset="0"/>
              <a:buChar char="•"/>
            </a:pPr>
            <a:r>
              <a:rPr lang="en-US" sz="2800" b="1" dirty="0" smtClean="0">
                <a:solidFill>
                  <a:srgbClr val="0070C0"/>
                </a:solidFill>
              </a:rPr>
              <a:t>	COLD WORK STEELS</a:t>
            </a:r>
          </a:p>
          <a:p>
            <a:pPr>
              <a:buFont typeface="Arial" pitchFamily="34" charset="0"/>
              <a:buChar char="•"/>
            </a:pPr>
            <a:r>
              <a:rPr lang="en-US" sz="2800" b="1" dirty="0" smtClean="0">
                <a:solidFill>
                  <a:srgbClr val="0070C0"/>
                </a:solidFill>
              </a:rPr>
              <a:t>	HIGH SPEED STEELS</a:t>
            </a:r>
          </a:p>
          <a:p>
            <a:pPr>
              <a:buFont typeface="Arial" pitchFamily="34" charset="0"/>
              <a:buChar char="•"/>
            </a:pPr>
            <a:r>
              <a:rPr lang="en-US" sz="2800" dirty="0" smtClean="0">
                <a:solidFill>
                  <a:srgbClr val="7030A0"/>
                </a:solidFill>
              </a:rPr>
              <a:t>	</a:t>
            </a:r>
            <a:r>
              <a:rPr lang="en-US" sz="2800" b="1" dirty="0" smtClean="0">
                <a:solidFill>
                  <a:srgbClr val="0070C0"/>
                </a:solidFill>
              </a:rPr>
              <a:t>HIGH CARBON HIGH CROMIUM STEEL – HCHC</a:t>
            </a:r>
          </a:p>
          <a:p>
            <a:pPr>
              <a:buFont typeface="Arial" pitchFamily="34" charset="0"/>
              <a:buChar char="•"/>
            </a:pPr>
            <a:r>
              <a:rPr lang="en-US" sz="2800" b="1" dirty="0" smtClean="0">
                <a:solidFill>
                  <a:srgbClr val="0070C0"/>
                </a:solidFill>
              </a:rPr>
              <a:t>	OIL HARDENING NON SHRINKING DIE STEEL-                                            </a:t>
            </a:r>
          </a:p>
          <a:p>
            <a:r>
              <a:rPr lang="en-US" sz="2800" b="1" dirty="0" smtClean="0">
                <a:solidFill>
                  <a:srgbClr val="0070C0"/>
                </a:solidFill>
              </a:rPr>
              <a:t>               OHNS</a:t>
            </a:r>
          </a:p>
          <a:p>
            <a:pPr>
              <a:buFont typeface="Arial" pitchFamily="34" charset="0"/>
              <a:buChar char="•"/>
            </a:pPr>
            <a:endParaRPr lang="en-US" sz="2800" b="1" dirty="0">
              <a:solidFill>
                <a:srgbClr val="0070C0"/>
              </a:solidFill>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14282" y="142852"/>
            <a:ext cx="4662518" cy="50006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4000" b="1" dirty="0" smtClean="0">
                <a:solidFill>
                  <a:schemeClr val="tx1"/>
                </a:solidFill>
              </a:rPr>
              <a:t>Air- hardening Steels</a:t>
            </a:r>
          </a:p>
        </p:txBody>
      </p:sp>
      <p:sp>
        <p:nvSpPr>
          <p:cNvPr id="5" name="Text Placeholder 2"/>
          <p:cNvSpPr txBox="1">
            <a:spLocks/>
          </p:cNvSpPr>
          <p:nvPr/>
        </p:nvSpPr>
        <p:spPr>
          <a:xfrm>
            <a:off x="357158" y="888674"/>
            <a:ext cx="8382000" cy="5733877"/>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a:t>
            </a:r>
            <a:r>
              <a:rPr kumimoji="0" lang="en-US" sz="2500" b="0" i="0" u="none" strike="noStrike" kern="1200" cap="none" spc="0" normalizeH="0" noProof="0" dirty="0" smtClean="0">
                <a:ln>
                  <a:noFill/>
                </a:ln>
                <a:solidFill>
                  <a:schemeClr val="tx1"/>
                </a:solidFill>
                <a:effectLst/>
                <a:uLnTx/>
                <a:uFillTx/>
                <a:latin typeface="+mn-lt"/>
                <a:ea typeface="+mn-ea"/>
                <a:cs typeface="+mn-cs"/>
              </a:rPr>
              <a:t> are hardened by air-quenching and contain Carbon</a:t>
            </a:r>
            <a:r>
              <a:rPr lang="en-US" sz="2500" dirty="0" smtClean="0"/>
              <a:t> (1.0%) with manganese, chromium &amp; molybdenum &amp; tungsten.</a:t>
            </a: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 are characterized by  high </a:t>
            </a:r>
            <a:r>
              <a:rPr kumimoji="0" lang="en-US" sz="2500" b="0" i="0" u="none" strike="noStrike" kern="1200" cap="none" spc="0" normalizeH="0" noProof="0" dirty="0" smtClean="0">
                <a:ln>
                  <a:noFill/>
                </a:ln>
                <a:solidFill>
                  <a:schemeClr val="tx1"/>
                </a:solidFill>
                <a:effectLst/>
                <a:uLnTx/>
                <a:uFillTx/>
                <a:latin typeface="+mn-lt"/>
                <a:ea typeface="+mn-ea"/>
                <a:cs typeface="+mn-cs"/>
              </a:rPr>
              <a:t>wear resistance </a:t>
            </a:r>
            <a:r>
              <a:rPr lang="en-US" sz="2500" dirty="0" smtClean="0"/>
              <a:t>&amp; high hardenability, fair red hardness, good toughness &amp; resistance to decarburization.</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indent="-396875" defTabSz="914363">
              <a:lnSpc>
                <a:spcPct val="90000"/>
              </a:lnSpc>
              <a:spcBef>
                <a:spcPct val="20000"/>
              </a:spcBef>
              <a:buBlip>
                <a:blip r:embed="rId2"/>
              </a:buBlip>
              <a:defRPr/>
            </a:pPr>
            <a:endParaRPr lang="en-US" sz="2500" dirty="0" smtClean="0">
              <a:solidFill>
                <a:srgbClr val="000000"/>
              </a:solidFill>
            </a:endParaRPr>
          </a:p>
          <a:p>
            <a:pPr marL="396875" indent="-396875" defTabSz="914363">
              <a:lnSpc>
                <a:spcPct val="90000"/>
              </a:lnSpc>
              <a:spcBef>
                <a:spcPct val="20000"/>
              </a:spcBef>
              <a:buBlip>
                <a:blip r:embed="rId2"/>
              </a:buBlip>
              <a:defRPr/>
            </a:pPr>
            <a:r>
              <a:rPr lang="en-US" sz="2500" dirty="0" smtClean="0">
                <a:solidFill>
                  <a:srgbClr val="000000"/>
                </a:solidFill>
              </a:rPr>
              <a:t>Tempering temperature for these steels varies from 150-425°C. </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Applications: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Knives</a:t>
            </a:r>
            <a:r>
              <a:rPr kumimoji="0" lang="en-US" sz="2200" b="1" i="0" u="none" strike="noStrike" kern="1200" cap="none" spc="0" normalizeH="0" noProof="0" dirty="0" smtClean="0">
                <a:ln>
                  <a:noFill/>
                </a:ln>
                <a:solidFill>
                  <a:schemeClr val="tx1"/>
                </a:solidFill>
                <a:effectLst/>
                <a:uLnTx/>
                <a:uFillTx/>
                <a:latin typeface="+mn-lt"/>
                <a:ea typeface="+mn-ea"/>
                <a:cs typeface="+mn-cs"/>
              </a:rPr>
              <a:t>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Blanking &amp; trimming dies.</a:t>
            </a: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lang="en-US" sz="2200" b="1" dirty="0" smtClean="0"/>
              <a:t>Coining dies.</a:t>
            </a:r>
          </a:p>
        </p:txBody>
      </p:sp>
      <p:sp>
        <p:nvSpPr>
          <p:cNvPr id="6" name="TextBox 5"/>
          <p:cNvSpPr txBox="1"/>
          <p:nvPr/>
        </p:nvSpPr>
        <p:spPr>
          <a:xfrm>
            <a:off x="5257800" y="228600"/>
            <a:ext cx="3657600" cy="461665"/>
          </a:xfrm>
          <a:prstGeom prst="rect">
            <a:avLst/>
          </a:prstGeom>
          <a:noFill/>
        </p:spPr>
        <p:txBody>
          <a:bodyPr wrap="square" rtlCol="0">
            <a:spAutoFit/>
          </a:bodyPr>
          <a:lstStyle/>
          <a:p>
            <a:r>
              <a:rPr lang="en-US" sz="2400" b="1" dirty="0" smtClean="0">
                <a:solidFill>
                  <a:srgbClr val="002060"/>
                </a:solidFill>
              </a:rPr>
              <a:t>COLD WORK TOOL STEEL</a:t>
            </a:r>
            <a:endParaRPr lang="en-US" sz="24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Users\SWAPNIL\Desktop\Capture3.JPG"/>
          <p:cNvPicPr>
            <a:picLocks noChangeAspect="1" noChangeArrowheads="1"/>
          </p:cNvPicPr>
          <p:nvPr/>
        </p:nvPicPr>
        <p:blipFill>
          <a:blip r:embed="rId2" cstate="print"/>
          <a:srcRect/>
          <a:stretch>
            <a:fillRect/>
          </a:stretch>
        </p:blipFill>
        <p:spPr bwMode="auto">
          <a:xfrm>
            <a:off x="0" y="1428750"/>
            <a:ext cx="9144000" cy="5429250"/>
          </a:xfrm>
          <a:prstGeom prst="rect">
            <a:avLst/>
          </a:prstGeom>
          <a:noFill/>
        </p:spPr>
      </p:pic>
      <p:pic>
        <p:nvPicPr>
          <p:cNvPr id="9" name="Picture 5" descr="C:\Users\SWAPNIL\Desktop\Capture44444.JPG"/>
          <p:cNvPicPr>
            <a:picLocks noChangeAspect="1" noChangeArrowheads="1"/>
          </p:cNvPicPr>
          <p:nvPr/>
        </p:nvPicPr>
        <p:blipFill>
          <a:blip r:embed="rId3" cstate="print"/>
          <a:srcRect/>
          <a:stretch>
            <a:fillRect/>
          </a:stretch>
        </p:blipFill>
        <p:spPr bwMode="auto">
          <a:xfrm>
            <a:off x="0" y="0"/>
            <a:ext cx="9144000" cy="1524000"/>
          </a:xfrm>
          <a:prstGeom prst="rect">
            <a:avLst/>
          </a:prstGeom>
          <a:noFill/>
        </p:spPr>
      </p:pic>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14282" y="142852"/>
            <a:ext cx="7786718" cy="500066"/>
          </a:xfrm>
          <a:prstGeom prst="roundRect">
            <a:avLst>
              <a:gd name="adj" fmla="val 9033"/>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a:r>
              <a:rPr lang="en-US" sz="4000" b="1" dirty="0" smtClean="0">
                <a:solidFill>
                  <a:schemeClr val="tx1"/>
                </a:solidFill>
              </a:rPr>
              <a:t>High carbon, high Chromium Steels</a:t>
            </a:r>
          </a:p>
        </p:txBody>
      </p:sp>
      <p:sp>
        <p:nvSpPr>
          <p:cNvPr id="5" name="Text Placeholder 2"/>
          <p:cNvSpPr txBox="1">
            <a:spLocks/>
          </p:cNvSpPr>
          <p:nvPr/>
        </p:nvSpPr>
        <p:spPr>
          <a:xfrm>
            <a:off x="357158" y="888674"/>
            <a:ext cx="8382000" cy="5707716"/>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a:t>
            </a:r>
            <a:r>
              <a:rPr kumimoji="0" lang="en-US" sz="2500" b="0" i="0" u="none" strike="noStrike" kern="1200" cap="none" spc="0" normalizeH="0" noProof="0" dirty="0" smtClean="0">
                <a:ln>
                  <a:noFill/>
                </a:ln>
                <a:solidFill>
                  <a:schemeClr val="tx1"/>
                </a:solidFill>
                <a:effectLst/>
                <a:uLnTx/>
                <a:uFillTx/>
                <a:latin typeface="+mn-lt"/>
                <a:ea typeface="+mn-ea"/>
                <a:cs typeface="+mn-cs"/>
              </a:rPr>
              <a:t> are hardened by oil- or air- hardening </a:t>
            </a:r>
            <a:r>
              <a:rPr lang="en-US" sz="2500" dirty="0" smtClean="0"/>
              <a:t>&amp; contain  C</a:t>
            </a:r>
            <a:r>
              <a:rPr kumimoji="0" lang="en-US" sz="2500" b="0" i="0" u="none" strike="noStrike" kern="1200" cap="none" spc="0" normalizeH="0" noProof="0" dirty="0" smtClean="0">
                <a:ln>
                  <a:noFill/>
                </a:ln>
                <a:solidFill>
                  <a:schemeClr val="tx1"/>
                </a:solidFill>
                <a:effectLst/>
                <a:uLnTx/>
                <a:uFillTx/>
                <a:latin typeface="+mn-lt"/>
                <a:ea typeface="+mn-ea"/>
                <a:cs typeface="+mn-cs"/>
              </a:rPr>
              <a:t>arbon</a:t>
            </a:r>
            <a:r>
              <a:rPr lang="en-US" sz="2500" dirty="0" smtClean="0"/>
              <a:t> (1.4-2.3%)</a:t>
            </a:r>
            <a:r>
              <a:rPr kumimoji="0" lang="en-US" sz="2500" b="0" i="0" u="none" strike="noStrike" kern="1200" cap="none" spc="0" normalizeH="0" noProof="0" dirty="0" smtClean="0">
                <a:ln>
                  <a:noFill/>
                </a:ln>
                <a:solidFill>
                  <a:schemeClr val="tx1"/>
                </a:solidFill>
                <a:effectLst/>
                <a:uLnTx/>
                <a:uFillTx/>
                <a:latin typeface="+mn-lt"/>
                <a:ea typeface="+mn-ea"/>
                <a:cs typeface="+mn-cs"/>
              </a:rPr>
              <a:t> </a:t>
            </a:r>
            <a:r>
              <a:rPr lang="en-US" sz="2500" dirty="0" smtClean="0"/>
              <a:t> &amp; Chromium (12-14%), with molybdenum, cobalt, vanadium</a:t>
            </a:r>
            <a:r>
              <a:rPr lang="en-US" sz="2500" dirty="0" smtClean="0"/>
              <a:t>. </a:t>
            </a:r>
            <a:r>
              <a:rPr lang="en-US" sz="2500" dirty="0" smtClean="0">
                <a:solidFill>
                  <a:srgbClr val="FF0000"/>
                </a:solidFill>
              </a:rPr>
              <a:t>GRADES D3 AND D2</a:t>
            </a:r>
            <a:endParaRPr lang="en-US" sz="2500" dirty="0" smtClean="0">
              <a:solidFill>
                <a:srgbClr val="FF0000"/>
              </a:solidFill>
            </a:endParaRP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Vanadium prevents these steels form showing Grain coarsening (upto 1040°C). Chromium imparts non-deforming properties. Tempering of these steels results in high hardness, wear &amp; abrasion resistance.</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indent="-396875" defTabSz="914363">
              <a:lnSpc>
                <a:spcPct val="90000"/>
              </a:lnSpc>
              <a:spcBef>
                <a:spcPct val="20000"/>
              </a:spcBef>
              <a:buBlip>
                <a:blip r:embed="rId2"/>
              </a:buBlip>
              <a:defRPr/>
            </a:pPr>
            <a:r>
              <a:rPr lang="en-US" sz="2500" dirty="0" smtClean="0">
                <a:solidFill>
                  <a:srgbClr val="000000"/>
                </a:solidFill>
              </a:rPr>
              <a:t>Tempering temperature for these steels varies from 150-375°C. </a:t>
            </a:r>
          </a:p>
          <a:p>
            <a:pPr marL="396875" marR="0" lvl="0" indent="-396875" algn="l" defTabSz="914363" rtl="0" eaLnBrk="1" fontAlgn="auto" latinLnBrk="0" hangingPunct="1">
              <a:lnSpc>
                <a:spcPct val="90000"/>
              </a:lnSpc>
              <a:spcBef>
                <a:spcPct val="20000"/>
              </a:spcBef>
              <a:spcAft>
                <a:spcPts val="0"/>
              </a:spcAft>
              <a:buClrTx/>
              <a:buSzTx/>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Applications: </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914400" marR="0" lvl="1" indent="-396875" algn="l" defTabSz="914363" rtl="0" eaLnBrk="1" fontAlgn="auto" latinLnBrk="0" hangingPunct="1">
              <a:lnSpc>
                <a:spcPct val="90000"/>
              </a:lnSpc>
              <a:spcBef>
                <a:spcPct val="20000"/>
              </a:spcBef>
              <a:spcAft>
                <a:spcPts val="0"/>
              </a:spcAft>
              <a:buClrTx/>
              <a:buSzTx/>
              <a:buFontTx/>
              <a:buBlip>
                <a:blip r:embed="rId3"/>
              </a:buBlip>
              <a:tabLst/>
              <a:defRPr/>
            </a:pPr>
            <a:r>
              <a:rPr kumimoji="0" lang="en-US" sz="2200" b="1" i="0" u="none" strike="noStrike" kern="1200" cap="none" spc="0" normalizeH="0" noProof="0" dirty="0" smtClean="0">
                <a:ln>
                  <a:noFill/>
                </a:ln>
                <a:solidFill>
                  <a:schemeClr val="tx1"/>
                </a:solidFill>
                <a:effectLst/>
                <a:uLnTx/>
                <a:uFillTx/>
                <a:latin typeface="+mn-lt"/>
                <a:ea typeface="+mn-ea"/>
                <a:cs typeface="+mn-cs"/>
              </a:rPr>
              <a:t>Mandrel for tube rolling by Pilger rolls  </a:t>
            </a:r>
            <a:r>
              <a:rPr kumimoji="0" lang="en-US" sz="2200" b="1" i="0" u="none" strike="noStrike" kern="1200" cap="none" spc="0" normalizeH="0" baseline="0" noProof="0" dirty="0" smtClean="0">
                <a:ln>
                  <a:noFill/>
                </a:ln>
                <a:solidFill>
                  <a:schemeClr val="tx1"/>
                </a:solidFill>
                <a:effectLst/>
                <a:uLnTx/>
                <a:uFillTx/>
                <a:latin typeface="+mn-lt"/>
                <a:ea typeface="+mn-ea"/>
                <a:cs typeface="+mn-cs"/>
              </a:rPr>
              <a:t>. </a:t>
            </a:r>
          </a:p>
          <a:p>
            <a:pPr marL="914400" lvl="1" indent="-396875" defTabSz="914363">
              <a:lnSpc>
                <a:spcPct val="90000"/>
              </a:lnSpc>
              <a:spcBef>
                <a:spcPct val="20000"/>
              </a:spcBef>
              <a:buBlip>
                <a:blip r:embed="rId3"/>
              </a:buBlip>
              <a:defRPr/>
            </a:pPr>
            <a:r>
              <a:rPr lang="en-US" sz="2200" b="1" dirty="0" smtClean="0"/>
              <a:t>Blanking &amp; piercing dies, Coining dies, Drawing dies.</a:t>
            </a: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6" name="TextBox 5"/>
          <p:cNvSpPr txBox="1"/>
          <p:nvPr/>
        </p:nvSpPr>
        <p:spPr>
          <a:xfrm>
            <a:off x="8077200" y="152400"/>
            <a:ext cx="914400" cy="461665"/>
          </a:xfrm>
          <a:prstGeom prst="rect">
            <a:avLst/>
          </a:prstGeom>
          <a:noFill/>
        </p:spPr>
        <p:txBody>
          <a:bodyPr wrap="square" rtlCol="0">
            <a:spAutoFit/>
          </a:bodyPr>
          <a:lstStyle/>
          <a:p>
            <a:r>
              <a:rPr lang="en-US" sz="2400" b="1" dirty="0" smtClean="0"/>
              <a:t>HCHC</a:t>
            </a:r>
            <a:endParaRPr lang="en-US" b="1"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00" y="152400"/>
            <a:ext cx="914400" cy="461665"/>
          </a:xfrm>
          <a:prstGeom prst="rect">
            <a:avLst/>
          </a:prstGeom>
          <a:noFill/>
        </p:spPr>
        <p:txBody>
          <a:bodyPr wrap="square" rtlCol="0">
            <a:spAutoFit/>
          </a:bodyPr>
          <a:lstStyle/>
          <a:p>
            <a:r>
              <a:rPr lang="en-US" sz="2400" b="1" dirty="0" smtClean="0"/>
              <a:t>HCHC</a:t>
            </a:r>
            <a:endParaRPr lang="en-US" b="1" dirty="0"/>
          </a:p>
        </p:txBody>
      </p:sp>
      <p:sp>
        <p:nvSpPr>
          <p:cNvPr id="3" name="TextBox 2"/>
          <p:cNvSpPr txBox="1"/>
          <p:nvPr/>
        </p:nvSpPr>
        <p:spPr>
          <a:xfrm>
            <a:off x="228600" y="914400"/>
            <a:ext cx="8458200" cy="4401205"/>
          </a:xfrm>
          <a:prstGeom prst="rect">
            <a:avLst/>
          </a:prstGeom>
          <a:noFill/>
        </p:spPr>
        <p:txBody>
          <a:bodyPr wrap="square" rtlCol="0">
            <a:spAutoFit/>
          </a:bodyPr>
          <a:lstStyle/>
          <a:p>
            <a:r>
              <a:rPr lang="en-US" sz="2800" b="1" dirty="0" smtClean="0">
                <a:solidFill>
                  <a:srgbClr val="FF0000"/>
                </a:solidFill>
              </a:rPr>
              <a:t>APPLICATIONS :</a:t>
            </a:r>
          </a:p>
          <a:p>
            <a:pPr lvl="1">
              <a:buBlip>
                <a:blip r:embed="rId2"/>
              </a:buBlip>
            </a:pPr>
            <a:r>
              <a:rPr lang="en-US" sz="2800" b="1" dirty="0" smtClean="0"/>
              <a:t>    THREAD ROLLING DIES</a:t>
            </a:r>
          </a:p>
          <a:p>
            <a:pPr lvl="1">
              <a:buBlip>
                <a:blip r:embed="rId2"/>
              </a:buBlip>
            </a:pPr>
            <a:r>
              <a:rPr lang="en-US" sz="2800" b="1" dirty="0" smtClean="0"/>
              <a:t>    HOBS</a:t>
            </a:r>
          </a:p>
          <a:p>
            <a:pPr lvl="1">
              <a:buBlip>
                <a:blip r:embed="rId2"/>
              </a:buBlip>
            </a:pPr>
            <a:r>
              <a:rPr lang="en-US" sz="2800" b="1" dirty="0" smtClean="0"/>
              <a:t>    COLD EXTRUSION TOOLS AND DIES</a:t>
            </a:r>
          </a:p>
          <a:p>
            <a:pPr lvl="1">
              <a:buBlip>
                <a:blip r:embed="rId2"/>
              </a:buBlip>
            </a:pPr>
            <a:r>
              <a:rPr lang="en-US" sz="2800" b="1" dirty="0" smtClean="0"/>
              <a:t>    PUNCHES</a:t>
            </a:r>
          </a:p>
          <a:p>
            <a:pPr lvl="1">
              <a:buBlip>
                <a:blip r:embed="rId2"/>
              </a:buBlip>
            </a:pPr>
            <a:r>
              <a:rPr lang="en-US" sz="2800" b="1" dirty="0" smtClean="0"/>
              <a:t>    DRAW PLATES</a:t>
            </a:r>
          </a:p>
          <a:p>
            <a:pPr lvl="1">
              <a:buBlip>
                <a:blip r:embed="rId2"/>
              </a:buBlip>
            </a:pPr>
            <a:r>
              <a:rPr lang="en-US" sz="2800" b="1" dirty="0" smtClean="0"/>
              <a:t>    CUTTERS</a:t>
            </a:r>
          </a:p>
          <a:p>
            <a:pPr lvl="1">
              <a:buBlip>
                <a:blip r:embed="rId2"/>
              </a:buBlip>
            </a:pPr>
            <a:r>
              <a:rPr lang="en-US" sz="2800" b="1" dirty="0" smtClean="0"/>
              <a:t>    PRESSURE CASTING MOULDS</a:t>
            </a:r>
          </a:p>
          <a:p>
            <a:pPr lvl="1">
              <a:buBlip>
                <a:blip r:embed="rId2"/>
              </a:buBlip>
            </a:pPr>
            <a:r>
              <a:rPr lang="en-US" sz="2800" b="1" dirty="0" smtClean="0"/>
              <a:t>    REAMERS</a:t>
            </a:r>
          </a:p>
          <a:p>
            <a:pPr lvl="1">
              <a:buBlip>
                <a:blip r:embed="rId2"/>
              </a:buBlip>
            </a:pPr>
            <a:r>
              <a:rPr lang="en-US" sz="2800" b="1" dirty="0" smtClean="0"/>
              <a:t>    FINISHING ROLLS ETC.</a:t>
            </a:r>
            <a:endParaRPr lang="en-US" sz="2800" b="1"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7200" y="152400"/>
            <a:ext cx="914400" cy="461665"/>
          </a:xfrm>
          <a:prstGeom prst="rect">
            <a:avLst/>
          </a:prstGeom>
          <a:noFill/>
        </p:spPr>
        <p:txBody>
          <a:bodyPr wrap="square" rtlCol="0">
            <a:spAutoFit/>
          </a:bodyPr>
          <a:lstStyle/>
          <a:p>
            <a:r>
              <a:rPr lang="en-US" sz="2400" b="1" dirty="0" smtClean="0"/>
              <a:t>HCHC</a:t>
            </a:r>
            <a:endParaRPr lang="en-US" b="1" dirty="0"/>
          </a:p>
        </p:txBody>
      </p:sp>
      <p:sp>
        <p:nvSpPr>
          <p:cNvPr id="3" name="TextBox 2"/>
          <p:cNvSpPr txBox="1"/>
          <p:nvPr/>
        </p:nvSpPr>
        <p:spPr>
          <a:xfrm>
            <a:off x="533400" y="914400"/>
            <a:ext cx="8077200" cy="523220"/>
          </a:xfrm>
          <a:prstGeom prst="rect">
            <a:avLst/>
          </a:prstGeom>
          <a:noFill/>
        </p:spPr>
        <p:txBody>
          <a:bodyPr wrap="square" rtlCol="0">
            <a:spAutoFit/>
          </a:bodyPr>
          <a:lstStyle/>
          <a:p>
            <a:r>
              <a:rPr lang="en-US" sz="2800" b="1" dirty="0" smtClean="0">
                <a:solidFill>
                  <a:srgbClr val="FF0000"/>
                </a:solidFill>
              </a:rPr>
              <a:t>GRADES OF HCHC STEEL</a:t>
            </a:r>
            <a:endParaRPr lang="en-US" sz="2800" b="1" dirty="0">
              <a:solidFill>
                <a:srgbClr val="FF0000"/>
              </a:solidFill>
            </a:endParaRPr>
          </a:p>
        </p:txBody>
      </p:sp>
      <p:graphicFrame>
        <p:nvGraphicFramePr>
          <p:cNvPr id="4" name="Table 3"/>
          <p:cNvGraphicFramePr>
            <a:graphicFrameLocks noGrp="1"/>
          </p:cNvGraphicFramePr>
          <p:nvPr/>
        </p:nvGraphicFramePr>
        <p:xfrm>
          <a:off x="381000" y="1676400"/>
          <a:ext cx="8305800" cy="1513840"/>
        </p:xfrm>
        <a:graphic>
          <a:graphicData uri="http://schemas.openxmlformats.org/drawingml/2006/table">
            <a:tbl>
              <a:tblPr firstRow="1" bandRow="1">
                <a:tableStyleId>{5C22544A-7EE6-4342-B048-85BDC9FD1C3A}</a:tableStyleId>
              </a:tblPr>
              <a:tblGrid>
                <a:gridCol w="1219200"/>
                <a:gridCol w="609600"/>
                <a:gridCol w="662940"/>
                <a:gridCol w="830580"/>
                <a:gridCol w="944880"/>
                <a:gridCol w="716280"/>
                <a:gridCol w="830580"/>
                <a:gridCol w="830580"/>
                <a:gridCol w="830580"/>
                <a:gridCol w="830580"/>
              </a:tblGrid>
              <a:tr h="370840">
                <a:tc>
                  <a:txBody>
                    <a:bodyPr/>
                    <a:lstStyle/>
                    <a:p>
                      <a:r>
                        <a:rPr lang="en-US" sz="2400" b="1" dirty="0" smtClean="0">
                          <a:solidFill>
                            <a:srgbClr val="0070C0"/>
                          </a:solidFill>
                        </a:rPr>
                        <a:t>GRADE</a:t>
                      </a:r>
                      <a:endParaRPr lang="en-US" sz="2400" b="1" dirty="0">
                        <a:solidFill>
                          <a:srgbClr val="0070C0"/>
                        </a:solidFill>
                      </a:endParaRPr>
                    </a:p>
                  </a:txBody>
                  <a:tcPr/>
                </a:tc>
                <a:tc>
                  <a:txBody>
                    <a:bodyPr/>
                    <a:lstStyle/>
                    <a:p>
                      <a:r>
                        <a:rPr lang="en-US" sz="2400" b="1" dirty="0" smtClean="0"/>
                        <a:t>C</a:t>
                      </a:r>
                      <a:endParaRPr lang="en-US" sz="2400" b="1" dirty="0"/>
                    </a:p>
                  </a:txBody>
                  <a:tcPr/>
                </a:tc>
                <a:tc>
                  <a:txBody>
                    <a:bodyPr/>
                    <a:lstStyle/>
                    <a:p>
                      <a:r>
                        <a:rPr lang="en-US" sz="2400" b="1" dirty="0" smtClean="0"/>
                        <a:t>Si</a:t>
                      </a:r>
                      <a:endParaRPr lang="en-US" sz="2400" b="1" dirty="0"/>
                    </a:p>
                  </a:txBody>
                  <a:tcPr/>
                </a:tc>
                <a:tc>
                  <a:txBody>
                    <a:bodyPr/>
                    <a:lstStyle/>
                    <a:p>
                      <a:r>
                        <a:rPr lang="en-US" sz="2400" b="1" dirty="0" err="1" smtClean="0"/>
                        <a:t>Mn</a:t>
                      </a:r>
                      <a:endParaRPr lang="en-US" sz="2400" b="1" dirty="0"/>
                    </a:p>
                  </a:txBody>
                  <a:tcPr/>
                </a:tc>
                <a:tc>
                  <a:txBody>
                    <a:bodyPr/>
                    <a:lstStyle/>
                    <a:p>
                      <a:r>
                        <a:rPr lang="en-US" sz="2400" b="1" dirty="0" smtClean="0"/>
                        <a:t>Cr</a:t>
                      </a:r>
                      <a:endParaRPr lang="en-US" sz="2400" b="1" dirty="0"/>
                    </a:p>
                  </a:txBody>
                  <a:tcPr/>
                </a:tc>
                <a:tc>
                  <a:txBody>
                    <a:bodyPr/>
                    <a:lstStyle/>
                    <a:p>
                      <a:r>
                        <a:rPr lang="en-US" sz="2400" b="1" dirty="0" smtClean="0"/>
                        <a:t>W</a:t>
                      </a:r>
                      <a:endParaRPr lang="en-US" sz="2400" b="1" dirty="0"/>
                    </a:p>
                  </a:txBody>
                  <a:tcPr/>
                </a:tc>
                <a:tc>
                  <a:txBody>
                    <a:bodyPr/>
                    <a:lstStyle/>
                    <a:p>
                      <a:r>
                        <a:rPr lang="en-US" sz="2400" b="1" dirty="0" smtClean="0"/>
                        <a:t>V</a:t>
                      </a:r>
                      <a:endParaRPr lang="en-US" sz="2400" b="1" dirty="0"/>
                    </a:p>
                  </a:txBody>
                  <a:tcPr/>
                </a:tc>
                <a:tc>
                  <a:txBody>
                    <a:bodyPr/>
                    <a:lstStyle/>
                    <a:p>
                      <a:r>
                        <a:rPr lang="en-US" sz="2400" b="1" dirty="0" smtClean="0"/>
                        <a:t>Co</a:t>
                      </a:r>
                      <a:endParaRPr lang="en-US" sz="2400" b="1" dirty="0"/>
                    </a:p>
                  </a:txBody>
                  <a:tcPr/>
                </a:tc>
                <a:tc>
                  <a:txBody>
                    <a:bodyPr/>
                    <a:lstStyle/>
                    <a:p>
                      <a:r>
                        <a:rPr lang="en-US" sz="2400" b="1" dirty="0" smtClean="0"/>
                        <a:t>Mo</a:t>
                      </a:r>
                      <a:endParaRPr lang="en-US" sz="2400" b="1" dirty="0"/>
                    </a:p>
                  </a:txBody>
                  <a:tcPr/>
                </a:tc>
                <a:tc>
                  <a:txBody>
                    <a:bodyPr/>
                    <a:lstStyle/>
                    <a:p>
                      <a:r>
                        <a:rPr lang="en-US" sz="2400" b="1" dirty="0" smtClean="0"/>
                        <a:t>Ni</a:t>
                      </a:r>
                      <a:endParaRPr lang="en-US" sz="2400" b="1" dirty="0"/>
                    </a:p>
                  </a:txBody>
                  <a:tcPr/>
                </a:tc>
              </a:tr>
              <a:tr h="599440">
                <a:tc>
                  <a:txBody>
                    <a:bodyPr/>
                    <a:lstStyle/>
                    <a:p>
                      <a:r>
                        <a:rPr lang="en-US" sz="2400" b="1" dirty="0" smtClean="0"/>
                        <a:t>D3</a:t>
                      </a:r>
                      <a:endParaRPr lang="en-US" sz="2400" b="1" dirty="0"/>
                    </a:p>
                  </a:txBody>
                  <a:tcPr/>
                </a:tc>
                <a:tc>
                  <a:txBody>
                    <a:bodyPr/>
                    <a:lstStyle/>
                    <a:p>
                      <a:r>
                        <a:rPr lang="en-US" sz="2400" b="1" dirty="0" smtClean="0"/>
                        <a:t>2.0</a:t>
                      </a:r>
                      <a:endParaRPr lang="en-US" sz="2400" b="1" dirty="0"/>
                    </a:p>
                  </a:txBody>
                  <a:tcPr/>
                </a:tc>
                <a:tc>
                  <a:txBody>
                    <a:bodyPr/>
                    <a:lstStyle/>
                    <a:p>
                      <a:r>
                        <a:rPr lang="en-US" sz="2400" b="1" dirty="0" smtClean="0"/>
                        <a:t>0.3</a:t>
                      </a:r>
                      <a:endParaRPr lang="en-US" sz="2400" b="1" dirty="0"/>
                    </a:p>
                  </a:txBody>
                  <a:tcPr/>
                </a:tc>
                <a:tc>
                  <a:txBody>
                    <a:bodyPr/>
                    <a:lstStyle/>
                    <a:p>
                      <a:r>
                        <a:rPr lang="en-US" sz="2400" b="1" dirty="0" smtClean="0"/>
                        <a:t>0.3</a:t>
                      </a:r>
                      <a:endParaRPr lang="en-US" sz="2400" b="1" dirty="0"/>
                    </a:p>
                  </a:txBody>
                  <a:tcPr/>
                </a:tc>
                <a:tc>
                  <a:txBody>
                    <a:bodyPr/>
                    <a:lstStyle/>
                    <a:p>
                      <a:r>
                        <a:rPr lang="en-US" sz="2400" b="1" dirty="0" smtClean="0"/>
                        <a:t>12.00</a:t>
                      </a:r>
                      <a:endParaRPr lang="en-US" sz="2400" b="1" dirty="0"/>
                    </a:p>
                  </a:txBody>
                  <a:tcPr/>
                </a:tc>
                <a:tc>
                  <a:txBody>
                    <a:bodyPr/>
                    <a:lstStyle/>
                    <a:p>
                      <a:r>
                        <a:rPr lang="en-US" sz="2400" b="1" dirty="0" smtClean="0"/>
                        <a:t>-</a:t>
                      </a:r>
                      <a:endParaRPr lang="en-US" sz="2400" b="1" dirty="0"/>
                    </a:p>
                  </a:txBody>
                  <a:tcPr/>
                </a:tc>
                <a:tc>
                  <a:txBody>
                    <a:bodyPr/>
                    <a:lstStyle/>
                    <a:p>
                      <a:r>
                        <a:rPr lang="en-US" sz="2400" b="1" dirty="0" smtClean="0"/>
                        <a:t>-</a:t>
                      </a:r>
                      <a:endParaRPr lang="en-US" sz="2400" b="1" dirty="0"/>
                    </a:p>
                  </a:txBody>
                  <a:tcPr/>
                </a:tc>
                <a:tc>
                  <a:txBody>
                    <a:bodyPr/>
                    <a:lstStyle/>
                    <a:p>
                      <a:r>
                        <a:rPr lang="en-US" sz="2400" b="1" dirty="0" smtClean="0"/>
                        <a:t>-</a:t>
                      </a:r>
                      <a:endParaRPr lang="en-US" sz="2400" b="1" dirty="0"/>
                    </a:p>
                  </a:txBody>
                  <a:tcPr/>
                </a:tc>
                <a:tc>
                  <a:txBody>
                    <a:bodyPr/>
                    <a:lstStyle/>
                    <a:p>
                      <a:r>
                        <a:rPr lang="en-US" sz="2400" b="1" dirty="0" smtClean="0"/>
                        <a:t>-</a:t>
                      </a:r>
                      <a:endParaRPr lang="en-US" sz="2400" b="1" dirty="0"/>
                    </a:p>
                  </a:txBody>
                  <a:tcPr/>
                </a:tc>
                <a:tc>
                  <a:txBody>
                    <a:bodyPr/>
                    <a:lstStyle/>
                    <a:p>
                      <a:r>
                        <a:rPr lang="en-US" sz="2400" b="1" dirty="0" smtClean="0"/>
                        <a:t>-</a:t>
                      </a:r>
                      <a:endParaRPr lang="en-US" sz="2400" b="1" dirty="0"/>
                    </a:p>
                  </a:txBody>
                  <a:tcPr/>
                </a:tc>
              </a:tr>
              <a:tr h="370840">
                <a:tc>
                  <a:txBody>
                    <a:bodyPr/>
                    <a:lstStyle/>
                    <a:p>
                      <a:r>
                        <a:rPr lang="en-US" sz="2400" b="1" dirty="0" smtClean="0"/>
                        <a:t>D2</a:t>
                      </a:r>
                      <a:endParaRPr lang="en-US" sz="2400" b="1" dirty="0"/>
                    </a:p>
                  </a:txBody>
                  <a:tcPr/>
                </a:tc>
                <a:tc>
                  <a:txBody>
                    <a:bodyPr/>
                    <a:lstStyle/>
                    <a:p>
                      <a:r>
                        <a:rPr lang="en-US" sz="2400" b="1" dirty="0" smtClean="0"/>
                        <a:t>1.7</a:t>
                      </a:r>
                      <a:endParaRPr lang="en-US" sz="2400" b="1" dirty="0"/>
                    </a:p>
                  </a:txBody>
                  <a:tcPr/>
                </a:tc>
                <a:tc>
                  <a:txBody>
                    <a:bodyPr/>
                    <a:lstStyle/>
                    <a:p>
                      <a:r>
                        <a:rPr lang="en-US" sz="2400" b="1" dirty="0" smtClean="0"/>
                        <a:t>0.3</a:t>
                      </a:r>
                      <a:endParaRPr lang="en-US" sz="2400" b="1" dirty="0"/>
                    </a:p>
                  </a:txBody>
                  <a:tcPr/>
                </a:tc>
                <a:tc>
                  <a:txBody>
                    <a:bodyPr/>
                    <a:lstStyle/>
                    <a:p>
                      <a:r>
                        <a:rPr lang="en-US" sz="2400" b="1" dirty="0" smtClean="0"/>
                        <a:t>0.3</a:t>
                      </a:r>
                      <a:endParaRPr lang="en-US" sz="2400" b="1" dirty="0"/>
                    </a:p>
                  </a:txBody>
                  <a:tcPr/>
                </a:tc>
                <a:tc>
                  <a:txBody>
                    <a:bodyPr/>
                    <a:lstStyle/>
                    <a:p>
                      <a:r>
                        <a:rPr lang="en-US" sz="2400" b="1" dirty="0" smtClean="0"/>
                        <a:t>12.00</a:t>
                      </a:r>
                      <a:endParaRPr lang="en-US" sz="2400" b="1" dirty="0"/>
                    </a:p>
                  </a:txBody>
                  <a:tcPr/>
                </a:tc>
                <a:tc>
                  <a:txBody>
                    <a:bodyPr/>
                    <a:lstStyle/>
                    <a:p>
                      <a:r>
                        <a:rPr lang="en-US" sz="2400" b="1" dirty="0" smtClean="0"/>
                        <a:t>0.5</a:t>
                      </a:r>
                      <a:endParaRPr lang="en-US" sz="2400" b="1" dirty="0"/>
                    </a:p>
                  </a:txBody>
                  <a:tcPr/>
                </a:tc>
                <a:tc>
                  <a:txBody>
                    <a:bodyPr/>
                    <a:lstStyle/>
                    <a:p>
                      <a:r>
                        <a:rPr lang="en-US" sz="2400" b="1" dirty="0" smtClean="0"/>
                        <a:t>0.1</a:t>
                      </a:r>
                      <a:endParaRPr lang="en-US" sz="2400" b="1" dirty="0"/>
                    </a:p>
                  </a:txBody>
                  <a:tcPr/>
                </a:tc>
                <a:tc>
                  <a:txBody>
                    <a:bodyPr/>
                    <a:lstStyle/>
                    <a:p>
                      <a:r>
                        <a:rPr lang="en-US" sz="2400" b="1" dirty="0" smtClean="0"/>
                        <a:t>-</a:t>
                      </a:r>
                      <a:endParaRPr lang="en-US" sz="2400" b="1" dirty="0"/>
                    </a:p>
                  </a:txBody>
                  <a:tcPr/>
                </a:tc>
                <a:tc>
                  <a:txBody>
                    <a:bodyPr/>
                    <a:lstStyle/>
                    <a:p>
                      <a:r>
                        <a:rPr lang="en-US" sz="2400" b="1" dirty="0" smtClean="0"/>
                        <a:t>0.6</a:t>
                      </a:r>
                      <a:endParaRPr lang="en-US" sz="2400" b="1" dirty="0"/>
                    </a:p>
                  </a:txBody>
                  <a:tcPr/>
                </a:tc>
                <a:tc>
                  <a:txBody>
                    <a:bodyPr/>
                    <a:lstStyle/>
                    <a:p>
                      <a:r>
                        <a:rPr lang="en-US" sz="2400" b="1" dirty="0" smtClean="0"/>
                        <a:t>-</a:t>
                      </a:r>
                      <a:endParaRPr lang="en-US" sz="2400" b="1" dirty="0"/>
                    </a:p>
                  </a:txBody>
                  <a:tcPr/>
                </a:tc>
              </a:tr>
            </a:tbl>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SWAPNIL\Desktop\Capture6.JPG"/>
          <p:cNvPicPr>
            <a:picLocks noChangeAspect="1" noChangeArrowheads="1"/>
          </p:cNvPicPr>
          <p:nvPr/>
        </p:nvPicPr>
        <p:blipFill>
          <a:blip r:embed="rId2" cstate="print"/>
          <a:srcRect/>
          <a:stretch>
            <a:fillRect/>
          </a:stretch>
        </p:blipFill>
        <p:spPr bwMode="auto">
          <a:xfrm>
            <a:off x="0" y="5486400"/>
            <a:ext cx="9158265" cy="1371600"/>
          </a:xfrm>
          <a:prstGeom prst="rect">
            <a:avLst/>
          </a:prstGeom>
          <a:noFill/>
        </p:spPr>
      </p:pic>
      <p:pic>
        <p:nvPicPr>
          <p:cNvPr id="8196" name="Picture 4" descr="C:\Users\SWAPNIL\Desktop\Capture5.JPG"/>
          <p:cNvPicPr>
            <a:picLocks noChangeAspect="1" noChangeArrowheads="1"/>
          </p:cNvPicPr>
          <p:nvPr/>
        </p:nvPicPr>
        <p:blipFill>
          <a:blip r:embed="rId3" cstate="print"/>
          <a:srcRect/>
          <a:stretch>
            <a:fillRect/>
          </a:stretch>
        </p:blipFill>
        <p:spPr bwMode="auto">
          <a:xfrm>
            <a:off x="0" y="1447800"/>
            <a:ext cx="9144000" cy="4038600"/>
          </a:xfrm>
          <a:prstGeom prst="rect">
            <a:avLst/>
          </a:prstGeom>
          <a:noFill/>
        </p:spPr>
      </p:pic>
      <p:pic>
        <p:nvPicPr>
          <p:cNvPr id="8197" name="Picture 5" descr="C:\Users\SWAPNIL\Desktop\Capture44444.JPG"/>
          <p:cNvPicPr>
            <a:picLocks noChangeAspect="1" noChangeArrowheads="1"/>
          </p:cNvPicPr>
          <p:nvPr/>
        </p:nvPicPr>
        <p:blipFill>
          <a:blip r:embed="rId4" cstate="print"/>
          <a:srcRect/>
          <a:stretch>
            <a:fillRect/>
          </a:stretch>
        </p:blipFill>
        <p:spPr bwMode="auto">
          <a:xfrm>
            <a:off x="0" y="0"/>
            <a:ext cx="9144000" cy="1981200"/>
          </a:xfrm>
          <a:prstGeom prst="rect">
            <a:avLst/>
          </a:prstGeom>
          <a:noFill/>
        </p:spPr>
      </p:pic>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28600" y="228600"/>
            <a:ext cx="3810000" cy="2895600"/>
          </a:xfrm>
          <a:prstGeom prst="rect">
            <a:avLst/>
          </a:prstGeom>
          <a:ln w="88900" cap="sq" cmpd="thickThin">
            <a:solidFill>
              <a:srgbClr val="000000"/>
            </a:solidFill>
            <a:prstDash val="solid"/>
            <a:miter lim="800000"/>
          </a:ln>
          <a:effectLst>
            <a:innerShdw blurRad="76200">
              <a:srgbClr val="000000"/>
            </a:innerShdw>
          </a:effectLst>
        </p:spPr>
      </p:pic>
      <p:pic>
        <p:nvPicPr>
          <p:cNvPr id="13315" name="Picture 3"/>
          <p:cNvPicPr>
            <a:picLocks noChangeAspect="1" noChangeArrowheads="1"/>
          </p:cNvPicPr>
          <p:nvPr/>
        </p:nvPicPr>
        <p:blipFill>
          <a:blip r:embed="rId3" cstate="print"/>
          <a:srcRect/>
          <a:stretch>
            <a:fillRect/>
          </a:stretch>
        </p:blipFill>
        <p:spPr bwMode="auto">
          <a:xfrm>
            <a:off x="4419600" y="228600"/>
            <a:ext cx="3609975" cy="2286000"/>
          </a:xfrm>
          <a:prstGeom prst="rect">
            <a:avLst/>
          </a:prstGeom>
          <a:ln w="88900" cap="sq" cmpd="thickThin">
            <a:solidFill>
              <a:srgbClr val="000000"/>
            </a:solidFill>
            <a:prstDash val="solid"/>
            <a:miter lim="800000"/>
          </a:ln>
          <a:effectLst>
            <a:innerShdw blurRad="76200">
              <a:srgbClr val="000000"/>
            </a:innerShdw>
          </a:effectLst>
        </p:spPr>
      </p:pic>
      <p:sp>
        <p:nvSpPr>
          <p:cNvPr id="4" name="Rounded Rectangle 3"/>
          <p:cNvSpPr/>
          <p:nvPr/>
        </p:nvSpPr>
        <p:spPr bwMode="auto">
          <a:xfrm>
            <a:off x="304800" y="3352800"/>
            <a:ext cx="3581400" cy="13716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Microstructure of </a:t>
            </a:r>
          </a:p>
          <a:p>
            <a:pPr algn="ctr" defTabSz="914099"/>
            <a:r>
              <a:rPr lang="en-US" sz="2400" b="1" dirty="0" smtClean="0">
                <a:solidFill>
                  <a:srgbClr val="002060"/>
                </a:solidFill>
                <a:effectLst/>
              </a:rPr>
              <a:t>As-Tempered COLD WORK TOOL STEEL (1000x)</a:t>
            </a:r>
          </a:p>
        </p:txBody>
      </p:sp>
      <p:sp>
        <p:nvSpPr>
          <p:cNvPr id="5" name="Rounded Rectangle 4"/>
          <p:cNvSpPr/>
          <p:nvPr/>
        </p:nvSpPr>
        <p:spPr bwMode="auto">
          <a:xfrm>
            <a:off x="5334000" y="2743200"/>
            <a:ext cx="2514600" cy="5334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COINING DIES</a:t>
            </a:r>
          </a:p>
        </p:txBody>
      </p:sp>
      <p:pic>
        <p:nvPicPr>
          <p:cNvPr id="13316" name="Picture 4"/>
          <p:cNvPicPr>
            <a:picLocks noChangeAspect="1" noChangeArrowheads="1"/>
          </p:cNvPicPr>
          <p:nvPr/>
        </p:nvPicPr>
        <p:blipFill>
          <a:blip r:embed="rId5" cstate="print"/>
          <a:srcRect/>
          <a:stretch>
            <a:fillRect/>
          </a:stretch>
        </p:blipFill>
        <p:spPr bwMode="auto">
          <a:xfrm>
            <a:off x="5181600" y="4038600"/>
            <a:ext cx="3657600" cy="2447925"/>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p:cNvSpPr/>
          <p:nvPr/>
        </p:nvSpPr>
        <p:spPr bwMode="auto">
          <a:xfrm>
            <a:off x="1143000" y="5943600"/>
            <a:ext cx="3886200" cy="5334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EXPANSION REAMERS</a:t>
            </a:r>
          </a:p>
        </p:txBody>
      </p:sp>
      <p:sp>
        <p:nvSpPr>
          <p:cNvPr id="8" name="TextBox 7"/>
          <p:cNvSpPr txBox="1"/>
          <p:nvPr/>
        </p:nvSpPr>
        <p:spPr>
          <a:xfrm>
            <a:off x="8077200" y="152400"/>
            <a:ext cx="914400" cy="461665"/>
          </a:xfrm>
          <a:prstGeom prst="rect">
            <a:avLst/>
          </a:prstGeom>
          <a:noFill/>
        </p:spPr>
        <p:txBody>
          <a:bodyPr wrap="square" rtlCol="0">
            <a:spAutoFit/>
          </a:bodyPr>
          <a:lstStyle/>
          <a:p>
            <a:r>
              <a:rPr lang="en-US" sz="2400" b="1" dirty="0" smtClean="0"/>
              <a:t>HCHC</a:t>
            </a:r>
            <a:endParaRPr lang="en-US" b="1"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bwMode="auto">
          <a:xfrm>
            <a:off x="571472" y="142852"/>
            <a:ext cx="8072494" cy="714380"/>
          </a:xfrm>
          <a:prstGeom prst="roundRect">
            <a:avLst>
              <a:gd name="adj" fmla="val 9033"/>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b="1" dirty="0" smtClean="0">
                <a:solidFill>
                  <a:schemeClr val="tx1"/>
                </a:solidFill>
              </a:rPr>
              <a:t>HIGH SPEED TOOL STEELS</a:t>
            </a:r>
          </a:p>
        </p:txBody>
      </p:sp>
      <p:sp>
        <p:nvSpPr>
          <p:cNvPr id="3" name="Text Placeholder 2"/>
          <p:cNvSpPr txBox="1">
            <a:spLocks/>
          </p:cNvSpPr>
          <p:nvPr/>
        </p:nvSpPr>
        <p:spPr>
          <a:xfrm>
            <a:off x="357158" y="1071546"/>
            <a:ext cx="8382000" cy="5309146"/>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These are high alloyed tool steels developed initially to do high speed metal cutting. Now, they used in a wide variety of machining operations. </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 are characterized by high hardness (60-65 HRC at 600-650°C)</a:t>
            </a:r>
            <a:r>
              <a:rPr lang="en-US" sz="2500" baseline="0" dirty="0" smtClean="0"/>
              <a:t>,</a:t>
            </a:r>
            <a:r>
              <a:rPr lang="en-US" sz="2500" dirty="0" smtClean="0"/>
              <a:t> high red hardness, wear</a:t>
            </a:r>
            <a:r>
              <a:rPr kumimoji="0" lang="en-US" sz="2500" b="0" i="0" u="none" strike="noStrike" kern="1200" cap="none" spc="0" normalizeH="0" noProof="0" dirty="0" smtClean="0">
                <a:ln>
                  <a:noFill/>
                </a:ln>
                <a:solidFill>
                  <a:schemeClr val="tx1"/>
                </a:solidFill>
                <a:effectLst/>
                <a:uLnTx/>
                <a:uFillTx/>
                <a:latin typeface="+mn-lt"/>
                <a:ea typeface="+mn-ea"/>
                <a:cs typeface="+mn-cs"/>
              </a:rPr>
              <a:t> resistance, </a:t>
            </a:r>
            <a:r>
              <a:rPr lang="en-US" sz="2500" dirty="0" smtClean="0"/>
              <a:t>reasonable </a:t>
            </a:r>
            <a:r>
              <a:rPr kumimoji="0" lang="en-US" sz="2500" b="0" i="0" u="none" strike="noStrike" kern="1200" cap="none" spc="0" normalizeH="0" noProof="0" dirty="0" smtClean="0">
                <a:ln>
                  <a:noFill/>
                </a:ln>
                <a:solidFill>
                  <a:schemeClr val="tx1"/>
                </a:solidFill>
                <a:effectLst/>
                <a:uLnTx/>
                <a:uFillTx/>
                <a:latin typeface="+mn-lt"/>
                <a:ea typeface="+mn-ea"/>
                <a:cs typeface="+mn-cs"/>
              </a:rPr>
              <a:t>toughness and good hardenability.</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noProof="0" dirty="0" smtClean="0">
                <a:ln>
                  <a:noFill/>
                </a:ln>
                <a:solidFill>
                  <a:schemeClr val="tx1"/>
                </a:solidFill>
                <a:effectLst/>
                <a:uLnTx/>
                <a:uFillTx/>
                <a:latin typeface="+mn-lt"/>
                <a:ea typeface="+mn-ea"/>
                <a:cs typeface="+mn-cs"/>
              </a:rPr>
              <a:t>They contain  0.6 % carbon, 4% Chromium, 5-12% Cobalt.</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baseline="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noProof="0" dirty="0" smtClean="0">
                <a:ln>
                  <a:noFill/>
                </a:ln>
                <a:solidFill>
                  <a:schemeClr val="tx1"/>
                </a:solidFill>
                <a:effectLst/>
                <a:uLnTx/>
                <a:uFillTx/>
                <a:latin typeface="+mn-lt"/>
                <a:ea typeface="+mn-ea"/>
                <a:cs typeface="+mn-cs"/>
              </a:rPr>
              <a:t>Carbon imparts hardness of at-least 60 HRC of martensite formed. Chromium increase hardenability &amp; corrosion resistance. Cobalt increases the thermal conductivity, melting point, red hardness &amp; wear resistance of high speed steels.</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TextBox 3"/>
          <p:cNvSpPr txBox="1"/>
          <p:nvPr/>
        </p:nvSpPr>
        <p:spPr>
          <a:xfrm>
            <a:off x="7467600" y="152395"/>
            <a:ext cx="1143000" cy="584775"/>
          </a:xfrm>
          <a:prstGeom prst="rect">
            <a:avLst/>
          </a:prstGeom>
          <a:noFill/>
        </p:spPr>
        <p:txBody>
          <a:bodyPr wrap="square" rtlCol="0">
            <a:spAutoFit/>
          </a:bodyPr>
          <a:lstStyle/>
          <a:p>
            <a:r>
              <a:rPr lang="en-US" sz="3200" b="1" dirty="0" smtClean="0"/>
              <a:t>HSS</a:t>
            </a:r>
            <a:endParaRPr lang="en-US" b="1"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81000" y="762000"/>
            <a:ext cx="8382000" cy="5872377"/>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These are divided into two groups depending upon the principal alloying elements &amp; the composition:</a:t>
            </a:r>
          </a:p>
          <a:p>
            <a:pPr marL="914400" lvl="1" indent="-396875" defTabSz="914363">
              <a:lnSpc>
                <a:spcPct val="90000"/>
              </a:lnSpc>
              <a:spcBef>
                <a:spcPct val="20000"/>
              </a:spcBef>
              <a:buBlip>
                <a:blip r:embed="rId3"/>
              </a:buBlip>
              <a:defRPr/>
            </a:pPr>
            <a:endParaRPr lang="en-US" sz="2200" b="1" dirty="0" smtClean="0"/>
          </a:p>
          <a:p>
            <a:pPr marL="914400" lvl="1" indent="-396875" defTabSz="914363">
              <a:lnSpc>
                <a:spcPct val="90000"/>
              </a:lnSpc>
              <a:spcBef>
                <a:spcPct val="20000"/>
              </a:spcBef>
              <a:buBlip>
                <a:blip r:embed="rId3"/>
              </a:buBlip>
              <a:defRPr/>
            </a:pPr>
            <a:r>
              <a:rPr lang="en-US" sz="2200" b="1" dirty="0" smtClean="0"/>
              <a:t>Molybdenum High speed steel [GRADE ‘M’] </a:t>
            </a:r>
          </a:p>
          <a:p>
            <a:pPr marL="914400" lvl="1" indent="-396875" defTabSz="914363">
              <a:lnSpc>
                <a:spcPct val="90000"/>
              </a:lnSpc>
              <a:spcBef>
                <a:spcPct val="20000"/>
              </a:spcBef>
              <a:defRPr/>
            </a:pPr>
            <a:r>
              <a:rPr lang="en-US" sz="2200" b="1" dirty="0" smtClean="0"/>
              <a:t>      </a:t>
            </a:r>
            <a:r>
              <a:rPr lang="en-US" sz="2200" dirty="0" smtClean="0"/>
              <a:t>(contain Molybdenum, Tungsten, Chromium, Vanadium &amp; sometimes cobalt).</a:t>
            </a:r>
          </a:p>
          <a:p>
            <a:pPr marL="914400" lvl="1" indent="-396875" defTabSz="914363">
              <a:lnSpc>
                <a:spcPct val="90000"/>
              </a:lnSpc>
              <a:spcBef>
                <a:spcPct val="20000"/>
              </a:spcBef>
              <a:buBlip>
                <a:blip r:embed="rId3"/>
              </a:buBlip>
              <a:defRPr/>
            </a:pPr>
            <a:endParaRPr kumimoji="0" lang="en-US" sz="2200" b="1" i="0" u="none" strike="noStrike" kern="1200" cap="none" spc="0" normalizeH="0" baseline="0" noProof="0" dirty="0" smtClean="0">
              <a:ln>
                <a:noFill/>
              </a:ln>
              <a:solidFill>
                <a:schemeClr val="tx1"/>
              </a:solidFill>
              <a:effectLst/>
              <a:uLnTx/>
              <a:uFillTx/>
              <a:latin typeface="+mn-lt"/>
              <a:ea typeface="+mn-ea"/>
              <a:cs typeface="+mn-cs"/>
            </a:endParaRPr>
          </a:p>
          <a:p>
            <a:pPr marL="914400" lvl="1" indent="-396875" defTabSz="914363">
              <a:lnSpc>
                <a:spcPct val="90000"/>
              </a:lnSpc>
              <a:spcBef>
                <a:spcPct val="20000"/>
              </a:spcBef>
              <a:buBlip>
                <a:blip r:embed="rId3"/>
              </a:buBlip>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Tungsten High Speed steels [GRADE ‘T’]</a:t>
            </a:r>
          </a:p>
          <a:p>
            <a:pPr marL="914400" lvl="1" indent="-396875" defTabSz="914363">
              <a:lnSpc>
                <a:spcPct val="90000"/>
              </a:lnSpc>
              <a:spcBef>
                <a:spcPct val="20000"/>
              </a:spcBef>
              <a:defRPr/>
            </a:pPr>
            <a:r>
              <a:rPr lang="en-US" sz="2200" b="1" dirty="0" smtClean="0"/>
              <a:t>      </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(contain high amount of tungsten with chromium, vanadium and some cobalt.)</a:t>
            </a: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Applications : </a:t>
            </a:r>
          </a:p>
          <a:p>
            <a:pPr marL="914400" lvl="1" indent="-396875" defTabSz="914363">
              <a:lnSpc>
                <a:spcPct val="90000"/>
              </a:lnSpc>
              <a:spcBef>
                <a:spcPct val="20000"/>
              </a:spcBef>
              <a:buBlip>
                <a:blip r:embed="rId3"/>
              </a:buBlip>
              <a:defRPr/>
            </a:pPr>
            <a:r>
              <a:rPr lang="en-US" sz="2200" b="1" dirty="0" smtClean="0"/>
              <a:t>End mills, drills, lathe tools, planar tools. </a:t>
            </a:r>
          </a:p>
          <a:p>
            <a:pPr marL="914400" lvl="1" indent="-396875" defTabSz="914363">
              <a:lnSpc>
                <a:spcPct val="90000"/>
              </a:lnSpc>
              <a:spcBef>
                <a:spcPct val="20000"/>
              </a:spcBef>
              <a:buBlip>
                <a:blip r:embed="rId3"/>
              </a:buBlip>
              <a:defRPr/>
            </a:pPr>
            <a:r>
              <a:rPr lang="en-US" sz="2200" b="1" dirty="0" smtClean="0"/>
              <a:t>Punches, reamers, </a:t>
            </a:r>
          </a:p>
          <a:p>
            <a:pPr marL="914400" lvl="1" indent="-396875" defTabSz="914363">
              <a:lnSpc>
                <a:spcPct val="90000"/>
              </a:lnSpc>
              <a:spcBef>
                <a:spcPct val="20000"/>
              </a:spcBef>
              <a:buBlip>
                <a:blip r:embed="rId3"/>
              </a:buBlip>
              <a:defRPr/>
            </a:pPr>
            <a:r>
              <a:rPr lang="en-US" sz="2200" b="1" dirty="0" smtClean="0"/>
              <a:t>Routers, taps, saws. </a:t>
            </a:r>
          </a:p>
          <a:p>
            <a:pPr marL="914400" lvl="1" indent="-396875" defTabSz="914363">
              <a:lnSpc>
                <a:spcPct val="90000"/>
              </a:lnSpc>
              <a:spcBef>
                <a:spcPct val="20000"/>
              </a:spcBef>
              <a:buBlip>
                <a:blip r:embed="rId3"/>
              </a:buBlip>
              <a:defRPr/>
            </a:pPr>
            <a:r>
              <a:rPr lang="en-US" sz="2200" b="1" dirty="0" smtClean="0"/>
              <a:t>Broaches, chasers, and hobs.</a:t>
            </a:r>
            <a:endParaRPr lang="en-US" sz="2500" b="1" dirty="0" smtClean="0"/>
          </a:p>
        </p:txBody>
      </p:sp>
      <p:sp>
        <p:nvSpPr>
          <p:cNvPr id="3" name="TextBox 2"/>
          <p:cNvSpPr txBox="1"/>
          <p:nvPr/>
        </p:nvSpPr>
        <p:spPr>
          <a:xfrm>
            <a:off x="7467600" y="152395"/>
            <a:ext cx="1143000" cy="584775"/>
          </a:xfrm>
          <a:prstGeom prst="rect">
            <a:avLst/>
          </a:prstGeom>
          <a:noFill/>
        </p:spPr>
        <p:txBody>
          <a:bodyPr wrap="square" rtlCol="0">
            <a:spAutoFit/>
          </a:bodyPr>
          <a:lstStyle/>
          <a:p>
            <a:r>
              <a:rPr lang="en-US" sz="3200" b="1" dirty="0" smtClean="0"/>
              <a:t>HSS</a:t>
            </a:r>
            <a:endParaRPr lang="en-US" b="1" dirty="0"/>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838200"/>
            <a:ext cx="8153400" cy="1015663"/>
          </a:xfrm>
          <a:prstGeom prst="rect">
            <a:avLst/>
          </a:prstGeom>
          <a:noFill/>
        </p:spPr>
        <p:txBody>
          <a:bodyPr wrap="square" rtlCol="0">
            <a:spAutoFit/>
          </a:bodyPr>
          <a:lstStyle/>
          <a:p>
            <a:r>
              <a:rPr lang="en-US" sz="2800" b="1" dirty="0" smtClean="0">
                <a:solidFill>
                  <a:srgbClr val="FF0000"/>
                </a:solidFill>
              </a:rPr>
              <a:t>W-BASE HSS:</a:t>
            </a:r>
          </a:p>
          <a:p>
            <a:r>
              <a:rPr lang="en-US" sz="2800" b="1" dirty="0" smtClean="0"/>
              <a:t>	</a:t>
            </a:r>
            <a:r>
              <a:rPr lang="en-US" sz="3200" b="1" dirty="0" smtClean="0">
                <a:solidFill>
                  <a:srgbClr val="FF0000"/>
                </a:solidFill>
              </a:rPr>
              <a:t>18-4-1 </a:t>
            </a:r>
            <a:r>
              <a:rPr lang="en-US" sz="3200" b="1" dirty="0" smtClean="0"/>
              <a:t>GRADE IS WIDELY USED</a:t>
            </a:r>
            <a:endParaRPr lang="en-US" sz="3200" b="1" dirty="0"/>
          </a:p>
        </p:txBody>
      </p:sp>
      <p:cxnSp>
        <p:nvCxnSpPr>
          <p:cNvPr id="5" name="Straight Arrow Connector 4"/>
          <p:cNvCxnSpPr/>
          <p:nvPr/>
        </p:nvCxnSpPr>
        <p:spPr>
          <a:xfrm rot="5400000">
            <a:off x="1028700" y="1790700"/>
            <a:ext cx="5334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rot="16200000" flipH="1">
            <a:off x="1638300" y="1943100"/>
            <a:ext cx="685800" cy="1524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209800" y="1752600"/>
            <a:ext cx="762000" cy="45720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7200" y="2362200"/>
            <a:ext cx="1143000" cy="646331"/>
          </a:xfrm>
          <a:prstGeom prst="rect">
            <a:avLst/>
          </a:prstGeom>
          <a:noFill/>
        </p:spPr>
        <p:txBody>
          <a:bodyPr wrap="square" rtlCol="0">
            <a:spAutoFit/>
          </a:bodyPr>
          <a:lstStyle/>
          <a:p>
            <a:r>
              <a:rPr lang="en-US" b="1" dirty="0" smtClean="0"/>
              <a:t>W- TUNSTEN</a:t>
            </a:r>
            <a:endParaRPr lang="en-US" b="1" dirty="0"/>
          </a:p>
        </p:txBody>
      </p:sp>
      <p:sp>
        <p:nvSpPr>
          <p:cNvPr id="12" name="TextBox 11"/>
          <p:cNvSpPr txBox="1"/>
          <p:nvPr/>
        </p:nvSpPr>
        <p:spPr>
          <a:xfrm>
            <a:off x="1828800" y="2438400"/>
            <a:ext cx="1219200" cy="646331"/>
          </a:xfrm>
          <a:prstGeom prst="rect">
            <a:avLst/>
          </a:prstGeom>
          <a:noFill/>
        </p:spPr>
        <p:txBody>
          <a:bodyPr wrap="square" rtlCol="0">
            <a:spAutoFit/>
          </a:bodyPr>
          <a:lstStyle/>
          <a:p>
            <a:r>
              <a:rPr lang="en-US" b="1" dirty="0" smtClean="0"/>
              <a:t>Cr- CROMIUM</a:t>
            </a:r>
            <a:endParaRPr lang="en-US" b="1" dirty="0"/>
          </a:p>
        </p:txBody>
      </p:sp>
      <p:sp>
        <p:nvSpPr>
          <p:cNvPr id="13" name="TextBox 12"/>
          <p:cNvSpPr txBox="1"/>
          <p:nvPr/>
        </p:nvSpPr>
        <p:spPr>
          <a:xfrm>
            <a:off x="3276600" y="2286000"/>
            <a:ext cx="2514600" cy="646331"/>
          </a:xfrm>
          <a:prstGeom prst="rect">
            <a:avLst/>
          </a:prstGeom>
          <a:noFill/>
        </p:spPr>
        <p:txBody>
          <a:bodyPr wrap="square" rtlCol="0">
            <a:spAutoFit/>
          </a:bodyPr>
          <a:lstStyle/>
          <a:p>
            <a:r>
              <a:rPr lang="en-US" b="1" dirty="0" smtClean="0"/>
              <a:t>V- </a:t>
            </a:r>
          </a:p>
          <a:p>
            <a:r>
              <a:rPr lang="en-US" b="1" dirty="0" smtClean="0"/>
              <a:t>VANADIUM</a:t>
            </a:r>
            <a:endParaRPr lang="en-US" b="1" dirty="0"/>
          </a:p>
        </p:txBody>
      </p:sp>
      <p:sp>
        <p:nvSpPr>
          <p:cNvPr id="14" name="TextBox 13"/>
          <p:cNvSpPr txBox="1"/>
          <p:nvPr/>
        </p:nvSpPr>
        <p:spPr>
          <a:xfrm>
            <a:off x="381000" y="3124200"/>
            <a:ext cx="8458200" cy="3046988"/>
          </a:xfrm>
          <a:prstGeom prst="rect">
            <a:avLst/>
          </a:prstGeom>
          <a:noFill/>
        </p:spPr>
        <p:txBody>
          <a:bodyPr wrap="square" rtlCol="0">
            <a:spAutoFit/>
          </a:bodyPr>
          <a:lstStyle/>
          <a:p>
            <a:r>
              <a:rPr lang="en-US" sz="2400" b="1" dirty="0" smtClean="0">
                <a:solidFill>
                  <a:srgbClr val="FF0000"/>
                </a:solidFill>
              </a:rPr>
              <a:t>18-4-1 (T1 GRADE) HSS: </a:t>
            </a:r>
            <a:r>
              <a:rPr lang="en-US" sz="2400" b="1" dirty="0" smtClean="0">
                <a:solidFill>
                  <a:srgbClr val="0070C0"/>
                </a:solidFill>
              </a:rPr>
              <a:t>IS AUSTENITIZED AT 1280 0C, SALT QUENCHED TO 608 0C, AIR COOLED AND DOUBLE TEMPERED AT 540 0C.</a:t>
            </a:r>
          </a:p>
          <a:p>
            <a:r>
              <a:rPr lang="en-US" sz="2400" b="1" dirty="0" smtClean="0">
                <a:solidFill>
                  <a:srgbClr val="FF0000"/>
                </a:solidFill>
              </a:rPr>
              <a:t>MICROSTRUCTURE SHOWS WHITE SPOTS OF UNDISSOLVED CARBIDES IN A MATRIX OF TEMPERED MARTENSITE.</a:t>
            </a:r>
          </a:p>
          <a:p>
            <a:r>
              <a:rPr lang="en-US" sz="2400" b="1" dirty="0" smtClean="0">
                <a:solidFill>
                  <a:srgbClr val="FF0000"/>
                </a:solidFill>
              </a:rPr>
              <a:t>THE PRESENCE OF WEAR RESISTANT CARBIDES IN A HARD HEAT RESISTANT MATRIX MAKES THESE STEELS SUITABLE FOR CUTTING TOOL APPLICATIONS.</a:t>
            </a:r>
            <a:endParaRPr lang="en-US" sz="2400" b="1" dirty="0">
              <a:solidFill>
                <a:srgbClr val="FF0000"/>
              </a:solidFil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152400"/>
            <a:ext cx="8153400" cy="1815882"/>
          </a:xfrm>
          <a:prstGeom prst="rect">
            <a:avLst/>
          </a:prstGeom>
          <a:noFill/>
        </p:spPr>
        <p:txBody>
          <a:bodyPr wrap="square" rtlCol="0">
            <a:spAutoFit/>
          </a:bodyPr>
          <a:lstStyle/>
          <a:p>
            <a:r>
              <a:rPr lang="en-US" sz="2800" b="1" dirty="0" smtClean="0">
                <a:solidFill>
                  <a:srgbClr val="FFFF00"/>
                </a:solidFill>
              </a:rPr>
              <a:t>SELECTION OF TOOL STEEL </a:t>
            </a:r>
            <a:r>
              <a:rPr lang="en-US" sz="2800" b="1" dirty="0" smtClean="0"/>
              <a:t> OR </a:t>
            </a:r>
          </a:p>
          <a:p>
            <a:r>
              <a:rPr lang="en-US" sz="2800" b="1" dirty="0" smtClean="0">
                <a:solidFill>
                  <a:srgbClr val="FF0000"/>
                </a:solidFill>
              </a:rPr>
              <a:t>REQUIREMENTS OF TOOL STEEL</a:t>
            </a:r>
            <a:r>
              <a:rPr lang="en-US" sz="2800" b="1" dirty="0" smtClean="0"/>
              <a:t> OR </a:t>
            </a:r>
          </a:p>
          <a:p>
            <a:r>
              <a:rPr lang="en-US" sz="2800" b="1" dirty="0" smtClean="0">
                <a:solidFill>
                  <a:srgbClr val="0070C0"/>
                </a:solidFill>
              </a:rPr>
              <a:t>CHARACTERISTICS OF TOOL STEEL</a:t>
            </a:r>
          </a:p>
          <a:p>
            <a:endParaRPr lang="en-US" sz="2800" b="1" dirty="0"/>
          </a:p>
        </p:txBody>
      </p:sp>
      <p:sp>
        <p:nvSpPr>
          <p:cNvPr id="6" name="TextBox 5"/>
          <p:cNvSpPr txBox="1"/>
          <p:nvPr/>
        </p:nvSpPr>
        <p:spPr>
          <a:xfrm>
            <a:off x="381000" y="1828800"/>
            <a:ext cx="8534400" cy="4832092"/>
          </a:xfrm>
          <a:prstGeom prst="rect">
            <a:avLst/>
          </a:prstGeom>
          <a:noFill/>
        </p:spPr>
        <p:txBody>
          <a:bodyPr wrap="square" rtlCol="0">
            <a:spAutoFit/>
          </a:bodyPr>
          <a:lstStyle/>
          <a:p>
            <a:pPr marL="514350" indent="-514350">
              <a:buAutoNum type="arabicPeriod"/>
            </a:pPr>
            <a:r>
              <a:rPr lang="en-US" sz="2800" b="1" dirty="0" smtClean="0">
                <a:solidFill>
                  <a:srgbClr val="FF0000"/>
                </a:solidFill>
              </a:rPr>
              <a:t>COMPARATIVE PROPERTIES:</a:t>
            </a:r>
          </a:p>
          <a:p>
            <a:pPr marL="514350" indent="-514350"/>
            <a:r>
              <a:rPr lang="en-US" sz="2800" b="1" dirty="0" smtClean="0"/>
              <a:t>	RED HARDNESS, WEAR RESISTANCE, MACHINABILITY, RESISTANCE TO DECARBURIZATION, DEPTH OF HARDENING ETC. HAVE PRIME CONSIDARATIONS IN TOOL STEELS.</a:t>
            </a:r>
          </a:p>
          <a:p>
            <a:pPr marL="514350" indent="-514350"/>
            <a:r>
              <a:rPr lang="en-US" sz="2800" b="1" dirty="0" smtClean="0">
                <a:solidFill>
                  <a:srgbClr val="FF0000"/>
                </a:solidFill>
              </a:rPr>
              <a:t>2. NON DEFORMING PROPERTIES:</a:t>
            </a:r>
          </a:p>
          <a:p>
            <a:pPr marL="514350" indent="-514350"/>
            <a:r>
              <a:rPr lang="en-US" sz="2800" b="1" dirty="0" smtClean="0">
                <a:solidFill>
                  <a:srgbClr val="FF0000"/>
                </a:solidFill>
              </a:rPr>
              <a:t>	</a:t>
            </a:r>
            <a:r>
              <a:rPr lang="en-US" sz="2800" b="1" dirty="0" smtClean="0"/>
              <a:t>DISTORTION OBTAINED IN HARDENING. STEELS EXPAND OR CONTRACT DURING HEATING AND QUENCHING.</a:t>
            </a:r>
          </a:p>
          <a:p>
            <a:pPr marL="514350" indent="-514350"/>
            <a:r>
              <a:rPr lang="en-US" sz="2800" b="1" dirty="0" smtClean="0">
                <a:solidFill>
                  <a:srgbClr val="FF0000"/>
                </a:solidFill>
              </a:rPr>
              <a:t>	</a:t>
            </a:r>
            <a:r>
              <a:rPr lang="en-US" sz="2800" b="1" dirty="0" smtClean="0">
                <a:solidFill>
                  <a:srgbClr val="0070C0"/>
                </a:solidFill>
              </a:rPr>
              <a:t>THE EXTENT TO WHICH DIMENSIONS CHANGES ARE IMPORTANT.</a:t>
            </a:r>
            <a:endParaRPr lang="en-US" sz="2800" b="1" dirty="0">
              <a:solidFill>
                <a:srgbClr val="0070C0"/>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914400"/>
            <a:ext cx="8382000" cy="4401205"/>
          </a:xfrm>
          <a:prstGeom prst="rect">
            <a:avLst/>
          </a:prstGeom>
          <a:noFill/>
        </p:spPr>
        <p:txBody>
          <a:bodyPr wrap="square" rtlCol="0">
            <a:spAutoFit/>
          </a:bodyPr>
          <a:lstStyle/>
          <a:p>
            <a:r>
              <a:rPr lang="en-US" sz="2800" b="1" dirty="0" smtClean="0">
                <a:solidFill>
                  <a:srgbClr val="FF0000"/>
                </a:solidFill>
              </a:rPr>
              <a:t>APPLICATIONS OF HSS:</a:t>
            </a:r>
          </a:p>
          <a:p>
            <a:pPr>
              <a:buBlip>
                <a:blip r:embed="rId2"/>
              </a:buBlip>
            </a:pPr>
            <a:r>
              <a:rPr lang="en-US" sz="2800" b="1" dirty="0" smtClean="0"/>
              <a:t>   TOOL BITS</a:t>
            </a:r>
          </a:p>
          <a:p>
            <a:pPr>
              <a:buBlip>
                <a:blip r:embed="rId2"/>
              </a:buBlip>
            </a:pPr>
            <a:r>
              <a:rPr lang="en-US" sz="2800" b="1" dirty="0" smtClean="0"/>
              <a:t>   DRILLS</a:t>
            </a:r>
          </a:p>
          <a:p>
            <a:pPr>
              <a:buBlip>
                <a:blip r:embed="rId2"/>
              </a:buBlip>
            </a:pPr>
            <a:r>
              <a:rPr lang="en-US" sz="2800" b="1" dirty="0" smtClean="0"/>
              <a:t>   REAMERS </a:t>
            </a:r>
          </a:p>
          <a:p>
            <a:pPr>
              <a:buBlip>
                <a:blip r:embed="rId2"/>
              </a:buBlip>
            </a:pPr>
            <a:r>
              <a:rPr lang="en-US" sz="2800" b="1" dirty="0" smtClean="0"/>
              <a:t>   BROACHES</a:t>
            </a:r>
          </a:p>
          <a:p>
            <a:pPr>
              <a:buBlip>
                <a:blip r:embed="rId2"/>
              </a:buBlip>
            </a:pPr>
            <a:r>
              <a:rPr lang="en-US" sz="2800" b="1" dirty="0" smtClean="0"/>
              <a:t>   TAPS</a:t>
            </a:r>
          </a:p>
          <a:p>
            <a:pPr>
              <a:buBlip>
                <a:blip r:embed="rId2"/>
              </a:buBlip>
            </a:pPr>
            <a:r>
              <a:rPr lang="en-US" sz="2800" b="1" dirty="0" smtClean="0"/>
              <a:t>   MILLING CUTTERS</a:t>
            </a:r>
          </a:p>
          <a:p>
            <a:pPr>
              <a:buBlip>
                <a:blip r:embed="rId2"/>
              </a:buBlip>
            </a:pPr>
            <a:r>
              <a:rPr lang="en-US" sz="2800" b="1" dirty="0" smtClean="0"/>
              <a:t>   HOBS</a:t>
            </a:r>
          </a:p>
          <a:p>
            <a:pPr>
              <a:buBlip>
                <a:blip r:embed="rId2"/>
              </a:buBlip>
            </a:pPr>
            <a:r>
              <a:rPr lang="en-US" sz="2800" b="1" dirty="0" smtClean="0"/>
              <a:t>   SAWS</a:t>
            </a:r>
          </a:p>
          <a:p>
            <a:pPr>
              <a:buBlip>
                <a:blip r:embed="rId2"/>
              </a:buBlip>
            </a:pPr>
            <a:r>
              <a:rPr lang="en-US" sz="2800" b="1" dirty="0" smtClean="0"/>
              <a:t>   WOOD WORKING TOOLS.</a:t>
            </a:r>
            <a:endParaRPr lang="en-US" sz="2800" b="1" dirty="0"/>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990600" y="152400"/>
            <a:ext cx="7924800" cy="5257800"/>
          </a:xfrm>
          <a:prstGeom prst="rect">
            <a:avLst/>
          </a:prstGeom>
          <a:ln w="57150">
            <a:solidFill>
              <a:schemeClr val="tx1">
                <a:lumMod val="95000"/>
                <a:lumOff val="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cxnSp>
        <p:nvCxnSpPr>
          <p:cNvPr id="6" name="Straight Connector 5"/>
          <p:cNvCxnSpPr/>
          <p:nvPr/>
        </p:nvCxnSpPr>
        <p:spPr>
          <a:xfrm flipV="1">
            <a:off x="1066800" y="2667000"/>
            <a:ext cx="685800" cy="26670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a:off x="1752600" y="2667000"/>
            <a:ext cx="15240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V="1">
            <a:off x="3276600" y="1295400"/>
            <a:ext cx="152400" cy="13716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13" name="Straight Connector 12"/>
          <p:cNvCxnSpPr/>
          <p:nvPr/>
        </p:nvCxnSpPr>
        <p:spPr>
          <a:xfrm>
            <a:off x="3429000" y="1295400"/>
            <a:ext cx="3048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flipH="1" flipV="1">
            <a:off x="3733800" y="1295400"/>
            <a:ext cx="152400" cy="19050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18" name="Straight Connector 17"/>
          <p:cNvCxnSpPr/>
          <p:nvPr/>
        </p:nvCxnSpPr>
        <p:spPr>
          <a:xfrm>
            <a:off x="3886200" y="3200400"/>
            <a:ext cx="5334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20" name="Straight Connector 19"/>
          <p:cNvCxnSpPr/>
          <p:nvPr/>
        </p:nvCxnSpPr>
        <p:spPr>
          <a:xfrm flipH="1" flipV="1">
            <a:off x="4419600" y="3200400"/>
            <a:ext cx="152400" cy="19812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24" name="Straight Connector 23"/>
          <p:cNvCxnSpPr/>
          <p:nvPr/>
        </p:nvCxnSpPr>
        <p:spPr>
          <a:xfrm>
            <a:off x="4572000" y="5181600"/>
            <a:ext cx="3810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26" name="Straight Connector 25"/>
          <p:cNvCxnSpPr/>
          <p:nvPr/>
        </p:nvCxnSpPr>
        <p:spPr>
          <a:xfrm flipV="1">
            <a:off x="4953000" y="3352800"/>
            <a:ext cx="457200" cy="18288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28" name="Straight Connector 27"/>
          <p:cNvCxnSpPr/>
          <p:nvPr/>
        </p:nvCxnSpPr>
        <p:spPr>
          <a:xfrm>
            <a:off x="5410200" y="3352800"/>
            <a:ext cx="9144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31" name="Straight Connector 30"/>
          <p:cNvCxnSpPr/>
          <p:nvPr/>
        </p:nvCxnSpPr>
        <p:spPr>
          <a:xfrm flipV="1">
            <a:off x="6934200" y="3352800"/>
            <a:ext cx="304800" cy="18288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32" name="Straight Connector 31"/>
          <p:cNvCxnSpPr/>
          <p:nvPr/>
        </p:nvCxnSpPr>
        <p:spPr>
          <a:xfrm flipH="1" flipV="1">
            <a:off x="6324600" y="3352800"/>
            <a:ext cx="228600" cy="18288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34" name="Straight Connector 33"/>
          <p:cNvCxnSpPr/>
          <p:nvPr/>
        </p:nvCxnSpPr>
        <p:spPr>
          <a:xfrm>
            <a:off x="6553200" y="5181600"/>
            <a:ext cx="3810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40" name="Straight Connector 39"/>
          <p:cNvCxnSpPr/>
          <p:nvPr/>
        </p:nvCxnSpPr>
        <p:spPr>
          <a:xfrm>
            <a:off x="7239000" y="3352800"/>
            <a:ext cx="914400" cy="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cxnSp>
        <p:nvCxnSpPr>
          <p:cNvPr id="41" name="Straight Connector 40"/>
          <p:cNvCxnSpPr/>
          <p:nvPr/>
        </p:nvCxnSpPr>
        <p:spPr>
          <a:xfrm flipH="1" flipV="1">
            <a:off x="8153400" y="3352800"/>
            <a:ext cx="228600" cy="1828800"/>
          </a:xfrm>
          <a:prstGeom prst="line">
            <a:avLst/>
          </a:prstGeom>
          <a:ln w="57150" cmpd="sng"/>
          <a:effectLst/>
          <a:scene3d>
            <a:camera prst="orthographicFront"/>
            <a:lightRig rig="chilly" dir="t"/>
          </a:scene3d>
          <a:sp3d extrusionH="76200" prstMaterial="dkEdge">
            <a:bevelT w="57150" h="88900"/>
            <a:extrusionClr>
              <a:srgbClr val="FF0000"/>
            </a:extrusionClr>
          </a:sp3d>
        </p:spPr>
        <p:style>
          <a:lnRef idx="3">
            <a:schemeClr val="accent3"/>
          </a:lnRef>
          <a:fillRef idx="0">
            <a:schemeClr val="accent3"/>
          </a:fillRef>
          <a:effectRef idx="2">
            <a:schemeClr val="accent3"/>
          </a:effectRef>
          <a:fontRef idx="minor">
            <a:schemeClr val="tx1"/>
          </a:fontRef>
        </p:style>
      </p:cxnSp>
      <p:sp>
        <p:nvSpPr>
          <p:cNvPr id="57" name="Bent Arrow 56"/>
          <p:cNvSpPr/>
          <p:nvPr/>
        </p:nvSpPr>
        <p:spPr bwMode="auto">
          <a:xfrm flipH="1">
            <a:off x="3276600" y="304800"/>
            <a:ext cx="304800" cy="838200"/>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59" name="Rounded Rectangle 58"/>
          <p:cNvSpPr/>
          <p:nvPr/>
        </p:nvSpPr>
        <p:spPr bwMode="auto">
          <a:xfrm>
            <a:off x="1371600" y="304800"/>
            <a:ext cx="1905000" cy="1219200"/>
          </a:xfrm>
          <a:prstGeom prst="roundRect">
            <a:avLst>
              <a:gd name="adj" fmla="val 9033"/>
            </a:avLst>
          </a:prstGeom>
          <a:blipFill>
            <a:blip r:embed="rId2"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2 minutes </a:t>
            </a:r>
          </a:p>
          <a:p>
            <a:pPr defTabSz="914099"/>
            <a:r>
              <a:rPr lang="en-US" sz="2400" b="1" dirty="0" smtClean="0">
                <a:solidFill>
                  <a:srgbClr val="002060"/>
                </a:solidFill>
                <a:effectLst/>
              </a:rPr>
              <a:t>  (1200</a:t>
            </a:r>
            <a:r>
              <a:rPr lang="en-US" sz="2400" b="1" dirty="0" smtClean="0">
                <a:solidFill>
                  <a:srgbClr val="002060"/>
                </a:solidFill>
              </a:rPr>
              <a:t>°C</a:t>
            </a:r>
            <a:r>
              <a:rPr lang="en-US" sz="2400" b="1" dirty="0" smtClean="0">
                <a:solidFill>
                  <a:srgbClr val="002060"/>
                </a:solidFill>
              </a:rPr>
              <a:t>)</a:t>
            </a:r>
          </a:p>
          <a:p>
            <a:pPr defTabSz="914099"/>
            <a:r>
              <a:rPr lang="en-US" sz="2000" b="1" dirty="0" smtClean="0">
                <a:solidFill>
                  <a:srgbClr val="002060"/>
                </a:solidFill>
                <a:effectLst/>
              </a:rPr>
              <a:t>AUSTENITIZING</a:t>
            </a:r>
            <a:endParaRPr lang="en-US" sz="2000" b="1" dirty="0" smtClean="0">
              <a:solidFill>
                <a:srgbClr val="002060"/>
              </a:solidFill>
              <a:effectLst/>
            </a:endParaRPr>
          </a:p>
        </p:txBody>
      </p:sp>
      <p:sp>
        <p:nvSpPr>
          <p:cNvPr id="60" name="Bent Arrow 59"/>
          <p:cNvSpPr/>
          <p:nvPr/>
        </p:nvSpPr>
        <p:spPr bwMode="auto">
          <a:xfrm>
            <a:off x="4038600" y="457200"/>
            <a:ext cx="304800" cy="2514600"/>
          </a:xfrm>
          <a:prstGeom prst="ben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61" name="Rounded Rectangle 60"/>
          <p:cNvSpPr/>
          <p:nvPr/>
        </p:nvSpPr>
        <p:spPr bwMode="auto">
          <a:xfrm>
            <a:off x="4343400" y="304800"/>
            <a:ext cx="3048000" cy="685800"/>
          </a:xfrm>
          <a:prstGeom prst="roundRect">
            <a:avLst>
              <a:gd name="adj" fmla="val 9033"/>
            </a:avLst>
          </a:prstGeom>
          <a:blipFill>
            <a:blip r:embed="rId2"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20 </a:t>
            </a:r>
            <a:r>
              <a:rPr lang="en-US" sz="2400" b="1" dirty="0" smtClean="0">
                <a:solidFill>
                  <a:srgbClr val="002060"/>
                </a:solidFill>
                <a:effectLst/>
              </a:rPr>
              <a:t>minutes QUENCHING</a:t>
            </a:r>
            <a:endParaRPr lang="en-US" sz="2400" b="1" dirty="0" smtClean="0">
              <a:solidFill>
                <a:srgbClr val="002060"/>
              </a:solidFill>
              <a:effectLst/>
            </a:endParaRPr>
          </a:p>
        </p:txBody>
      </p:sp>
      <p:sp>
        <p:nvSpPr>
          <p:cNvPr id="65" name="Rounded Rectangle 64"/>
          <p:cNvSpPr/>
          <p:nvPr/>
        </p:nvSpPr>
        <p:spPr bwMode="auto">
          <a:xfrm>
            <a:off x="4800600" y="1066800"/>
            <a:ext cx="1981200" cy="685800"/>
          </a:xfrm>
          <a:prstGeom prst="roundRect">
            <a:avLst>
              <a:gd name="adj" fmla="val 9033"/>
            </a:avLst>
          </a:prstGeom>
          <a:blipFill>
            <a:blip r:embed="rId2"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Tempering 1</a:t>
            </a:r>
          </a:p>
          <a:p>
            <a:pPr defTabSz="914099"/>
            <a:r>
              <a:rPr lang="en-US" sz="2400" b="1" dirty="0" smtClean="0">
                <a:solidFill>
                  <a:srgbClr val="002060"/>
                </a:solidFill>
                <a:effectLst/>
              </a:rPr>
              <a:t>        (1 hr)</a:t>
            </a:r>
          </a:p>
        </p:txBody>
      </p:sp>
      <p:sp>
        <p:nvSpPr>
          <p:cNvPr id="68" name="Rounded Rectangle 67"/>
          <p:cNvSpPr/>
          <p:nvPr/>
        </p:nvSpPr>
        <p:spPr bwMode="auto">
          <a:xfrm>
            <a:off x="6781800" y="1905000"/>
            <a:ext cx="1981200" cy="685800"/>
          </a:xfrm>
          <a:prstGeom prst="roundRect">
            <a:avLst>
              <a:gd name="adj" fmla="val 9033"/>
            </a:avLst>
          </a:prstGeom>
          <a:blipFill>
            <a:blip r:embed="rId2"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Tempering 2</a:t>
            </a:r>
          </a:p>
          <a:p>
            <a:pPr defTabSz="914099"/>
            <a:r>
              <a:rPr lang="en-US" sz="2400" b="1" dirty="0" smtClean="0">
                <a:solidFill>
                  <a:srgbClr val="002060"/>
                </a:solidFill>
                <a:effectLst/>
              </a:rPr>
              <a:t>        (1 hr)</a:t>
            </a:r>
          </a:p>
        </p:txBody>
      </p:sp>
      <p:sp>
        <p:nvSpPr>
          <p:cNvPr id="70" name="Up Arrow 69"/>
          <p:cNvSpPr/>
          <p:nvPr/>
        </p:nvSpPr>
        <p:spPr bwMode="auto">
          <a:xfrm>
            <a:off x="5715000" y="1752600"/>
            <a:ext cx="152400" cy="15240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71" name="Up Arrow 70"/>
          <p:cNvSpPr/>
          <p:nvPr/>
        </p:nvSpPr>
        <p:spPr bwMode="auto">
          <a:xfrm>
            <a:off x="7620000" y="2590800"/>
            <a:ext cx="228600" cy="685800"/>
          </a:xfrm>
          <a:prstGeom prst="up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72" name="Rounded Rectangle 71"/>
          <p:cNvSpPr/>
          <p:nvPr/>
        </p:nvSpPr>
        <p:spPr bwMode="auto">
          <a:xfrm>
            <a:off x="1905000" y="1752600"/>
            <a:ext cx="1143000" cy="685800"/>
          </a:xfrm>
          <a:prstGeom prst="roundRect">
            <a:avLst>
              <a:gd name="adj" fmla="val 9033"/>
            </a:avLst>
          </a:prstGeom>
          <a:blipFill>
            <a:blip r:embed="rId2"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4-5 hrs</a:t>
            </a:r>
          </a:p>
          <a:p>
            <a:pPr defTabSz="914099"/>
            <a:r>
              <a:rPr lang="en-US" sz="2400" b="1" dirty="0" smtClean="0">
                <a:solidFill>
                  <a:srgbClr val="002060"/>
                </a:solidFill>
                <a:effectLst/>
              </a:rPr>
              <a:t>(850°C)</a:t>
            </a:r>
          </a:p>
        </p:txBody>
      </p:sp>
      <p:sp>
        <p:nvSpPr>
          <p:cNvPr id="73" name="Isosceles Triangle 72"/>
          <p:cNvSpPr/>
          <p:nvPr/>
        </p:nvSpPr>
        <p:spPr bwMode="auto">
          <a:xfrm rot="5400000">
            <a:off x="2286000" y="2514600"/>
            <a:ext cx="304800" cy="3048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74" name="Isosceles Triangle 73"/>
          <p:cNvSpPr/>
          <p:nvPr/>
        </p:nvSpPr>
        <p:spPr bwMode="auto">
          <a:xfrm rot="902805">
            <a:off x="1404522" y="3261459"/>
            <a:ext cx="314132" cy="284035"/>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75" name="Isosceles Triangle 74"/>
          <p:cNvSpPr/>
          <p:nvPr/>
        </p:nvSpPr>
        <p:spPr bwMode="auto">
          <a:xfrm rot="902805">
            <a:off x="5091363" y="3842046"/>
            <a:ext cx="288724" cy="31691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76" name="Isosceles Triangle 75"/>
          <p:cNvSpPr/>
          <p:nvPr/>
        </p:nvSpPr>
        <p:spPr bwMode="auto">
          <a:xfrm rot="902805">
            <a:off x="6996363" y="3689646"/>
            <a:ext cx="288724" cy="31691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77" name="Isosceles Triangle 76"/>
          <p:cNvSpPr/>
          <p:nvPr/>
        </p:nvSpPr>
        <p:spPr bwMode="auto">
          <a:xfrm rot="5400000">
            <a:off x="3429000" y="1219200"/>
            <a:ext cx="304800" cy="1524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78" name="Isosceles Triangle 77"/>
          <p:cNvSpPr/>
          <p:nvPr/>
        </p:nvSpPr>
        <p:spPr bwMode="auto">
          <a:xfrm rot="5400000">
            <a:off x="5638800" y="3200400"/>
            <a:ext cx="304800" cy="3048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79" name="Isosceles Triangle 78"/>
          <p:cNvSpPr/>
          <p:nvPr/>
        </p:nvSpPr>
        <p:spPr bwMode="auto">
          <a:xfrm rot="5400000">
            <a:off x="7543800" y="3200400"/>
            <a:ext cx="304800" cy="3048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0" name="Isosceles Triangle 79"/>
          <p:cNvSpPr/>
          <p:nvPr/>
        </p:nvSpPr>
        <p:spPr bwMode="auto">
          <a:xfrm rot="5400000">
            <a:off x="4686300" y="5067300"/>
            <a:ext cx="228600" cy="1524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1" name="Isosceles Triangle 80"/>
          <p:cNvSpPr/>
          <p:nvPr/>
        </p:nvSpPr>
        <p:spPr bwMode="auto">
          <a:xfrm rot="5400000">
            <a:off x="6667500" y="5067300"/>
            <a:ext cx="228600" cy="1524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2" name="Isosceles Triangle 81"/>
          <p:cNvSpPr/>
          <p:nvPr/>
        </p:nvSpPr>
        <p:spPr bwMode="auto">
          <a:xfrm rot="902805">
            <a:off x="3186363" y="1708444"/>
            <a:ext cx="288723" cy="316912"/>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3" name="Isosceles Triangle 82"/>
          <p:cNvSpPr/>
          <p:nvPr/>
        </p:nvSpPr>
        <p:spPr bwMode="auto">
          <a:xfrm rot="10343276">
            <a:off x="3672039" y="2227721"/>
            <a:ext cx="286352" cy="23706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5" name="Isosceles Triangle 84"/>
          <p:cNvSpPr/>
          <p:nvPr/>
        </p:nvSpPr>
        <p:spPr bwMode="auto">
          <a:xfrm rot="10343276">
            <a:off x="4357841" y="3904122"/>
            <a:ext cx="286352" cy="23706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6" name="Isosceles Triangle 85"/>
          <p:cNvSpPr/>
          <p:nvPr/>
        </p:nvSpPr>
        <p:spPr bwMode="auto">
          <a:xfrm rot="10343276">
            <a:off x="6262839" y="4056522"/>
            <a:ext cx="286352" cy="23706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7" name="Isosceles Triangle 86"/>
          <p:cNvSpPr/>
          <p:nvPr/>
        </p:nvSpPr>
        <p:spPr bwMode="auto">
          <a:xfrm rot="10343276">
            <a:off x="8091640" y="4056521"/>
            <a:ext cx="286352" cy="23706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89" name="Isosceles Triangle 88"/>
          <p:cNvSpPr/>
          <p:nvPr/>
        </p:nvSpPr>
        <p:spPr bwMode="auto">
          <a:xfrm rot="5400000">
            <a:off x="4000500" y="3086100"/>
            <a:ext cx="228600" cy="152400"/>
          </a:xfrm>
          <a:prstGeom prst="triangle">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accent3">
                  <a:lumMod val="50000"/>
                </a:schemeClr>
              </a:solidFill>
              <a:latin typeface="Segoe" pitchFamily="34" charset="0"/>
            </a:endParaRPr>
          </a:p>
        </p:txBody>
      </p:sp>
      <p:sp>
        <p:nvSpPr>
          <p:cNvPr id="92" name="Up Arrow 91"/>
          <p:cNvSpPr/>
          <p:nvPr/>
        </p:nvSpPr>
        <p:spPr bwMode="auto">
          <a:xfrm>
            <a:off x="457200" y="609600"/>
            <a:ext cx="228600" cy="1524000"/>
          </a:xfrm>
          <a:prstGeom prst="upArrow">
            <a:avLst/>
          </a:prstGeom>
          <a:solidFill>
            <a:schemeClr val="tx1"/>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3" name="Rounded Rectangle 92"/>
          <p:cNvSpPr/>
          <p:nvPr/>
        </p:nvSpPr>
        <p:spPr bwMode="auto">
          <a:xfrm rot="16200000">
            <a:off x="-609600" y="3200400"/>
            <a:ext cx="2362200" cy="381000"/>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Temperature (</a:t>
            </a:r>
            <a:r>
              <a:rPr lang="en-US" sz="2400" b="1" dirty="0" smtClean="0">
                <a:solidFill>
                  <a:srgbClr val="002060"/>
                </a:solidFill>
              </a:rPr>
              <a:t>°C)</a:t>
            </a:r>
            <a:endParaRPr lang="en-US" sz="2400" b="1" dirty="0" smtClean="0">
              <a:solidFill>
                <a:srgbClr val="002060"/>
              </a:solidFill>
              <a:effectLst/>
            </a:endParaRPr>
          </a:p>
        </p:txBody>
      </p:sp>
      <p:sp>
        <p:nvSpPr>
          <p:cNvPr id="95" name="Up Arrow 94"/>
          <p:cNvSpPr/>
          <p:nvPr/>
        </p:nvSpPr>
        <p:spPr bwMode="auto">
          <a:xfrm rot="5400000">
            <a:off x="6477000" y="4191000"/>
            <a:ext cx="228600" cy="2971800"/>
          </a:xfrm>
          <a:prstGeom prst="upArrow">
            <a:avLst/>
          </a:prstGeom>
          <a:solidFill>
            <a:schemeClr val="tx1"/>
          </a:solidFill>
          <a:ln>
            <a:solidFill>
              <a:schemeClr val="tx1"/>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latin typeface="Segoe" pitchFamily="34" charset="0"/>
            </a:endParaRPr>
          </a:p>
        </p:txBody>
      </p:sp>
      <p:sp>
        <p:nvSpPr>
          <p:cNvPr id="96" name="Rounded Rectangle 95"/>
          <p:cNvSpPr/>
          <p:nvPr/>
        </p:nvSpPr>
        <p:spPr bwMode="auto">
          <a:xfrm>
            <a:off x="4114800" y="5486400"/>
            <a:ext cx="838200" cy="381000"/>
          </a:xfrm>
          <a:prstGeom prst="roundRect">
            <a:avLst>
              <a:gd name="adj" fmla="val 9033"/>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Time </a:t>
            </a:r>
          </a:p>
        </p:txBody>
      </p:sp>
      <p:sp>
        <p:nvSpPr>
          <p:cNvPr id="97" name="Rounded Rectangle 96"/>
          <p:cNvSpPr/>
          <p:nvPr/>
        </p:nvSpPr>
        <p:spPr bwMode="auto">
          <a:xfrm>
            <a:off x="228600" y="6019800"/>
            <a:ext cx="8686800" cy="685800"/>
          </a:xfrm>
          <a:prstGeom prst="roundRect">
            <a:avLst>
              <a:gd name="adj" fmla="val 9033"/>
            </a:avLst>
          </a:prstGeom>
          <a:ln>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3600" b="1" u="sng" dirty="0" smtClean="0">
                <a:solidFill>
                  <a:srgbClr val="FF0000"/>
                </a:solidFill>
                <a:effectLst/>
              </a:rPr>
              <a:t>Typical heat treatment cycle for HSS</a:t>
            </a:r>
          </a:p>
        </p:txBody>
      </p:sp>
      <p:sp>
        <p:nvSpPr>
          <p:cNvPr id="47" name="TextBox 46"/>
          <p:cNvSpPr txBox="1"/>
          <p:nvPr/>
        </p:nvSpPr>
        <p:spPr>
          <a:xfrm>
            <a:off x="7467600" y="152395"/>
            <a:ext cx="1143000" cy="584775"/>
          </a:xfrm>
          <a:prstGeom prst="rect">
            <a:avLst/>
          </a:prstGeom>
          <a:noFill/>
        </p:spPr>
        <p:txBody>
          <a:bodyPr wrap="square" rtlCol="0">
            <a:spAutoFit/>
          </a:bodyPr>
          <a:lstStyle/>
          <a:p>
            <a:r>
              <a:rPr lang="en-US" sz="3200" b="1" dirty="0" smtClean="0"/>
              <a:t>HSS</a:t>
            </a:r>
            <a:endParaRPr lang="en-US" b="1" dirty="0"/>
          </a:p>
        </p:txBody>
      </p:sp>
      <p:sp>
        <p:nvSpPr>
          <p:cNvPr id="48" name="TextBox 47"/>
          <p:cNvSpPr txBox="1"/>
          <p:nvPr/>
        </p:nvSpPr>
        <p:spPr>
          <a:xfrm>
            <a:off x="4191000" y="2819400"/>
            <a:ext cx="990600" cy="369332"/>
          </a:xfrm>
          <a:prstGeom prst="rect">
            <a:avLst/>
          </a:prstGeom>
          <a:noFill/>
        </p:spPr>
        <p:txBody>
          <a:bodyPr wrap="square" rtlCol="0">
            <a:spAutoFit/>
          </a:bodyPr>
          <a:lstStyle/>
          <a:p>
            <a:r>
              <a:rPr lang="en-US" b="1" dirty="0" smtClean="0"/>
              <a:t>608 0C</a:t>
            </a:r>
            <a:endParaRPr lang="en-US" b="1" dirty="0"/>
          </a:p>
        </p:txBody>
      </p:sp>
      <p:sp>
        <p:nvSpPr>
          <p:cNvPr id="49" name="TextBox 48"/>
          <p:cNvSpPr txBox="1"/>
          <p:nvPr/>
        </p:nvSpPr>
        <p:spPr>
          <a:xfrm>
            <a:off x="6019800" y="2895600"/>
            <a:ext cx="990600" cy="369332"/>
          </a:xfrm>
          <a:prstGeom prst="rect">
            <a:avLst/>
          </a:prstGeom>
          <a:noFill/>
        </p:spPr>
        <p:txBody>
          <a:bodyPr wrap="square" rtlCol="0">
            <a:spAutoFit/>
          </a:bodyPr>
          <a:lstStyle/>
          <a:p>
            <a:r>
              <a:rPr lang="en-US" b="1" dirty="0" smtClean="0"/>
              <a:t>540 0C</a:t>
            </a:r>
            <a:endParaRPr lang="en-US" b="1" dirty="0"/>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WAPNIL\Desktop\Capture11.JPG"/>
          <p:cNvPicPr>
            <a:picLocks noChangeAspect="1" noChangeArrowheads="1"/>
          </p:cNvPicPr>
          <p:nvPr/>
        </p:nvPicPr>
        <p:blipFill>
          <a:blip r:embed="rId2" cstate="print"/>
          <a:srcRect/>
          <a:stretch>
            <a:fillRect/>
          </a:stretch>
        </p:blipFill>
        <p:spPr bwMode="auto">
          <a:xfrm>
            <a:off x="1" y="1524000"/>
            <a:ext cx="9144000" cy="5334000"/>
          </a:xfrm>
          <a:prstGeom prst="rect">
            <a:avLst/>
          </a:prstGeom>
          <a:noFill/>
        </p:spPr>
      </p:pic>
      <p:pic>
        <p:nvPicPr>
          <p:cNvPr id="11267" name="Picture 3" descr="C:\Users\SWAPNIL\Desktop\Capture9.JPG"/>
          <p:cNvPicPr>
            <a:picLocks noChangeAspect="1" noChangeArrowheads="1"/>
          </p:cNvPicPr>
          <p:nvPr/>
        </p:nvPicPr>
        <p:blipFill>
          <a:blip r:embed="rId3" cstate="print"/>
          <a:srcRect/>
          <a:stretch>
            <a:fillRect/>
          </a:stretch>
        </p:blipFill>
        <p:spPr bwMode="auto">
          <a:xfrm>
            <a:off x="14046" y="1"/>
            <a:ext cx="9115908" cy="1600199"/>
          </a:xfrm>
          <a:prstGeom prst="rect">
            <a:avLst/>
          </a:prstGeom>
          <a:noFill/>
        </p:spPr>
      </p:pic>
    </p:spTree>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C:\Users\SWAPNIL\Desktop\Capture8.JPG"/>
          <p:cNvPicPr>
            <a:picLocks noChangeAspect="1" noChangeArrowheads="1"/>
          </p:cNvPicPr>
          <p:nvPr/>
        </p:nvPicPr>
        <p:blipFill>
          <a:blip r:embed="rId2" cstate="print"/>
          <a:srcRect/>
          <a:stretch>
            <a:fillRect/>
          </a:stretch>
        </p:blipFill>
        <p:spPr bwMode="auto">
          <a:xfrm>
            <a:off x="0" y="1905000"/>
            <a:ext cx="9144000" cy="4953000"/>
          </a:xfrm>
          <a:prstGeom prst="rect">
            <a:avLst/>
          </a:prstGeom>
          <a:noFill/>
        </p:spPr>
      </p:pic>
      <p:pic>
        <p:nvPicPr>
          <p:cNvPr id="10248" name="Picture 8" descr="C:\Users\SWAPNIL\Desktop\Capture9.JPG"/>
          <p:cNvPicPr>
            <a:picLocks noChangeAspect="1" noChangeArrowheads="1"/>
          </p:cNvPicPr>
          <p:nvPr/>
        </p:nvPicPr>
        <p:blipFill>
          <a:blip r:embed="rId3" cstate="print"/>
          <a:srcRect/>
          <a:stretch>
            <a:fillRect/>
          </a:stretch>
        </p:blipFill>
        <p:spPr bwMode="auto">
          <a:xfrm>
            <a:off x="0" y="0"/>
            <a:ext cx="9143999" cy="1905000"/>
          </a:xfrm>
          <a:prstGeom prst="rect">
            <a:avLst/>
          </a:prstGeom>
          <a:noFill/>
        </p:spPr>
      </p:pic>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georgesbasement.com/Microstructures/CastIronsHighAlloySteelsSuperalloys/Lesson-2/Slide-04.jpg"/>
          <p:cNvPicPr>
            <a:picLocks noChangeAspect="1" noChangeArrowheads="1"/>
          </p:cNvPicPr>
          <p:nvPr/>
        </p:nvPicPr>
        <p:blipFill>
          <a:blip r:embed="rId2" cstate="print"/>
          <a:srcRect/>
          <a:stretch>
            <a:fillRect/>
          </a:stretch>
        </p:blipFill>
        <p:spPr bwMode="auto">
          <a:xfrm>
            <a:off x="228600" y="152400"/>
            <a:ext cx="3733800" cy="2582546"/>
          </a:xfrm>
          <a:prstGeom prst="rect">
            <a:avLst/>
          </a:prstGeom>
          <a:ln w="88900" cap="sq" cmpd="thickThin">
            <a:solidFill>
              <a:srgbClr val="000000"/>
            </a:solidFill>
            <a:prstDash val="solid"/>
            <a:miter lim="800000"/>
          </a:ln>
          <a:effectLst>
            <a:innerShdw blurRad="76200">
              <a:srgbClr val="000000"/>
            </a:innerShdw>
          </a:effectLst>
        </p:spPr>
      </p:pic>
      <p:pic>
        <p:nvPicPr>
          <p:cNvPr id="16386" name="Picture 2"/>
          <p:cNvPicPr>
            <a:picLocks noChangeAspect="1" noChangeArrowheads="1"/>
          </p:cNvPicPr>
          <p:nvPr/>
        </p:nvPicPr>
        <p:blipFill>
          <a:blip r:embed="rId3" cstate="print"/>
          <a:srcRect/>
          <a:stretch>
            <a:fillRect/>
          </a:stretch>
        </p:blipFill>
        <p:spPr bwMode="auto">
          <a:xfrm>
            <a:off x="4495800" y="685800"/>
            <a:ext cx="3429000" cy="1895475"/>
          </a:xfrm>
          <a:prstGeom prst="rect">
            <a:avLst/>
          </a:prstGeom>
          <a:ln w="88900" cap="sq" cmpd="thickThin">
            <a:solidFill>
              <a:srgbClr val="000000"/>
            </a:solidFill>
            <a:prstDash val="solid"/>
            <a:miter lim="800000"/>
          </a:ln>
          <a:effectLst>
            <a:innerShdw blurRad="76200">
              <a:srgbClr val="000000"/>
            </a:innerShdw>
          </a:effectLst>
        </p:spPr>
      </p:pic>
      <p:sp>
        <p:nvSpPr>
          <p:cNvPr id="6" name="Rounded Rectangle 5"/>
          <p:cNvSpPr/>
          <p:nvPr/>
        </p:nvSpPr>
        <p:spPr bwMode="auto">
          <a:xfrm>
            <a:off x="5486400" y="2895600"/>
            <a:ext cx="2057400" cy="4572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defTabSz="914099"/>
            <a:r>
              <a:rPr lang="en-US" sz="2400" b="1" dirty="0" smtClean="0">
                <a:solidFill>
                  <a:srgbClr val="002060"/>
                </a:solidFill>
                <a:effectLst/>
              </a:rPr>
              <a:t>MILL CUTTERS</a:t>
            </a:r>
          </a:p>
        </p:txBody>
      </p:sp>
      <p:pic>
        <p:nvPicPr>
          <p:cNvPr id="16387" name="Picture 3"/>
          <p:cNvPicPr>
            <a:picLocks noChangeAspect="1" noChangeArrowheads="1"/>
          </p:cNvPicPr>
          <p:nvPr/>
        </p:nvPicPr>
        <p:blipFill>
          <a:blip r:embed="rId5" cstate="print"/>
          <a:srcRect/>
          <a:stretch>
            <a:fillRect/>
          </a:stretch>
        </p:blipFill>
        <p:spPr bwMode="auto">
          <a:xfrm>
            <a:off x="4343400" y="4114800"/>
            <a:ext cx="4572000" cy="2476500"/>
          </a:xfrm>
          <a:prstGeom prst="rect">
            <a:avLst/>
          </a:prstGeom>
          <a:ln w="88900" cap="sq" cmpd="thickThin">
            <a:solidFill>
              <a:srgbClr val="000000"/>
            </a:solidFill>
            <a:prstDash val="solid"/>
            <a:miter lim="800000"/>
          </a:ln>
          <a:effectLst>
            <a:innerShdw blurRad="76200">
              <a:srgbClr val="000000"/>
            </a:innerShdw>
          </a:effectLst>
        </p:spPr>
      </p:pic>
      <p:sp>
        <p:nvSpPr>
          <p:cNvPr id="9" name="Rounded Rectangle 8"/>
          <p:cNvSpPr/>
          <p:nvPr/>
        </p:nvSpPr>
        <p:spPr bwMode="auto">
          <a:xfrm>
            <a:off x="304800" y="2895600"/>
            <a:ext cx="3505200" cy="8382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Microstructure of </a:t>
            </a:r>
          </a:p>
          <a:p>
            <a:pPr algn="ctr" defTabSz="914099"/>
            <a:r>
              <a:rPr lang="en-US" sz="2400" b="1" dirty="0" smtClean="0">
                <a:solidFill>
                  <a:srgbClr val="002060"/>
                </a:solidFill>
                <a:effectLst/>
              </a:rPr>
              <a:t>oil- quenched HSS (500x) </a:t>
            </a:r>
          </a:p>
        </p:txBody>
      </p:sp>
      <p:sp>
        <p:nvSpPr>
          <p:cNvPr id="10" name="Rounded Rectangle 9"/>
          <p:cNvSpPr/>
          <p:nvPr/>
        </p:nvSpPr>
        <p:spPr bwMode="auto">
          <a:xfrm>
            <a:off x="609600" y="4953000"/>
            <a:ext cx="3505200" cy="1143000"/>
          </a:xfrm>
          <a:prstGeom prst="roundRect">
            <a:avLst>
              <a:gd name="adj" fmla="val 9033"/>
            </a:avLst>
          </a:prstGeom>
          <a:blipFill>
            <a:blip r:embed="rId4"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Microstructure of </a:t>
            </a:r>
          </a:p>
          <a:p>
            <a:pPr algn="ctr" defTabSz="914099"/>
            <a:r>
              <a:rPr lang="en-US" sz="2400" b="1" dirty="0" smtClean="0">
                <a:solidFill>
                  <a:srgbClr val="002060"/>
                </a:solidFill>
                <a:effectLst/>
              </a:rPr>
              <a:t>oil- quenched </a:t>
            </a:r>
          </a:p>
          <a:p>
            <a:pPr algn="ctr" defTabSz="914099"/>
            <a:r>
              <a:rPr lang="en-US" sz="2400" b="1" dirty="0" smtClean="0">
                <a:solidFill>
                  <a:srgbClr val="002060"/>
                </a:solidFill>
                <a:effectLst/>
              </a:rPr>
              <a:t>18-4-1 type HSS</a:t>
            </a:r>
          </a:p>
        </p:txBody>
      </p:sp>
      <p:sp>
        <p:nvSpPr>
          <p:cNvPr id="8" name="TextBox 7"/>
          <p:cNvSpPr txBox="1"/>
          <p:nvPr/>
        </p:nvSpPr>
        <p:spPr>
          <a:xfrm>
            <a:off x="381000" y="6248400"/>
            <a:ext cx="3048000" cy="400110"/>
          </a:xfrm>
          <a:prstGeom prst="rect">
            <a:avLst/>
          </a:prstGeom>
          <a:noFill/>
        </p:spPr>
        <p:txBody>
          <a:bodyPr wrap="square" rtlCol="0">
            <a:spAutoFit/>
          </a:bodyPr>
          <a:lstStyle/>
          <a:p>
            <a:r>
              <a:rPr lang="en-US" sz="2000" dirty="0" smtClean="0">
                <a:solidFill>
                  <a:srgbClr val="FF0000"/>
                </a:solidFill>
              </a:rPr>
              <a:t>                  W-Cr-V</a:t>
            </a:r>
            <a:endParaRPr lang="en-US" sz="2000" dirty="0">
              <a:solidFill>
                <a:srgbClr val="FF0000"/>
              </a:solidFill>
            </a:endParaRPr>
          </a:p>
        </p:txBody>
      </p:sp>
      <p:sp>
        <p:nvSpPr>
          <p:cNvPr id="11" name="TextBox 10"/>
          <p:cNvSpPr txBox="1"/>
          <p:nvPr/>
        </p:nvSpPr>
        <p:spPr>
          <a:xfrm>
            <a:off x="7467600" y="152395"/>
            <a:ext cx="1143000" cy="584775"/>
          </a:xfrm>
          <a:prstGeom prst="rect">
            <a:avLst/>
          </a:prstGeom>
          <a:noFill/>
        </p:spPr>
        <p:txBody>
          <a:bodyPr wrap="square" rtlCol="0">
            <a:spAutoFit/>
          </a:bodyPr>
          <a:lstStyle/>
          <a:p>
            <a:r>
              <a:rPr lang="en-US" sz="3200" b="1" dirty="0" smtClean="0"/>
              <a:t>HSS</a:t>
            </a:r>
            <a:endParaRPr lang="en-US" b="1"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71472" y="142852"/>
            <a:ext cx="8072494" cy="714380"/>
          </a:xfrm>
          <a:prstGeom prst="roundRect">
            <a:avLst>
              <a:gd name="adj" fmla="val 9033"/>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4000" b="1" dirty="0" smtClean="0">
                <a:solidFill>
                  <a:schemeClr val="tx1"/>
                </a:solidFill>
              </a:rPr>
              <a:t>WATER-HARDENED TOOL STEELS</a:t>
            </a:r>
          </a:p>
        </p:txBody>
      </p:sp>
      <p:sp>
        <p:nvSpPr>
          <p:cNvPr id="6" name="Text Placeholder 2"/>
          <p:cNvSpPr txBox="1">
            <a:spLocks/>
          </p:cNvSpPr>
          <p:nvPr/>
        </p:nvSpPr>
        <p:spPr>
          <a:xfrm>
            <a:off x="357158" y="971773"/>
            <a:ext cx="8382000" cy="5116785"/>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These steels contain carbon in the range of  0.9-1.0%  along with Cr, V, Mo.</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kumimoji="0" lang="en-US" sz="2500" b="0" i="0" u="none" strike="noStrike" kern="1200" cap="none" spc="0" normalizeH="0" baseline="0" noProof="0" dirty="0" smtClean="0">
                <a:ln>
                  <a:noFill/>
                </a:ln>
                <a:solidFill>
                  <a:schemeClr val="tx1"/>
                </a:solidFill>
                <a:effectLst/>
                <a:uLnTx/>
                <a:uFillTx/>
                <a:latin typeface="+mn-lt"/>
                <a:ea typeface="+mn-ea"/>
                <a:cs typeface="+mn-cs"/>
              </a:rPr>
              <a:t>These are characterized by high </a:t>
            </a:r>
            <a:r>
              <a:rPr lang="en-US" sz="2500" dirty="0" smtClean="0"/>
              <a:t>tensile strength &amp; hardness levels but low ductility &amp; toughness values</a:t>
            </a:r>
            <a:r>
              <a:rPr kumimoji="0" lang="en-US" sz="2500" b="0" i="0" u="none" strike="noStrike" kern="1200" cap="none" spc="0" normalizeH="0" noProof="0" dirty="0" smtClean="0">
                <a:ln>
                  <a:noFill/>
                </a:ln>
                <a:solidFill>
                  <a:schemeClr val="tx1"/>
                </a:solidFill>
                <a:effectLst/>
                <a:uLnTx/>
                <a:uFillTx/>
                <a:latin typeface="+mn-lt"/>
                <a:ea typeface="+mn-ea"/>
                <a:cs typeface="+mn-cs"/>
              </a:rPr>
              <a:t>.</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In order to improve machinability, these steels are given “Spheroidizing annealing treatment”.</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Presence of Cr improves both hardness &amp; hardenability and Vanadium checks the tendency of grain coarsening. </a:t>
            </a:r>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Tempering temperatures are in the range 170-220°C.</a:t>
            </a:r>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WAPNIL\Desktop\Capture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a:xfrm>
            <a:off x="381000" y="838200"/>
            <a:ext cx="8382000" cy="3850285"/>
          </a:xfrm>
          <a:prstGeom prst="rect">
            <a:avLst/>
          </a:prstGeom>
        </p:spPr>
        <p:txBody>
          <a:bodyPr vert="horz" lIns="0" tIns="0" rIns="0" bIns="0" rtlCol="0">
            <a:sp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r>
              <a:rPr lang="en-US" sz="2500" dirty="0" smtClean="0"/>
              <a:t>Applications :</a:t>
            </a:r>
            <a:endParaRPr lang="en-US" sz="2200" b="1" dirty="0" smtClean="0"/>
          </a:p>
          <a:p>
            <a:pPr marL="914400" lvl="1" indent="-396875" defTabSz="914363">
              <a:lnSpc>
                <a:spcPct val="90000"/>
              </a:lnSpc>
              <a:spcBef>
                <a:spcPct val="20000"/>
              </a:spcBef>
              <a:buBlip>
                <a:blip r:embed="rId3"/>
              </a:buBlip>
              <a:defRPr/>
            </a:pPr>
            <a:r>
              <a:rPr lang="en-US" sz="2200" b="1" dirty="0" smtClean="0"/>
              <a:t>Heavy forging hammers, hand hammers. </a:t>
            </a:r>
          </a:p>
          <a:p>
            <a:pPr marL="914400" lvl="1" indent="-396875" defTabSz="914363">
              <a:lnSpc>
                <a:spcPct val="90000"/>
              </a:lnSpc>
              <a:spcBef>
                <a:spcPct val="20000"/>
              </a:spcBef>
              <a:buBlip>
                <a:blip r:embed="rId3"/>
              </a:buBlip>
              <a:defRPr/>
            </a:pPr>
            <a:r>
              <a:rPr lang="en-US" sz="2200" b="1" dirty="0" smtClean="0"/>
              <a:t>Forging dies, bending dies, cutting dies.</a:t>
            </a:r>
          </a:p>
          <a:p>
            <a:pPr marL="914400" lvl="1" indent="-396875" defTabSz="914363">
              <a:lnSpc>
                <a:spcPct val="90000"/>
              </a:lnSpc>
              <a:spcBef>
                <a:spcPct val="20000"/>
              </a:spcBef>
              <a:buBlip>
                <a:blip r:embed="rId3"/>
              </a:buBlip>
              <a:defRPr/>
            </a:pPr>
            <a:r>
              <a:rPr lang="en-US" sz="2200" b="1" dirty="0" smtClean="0"/>
              <a:t>Large blanking tools, boring tools.</a:t>
            </a:r>
          </a:p>
          <a:p>
            <a:pPr marL="914400" lvl="1" indent="-396875" defTabSz="914363">
              <a:lnSpc>
                <a:spcPct val="90000"/>
              </a:lnSpc>
              <a:spcBef>
                <a:spcPct val="20000"/>
              </a:spcBef>
              <a:buBlip>
                <a:blip r:embed="rId3"/>
              </a:buBlip>
              <a:defRPr/>
            </a:pPr>
            <a:r>
              <a:rPr lang="en-US" sz="2200" b="1" dirty="0" smtClean="0"/>
              <a:t>Chisels, scissors, knife blades.</a:t>
            </a:r>
          </a:p>
          <a:p>
            <a:pPr marL="914400" lvl="1" indent="-396875" defTabSz="914363">
              <a:lnSpc>
                <a:spcPct val="90000"/>
              </a:lnSpc>
              <a:spcBef>
                <a:spcPct val="20000"/>
              </a:spcBef>
              <a:buBlip>
                <a:blip r:embed="rId3"/>
              </a:buBlip>
              <a:defRPr/>
            </a:pPr>
            <a:r>
              <a:rPr lang="en-US" sz="2200" b="1" dirty="0" smtClean="0"/>
              <a:t>Milling cutters, lathe centre.</a:t>
            </a:r>
          </a:p>
          <a:p>
            <a:pPr marL="914400" lvl="1" indent="-396875" defTabSz="914363">
              <a:lnSpc>
                <a:spcPct val="90000"/>
              </a:lnSpc>
              <a:spcBef>
                <a:spcPct val="20000"/>
              </a:spcBef>
              <a:buBlip>
                <a:blip r:embed="rId3"/>
              </a:buBlip>
              <a:defRPr/>
            </a:pPr>
            <a:r>
              <a:rPr lang="en-US" sz="2200" b="1" dirty="0" smtClean="0"/>
              <a:t>Watch maker’s tools.</a:t>
            </a:r>
          </a:p>
          <a:p>
            <a:pPr marL="914400" lvl="1" indent="-396875" defTabSz="914363">
              <a:lnSpc>
                <a:spcPct val="90000"/>
              </a:lnSpc>
              <a:spcBef>
                <a:spcPct val="20000"/>
              </a:spcBef>
              <a:buBlip>
                <a:blip r:embed="rId3"/>
              </a:buBlip>
              <a:defRPr/>
            </a:pPr>
            <a:r>
              <a:rPr lang="en-US" sz="2200" b="1" dirty="0" smtClean="0"/>
              <a:t>Engraving tools.</a:t>
            </a:r>
            <a:endParaRPr lang="en-US" sz="2500" b="1"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lang="en-US" sz="2500" dirty="0" smtClean="0"/>
          </a:p>
          <a:p>
            <a:pPr marL="396875" marR="0" lvl="0" indent="-396875" algn="l" defTabSz="914363" rtl="0" eaLnBrk="1" fontAlgn="auto" latinLnBrk="0" hangingPunct="1">
              <a:lnSpc>
                <a:spcPct val="90000"/>
              </a:lnSpc>
              <a:spcBef>
                <a:spcPct val="20000"/>
              </a:spcBef>
              <a:spcAft>
                <a:spcPts val="0"/>
              </a:spcAft>
              <a:buClrTx/>
              <a:buSzTx/>
              <a:buFontTx/>
              <a:buBlip>
                <a:blip r:embed="rId2"/>
              </a:buBlip>
              <a:tabLst/>
              <a:defRPr/>
            </a:pPr>
            <a:endParaRPr kumimoji="0" lang="en-US" sz="25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17410" name="Picture 2"/>
          <p:cNvPicPr>
            <a:picLocks noChangeAspect="1" noChangeArrowheads="1"/>
          </p:cNvPicPr>
          <p:nvPr/>
        </p:nvPicPr>
        <p:blipFill>
          <a:blip r:embed="rId4" cstate="print"/>
          <a:srcRect/>
          <a:stretch>
            <a:fillRect/>
          </a:stretch>
        </p:blipFill>
        <p:spPr bwMode="auto">
          <a:xfrm>
            <a:off x="457200" y="4114800"/>
            <a:ext cx="3810000" cy="1447800"/>
          </a:xfrm>
          <a:prstGeom prst="rect">
            <a:avLst/>
          </a:prstGeom>
          <a:ln w="88900" cap="sq" cmpd="thickThin">
            <a:solidFill>
              <a:srgbClr val="000000"/>
            </a:solidFill>
            <a:prstDash val="solid"/>
            <a:miter lim="800000"/>
          </a:ln>
          <a:effectLst>
            <a:innerShdw blurRad="76200">
              <a:srgbClr val="000000"/>
            </a:innerShdw>
          </a:effectLst>
        </p:spPr>
      </p:pic>
      <p:pic>
        <p:nvPicPr>
          <p:cNvPr id="17411" name="Picture 3"/>
          <p:cNvPicPr>
            <a:picLocks noChangeAspect="1" noChangeArrowheads="1"/>
          </p:cNvPicPr>
          <p:nvPr/>
        </p:nvPicPr>
        <p:blipFill>
          <a:blip r:embed="rId5" cstate="print"/>
          <a:srcRect/>
          <a:stretch>
            <a:fillRect/>
          </a:stretch>
        </p:blipFill>
        <p:spPr bwMode="auto">
          <a:xfrm>
            <a:off x="6705600" y="152400"/>
            <a:ext cx="1933575" cy="1562100"/>
          </a:xfrm>
          <a:prstGeom prst="rect">
            <a:avLst/>
          </a:prstGeom>
          <a:ln w="88900" cap="sq" cmpd="thickThin">
            <a:solidFill>
              <a:srgbClr val="000000"/>
            </a:solidFill>
            <a:prstDash val="solid"/>
            <a:miter lim="800000"/>
          </a:ln>
          <a:effectLst>
            <a:innerShdw blurRad="76200">
              <a:srgbClr val="000000"/>
            </a:innerShdw>
          </a:effectLst>
        </p:spPr>
      </p:pic>
      <p:pic>
        <p:nvPicPr>
          <p:cNvPr id="17412" name="Picture 4"/>
          <p:cNvPicPr>
            <a:picLocks noChangeAspect="1" noChangeArrowheads="1"/>
          </p:cNvPicPr>
          <p:nvPr/>
        </p:nvPicPr>
        <p:blipFill>
          <a:blip r:embed="rId6" cstate="print"/>
          <a:srcRect/>
          <a:stretch>
            <a:fillRect/>
          </a:stretch>
        </p:blipFill>
        <p:spPr bwMode="auto">
          <a:xfrm>
            <a:off x="5105400" y="3048000"/>
            <a:ext cx="3733800" cy="2590800"/>
          </a:xfrm>
          <a:prstGeom prst="rect">
            <a:avLst/>
          </a:prstGeom>
          <a:ln w="88900" cap="sq" cmpd="thickThin">
            <a:solidFill>
              <a:srgbClr val="000000"/>
            </a:solidFill>
            <a:prstDash val="solid"/>
            <a:miter lim="800000"/>
          </a:ln>
          <a:effectLst>
            <a:innerShdw blurRad="76200">
              <a:srgbClr val="000000"/>
            </a:innerShdw>
          </a:effectLst>
        </p:spPr>
      </p:pic>
      <p:sp>
        <p:nvSpPr>
          <p:cNvPr id="7" name="Rounded Rectangle 6"/>
          <p:cNvSpPr/>
          <p:nvPr/>
        </p:nvSpPr>
        <p:spPr bwMode="auto">
          <a:xfrm>
            <a:off x="6477000" y="1905000"/>
            <a:ext cx="2438400" cy="609600"/>
          </a:xfrm>
          <a:prstGeom prst="roundRect">
            <a:avLst>
              <a:gd name="adj" fmla="val 9033"/>
            </a:avLst>
          </a:prstGeom>
          <a:blipFill>
            <a:blip r:embed="rId7"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ENGRAVING TOOL</a:t>
            </a:r>
          </a:p>
        </p:txBody>
      </p:sp>
      <p:sp>
        <p:nvSpPr>
          <p:cNvPr id="8" name="Rounded Rectangle 7"/>
          <p:cNvSpPr/>
          <p:nvPr/>
        </p:nvSpPr>
        <p:spPr bwMode="auto">
          <a:xfrm>
            <a:off x="5715000" y="5791200"/>
            <a:ext cx="2971800" cy="685800"/>
          </a:xfrm>
          <a:prstGeom prst="roundRect">
            <a:avLst>
              <a:gd name="adj" fmla="val 9033"/>
            </a:avLst>
          </a:prstGeom>
          <a:blipFill>
            <a:blip r:embed="rId7"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WATCH MAKER’S TOOLS</a:t>
            </a:r>
          </a:p>
        </p:txBody>
      </p:sp>
      <p:sp>
        <p:nvSpPr>
          <p:cNvPr id="9" name="Rounded Rectangle 8"/>
          <p:cNvSpPr/>
          <p:nvPr/>
        </p:nvSpPr>
        <p:spPr bwMode="auto">
          <a:xfrm>
            <a:off x="685800" y="5791200"/>
            <a:ext cx="3124200" cy="685800"/>
          </a:xfrm>
          <a:prstGeom prst="roundRect">
            <a:avLst>
              <a:gd name="adj" fmla="val 9033"/>
            </a:avLst>
          </a:prstGeom>
          <a:blipFill>
            <a:blip r:embed="rId7" cstate="print"/>
            <a:tile tx="0" ty="0" sx="100000" sy="100000" flip="none" algn="tl"/>
          </a:blipFill>
          <a:ln>
            <a:solidFill>
              <a:srgbClr val="002060"/>
            </a:solidFill>
            <a:headEnd type="none" w="med" len="med"/>
            <a:tailEnd type="none" w="med" len="me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sp3d extrusionH="57150">
              <a:bevelT w="38100" h="38100" prst="angle"/>
            </a:sp3d>
          </a:bodyPr>
          <a:lstStyle/>
          <a:p>
            <a:pPr algn="ctr" defTabSz="914099"/>
            <a:r>
              <a:rPr lang="en-US" sz="2400" b="1" dirty="0" smtClean="0">
                <a:solidFill>
                  <a:srgbClr val="002060"/>
                </a:solidFill>
                <a:effectLst/>
              </a:rPr>
              <a:t>DRILL ROD OF </a:t>
            </a:r>
          </a:p>
          <a:p>
            <a:pPr algn="ctr" defTabSz="914099"/>
            <a:r>
              <a:rPr lang="en-US" sz="2400" b="1" dirty="0" smtClean="0">
                <a:solidFill>
                  <a:srgbClr val="002060"/>
                </a:solidFill>
                <a:effectLst/>
              </a:rPr>
              <a:t>W1 TOOL STEEL</a:t>
            </a:r>
          </a:p>
        </p:txBody>
      </p:sp>
      <p:sp>
        <p:nvSpPr>
          <p:cNvPr id="10" name="TextBox 9"/>
          <p:cNvSpPr txBox="1"/>
          <p:nvPr/>
        </p:nvSpPr>
        <p:spPr>
          <a:xfrm>
            <a:off x="457200" y="0"/>
            <a:ext cx="5410200" cy="584775"/>
          </a:xfrm>
          <a:prstGeom prst="rect">
            <a:avLst/>
          </a:prstGeom>
          <a:noFill/>
        </p:spPr>
        <p:txBody>
          <a:bodyPr wrap="square" rtlCol="0">
            <a:spAutoFit/>
          </a:bodyPr>
          <a:lstStyle/>
          <a:p>
            <a:r>
              <a:rPr lang="en-US" sz="3200" b="1" dirty="0" smtClean="0">
                <a:solidFill>
                  <a:srgbClr val="FFFF00"/>
                </a:solidFill>
              </a:rPr>
              <a:t>Water hardened tool steel</a:t>
            </a:r>
            <a:endParaRPr lang="en-US" b="1" dirty="0">
              <a:solidFill>
                <a:srgbClr val="FFFF00"/>
              </a:solidFill>
            </a:endParaRPr>
          </a:p>
        </p:txBody>
      </p:sp>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8400" y="1981200"/>
            <a:ext cx="4358823" cy="255454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THANK YOU</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914400"/>
            <a:ext cx="8610600" cy="5693866"/>
          </a:xfrm>
          <a:prstGeom prst="rect">
            <a:avLst/>
          </a:prstGeom>
          <a:noFill/>
        </p:spPr>
        <p:txBody>
          <a:bodyPr wrap="square" rtlCol="0">
            <a:spAutoFit/>
          </a:bodyPr>
          <a:lstStyle/>
          <a:p>
            <a:r>
              <a:rPr lang="en-US" sz="2800" b="1" dirty="0" smtClean="0">
                <a:solidFill>
                  <a:srgbClr val="FF0000"/>
                </a:solidFill>
              </a:rPr>
              <a:t>3. DEPTH OF HARDENING:</a:t>
            </a:r>
          </a:p>
          <a:p>
            <a:r>
              <a:rPr lang="en-US" sz="2800" b="1" dirty="0" smtClean="0"/>
              <a:t>	HARDENABILITY OF STEEL IS RELEATED.</a:t>
            </a:r>
          </a:p>
          <a:p>
            <a:r>
              <a:rPr lang="en-US" sz="2800" b="1" dirty="0" smtClean="0"/>
              <a:t>	HARDENABILITY INCRESES WITH INCRESING </a:t>
            </a:r>
          </a:p>
          <a:p>
            <a:r>
              <a:rPr lang="en-US" sz="2800" b="1" dirty="0" smtClean="0"/>
              <a:t>           ALLOYING CONTENT.</a:t>
            </a:r>
          </a:p>
          <a:p>
            <a:r>
              <a:rPr lang="en-US" sz="2800" b="1" dirty="0" smtClean="0"/>
              <a:t>	BUT </a:t>
            </a:r>
            <a:r>
              <a:rPr lang="en-US" sz="2800" b="1" dirty="0" smtClean="0">
                <a:solidFill>
                  <a:srgbClr val="0070C0"/>
                </a:solidFill>
              </a:rPr>
              <a:t>COBALT</a:t>
            </a:r>
            <a:r>
              <a:rPr lang="en-US" sz="2800" b="1" dirty="0" smtClean="0"/>
              <a:t> DECRESES HARDENABILITY .</a:t>
            </a:r>
          </a:p>
          <a:p>
            <a:r>
              <a:rPr lang="en-US" sz="2800" b="1" dirty="0" smtClean="0">
                <a:solidFill>
                  <a:srgbClr val="FF0000"/>
                </a:solidFill>
              </a:rPr>
              <a:t>4. TOUGHNESS:</a:t>
            </a:r>
          </a:p>
          <a:p>
            <a:r>
              <a:rPr lang="en-US" sz="2800" b="1" dirty="0" smtClean="0"/>
              <a:t>	REFERS TO RESIST BREAKING RATHER THAN 	ABILITY TO ABSORB ENERGY DURING 	DEFORMATION.</a:t>
            </a:r>
          </a:p>
          <a:p>
            <a:r>
              <a:rPr lang="en-US" sz="2800" b="1" dirty="0" smtClean="0"/>
              <a:t>	SLIGHT PALSTIC DEFORMATION MAKES THE STEEL 	UNFIT FOR PURPOSE. </a:t>
            </a:r>
            <a:r>
              <a:rPr lang="en-US" sz="2800" b="1" smtClean="0"/>
              <a:t>SHALLOW HARDENED 	STEELS WITH RELATIVELY SOFT TOUGH CORE ARE 	RATED GOOD IN TOUGHNESS.</a:t>
            </a:r>
            <a:endParaRPr lang="en-US" sz="28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838200"/>
            <a:ext cx="8610600" cy="5693866"/>
          </a:xfrm>
          <a:prstGeom prst="rect">
            <a:avLst/>
          </a:prstGeom>
          <a:noFill/>
        </p:spPr>
        <p:txBody>
          <a:bodyPr wrap="square" rtlCol="0">
            <a:spAutoFit/>
          </a:bodyPr>
          <a:lstStyle/>
          <a:p>
            <a:r>
              <a:rPr lang="en-US" sz="3200" b="1" dirty="0" smtClean="0">
                <a:solidFill>
                  <a:srgbClr val="FF0000"/>
                </a:solidFill>
              </a:rPr>
              <a:t>5. WEAR RESISTANCE:</a:t>
            </a:r>
          </a:p>
          <a:p>
            <a:r>
              <a:rPr lang="en-US" sz="3200" b="1" dirty="0" smtClean="0"/>
              <a:t>	RESISTANCE TO ABRASION OR RESISTANCE 	TO LOSS OF DIMENSIONAL TOLERANCES.</a:t>
            </a:r>
          </a:p>
          <a:p>
            <a:r>
              <a:rPr lang="en-US" sz="3200" b="1" dirty="0" smtClean="0"/>
              <a:t>	HARD UNDISSOLVED CARBID PARTICLES 	SHOWS HIGH WEAR RESISTANCE.</a:t>
            </a:r>
          </a:p>
          <a:p>
            <a:r>
              <a:rPr lang="en-US" sz="3200" b="1" dirty="0" smtClean="0">
                <a:solidFill>
                  <a:srgbClr val="FF0000"/>
                </a:solidFill>
              </a:rPr>
              <a:t>6. RED HARDNESS:</a:t>
            </a:r>
          </a:p>
          <a:p>
            <a:r>
              <a:rPr lang="en-US" sz="3200" b="1" dirty="0" smtClean="0"/>
              <a:t>	</a:t>
            </a:r>
            <a:r>
              <a:rPr lang="en-US" sz="2800" b="1" dirty="0" smtClean="0"/>
              <a:t>CALLED HOT HARDNESS. i.e. RESISTANCE OF 	MATERIAL TO </a:t>
            </a:r>
            <a:r>
              <a:rPr lang="en-US" sz="2800" b="1" dirty="0" smtClean="0">
                <a:solidFill>
                  <a:srgbClr val="0070C0"/>
                </a:solidFill>
              </a:rPr>
              <a:t>TEMPERING.</a:t>
            </a:r>
          </a:p>
          <a:p>
            <a:r>
              <a:rPr lang="en-US" sz="2800" b="1" dirty="0" smtClean="0"/>
              <a:t>	TOOL MATERIAL MUST BE OPERATE UPTO A 	TEMP. OF 482  0C.</a:t>
            </a:r>
          </a:p>
          <a:p>
            <a:r>
              <a:rPr lang="en-US" sz="2800" b="1" dirty="0" smtClean="0"/>
              <a:t>	HARD STABLE CARBIDES IMPROVES THE 	RESISTANCE TO SOFTENING AT ELEVATED TEMP.</a:t>
            </a:r>
            <a:endParaRPr lang="en-US" sz="28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610600" cy="6124754"/>
          </a:xfrm>
          <a:prstGeom prst="rect">
            <a:avLst/>
          </a:prstGeom>
          <a:noFill/>
        </p:spPr>
        <p:txBody>
          <a:bodyPr wrap="square" rtlCol="0">
            <a:spAutoFit/>
          </a:bodyPr>
          <a:lstStyle/>
          <a:p>
            <a:r>
              <a:rPr lang="en-US" sz="2800" b="1" dirty="0" smtClean="0">
                <a:solidFill>
                  <a:srgbClr val="FFFF00"/>
                </a:solidFill>
              </a:rPr>
              <a:t>7. MACHINABILITY:</a:t>
            </a:r>
          </a:p>
          <a:p>
            <a:r>
              <a:rPr lang="en-US" sz="2800" b="1" dirty="0" smtClean="0"/>
              <a:t>ABILITY TO CUT FREELY AND HAVE GOOD FINISHING AFTER CUTTING.</a:t>
            </a:r>
          </a:p>
          <a:p>
            <a:r>
              <a:rPr lang="en-US" sz="2800" b="1" dirty="0" smtClean="0"/>
              <a:t>HARD MATERIALS ARE DIFFICULT TO MACHINE.</a:t>
            </a:r>
          </a:p>
          <a:p>
            <a:r>
              <a:rPr lang="en-US" sz="2800" b="1" dirty="0" smtClean="0"/>
              <a:t>MANUFACTURING OF TOOLS AND DIES IS IMPORTANT.</a:t>
            </a:r>
          </a:p>
          <a:p>
            <a:r>
              <a:rPr lang="en-US" sz="2800" b="1" dirty="0" smtClean="0">
                <a:solidFill>
                  <a:srgbClr val="0070C0"/>
                </a:solidFill>
              </a:rPr>
              <a:t>MACHINABILITY AND GENERAL WORKABILITY OF TOOL STEELS DECRESES WITH INCREASING CARBON AND ALLOY CONTENT, THE PRESENCE OF CARBON IN COMBINATION WITH STRONG CARBIDE FORMING ELEMENTS SUCH AS V, W, Cr, Mo. THE CARBIDES WHICH ARE OUT OF SOLUTION AFTER ANNEALING.</a:t>
            </a:r>
          </a:p>
          <a:p>
            <a:r>
              <a:rPr lang="en-US" sz="2800" b="1" dirty="0" smtClean="0">
                <a:solidFill>
                  <a:srgbClr val="FF0000"/>
                </a:solidFill>
              </a:rPr>
              <a:t>FACTORS AFFECTING MACHINABILITY: </a:t>
            </a:r>
            <a:r>
              <a:rPr lang="en-US" sz="2800" b="1" dirty="0" smtClean="0">
                <a:solidFill>
                  <a:srgbClr val="0070C0"/>
                </a:solidFill>
              </a:rPr>
              <a:t>HARDNESS IN THE ANNEALED CONDITION, MICROSTRUCTURE AND QUANTITY OF EXCESS CARBIDES.</a:t>
            </a:r>
            <a:endParaRPr lang="en-US" sz="2800" b="1" dirty="0">
              <a:solidFill>
                <a:srgbClr val="0070C0"/>
              </a:solidFill>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914400"/>
            <a:ext cx="8534400" cy="3539430"/>
          </a:xfrm>
          <a:prstGeom prst="rect">
            <a:avLst/>
          </a:prstGeom>
          <a:noFill/>
        </p:spPr>
        <p:txBody>
          <a:bodyPr wrap="square" rtlCol="0">
            <a:spAutoFit/>
          </a:bodyPr>
          <a:lstStyle/>
          <a:p>
            <a:r>
              <a:rPr lang="en-US" sz="3200" b="1" dirty="0" smtClean="0">
                <a:solidFill>
                  <a:srgbClr val="FF0000"/>
                </a:solidFill>
              </a:rPr>
              <a:t>8. RESISTANCE TO DECARBURIZATION:</a:t>
            </a:r>
          </a:p>
          <a:p>
            <a:r>
              <a:rPr lang="en-US" sz="3200" b="1" dirty="0" smtClean="0"/>
              <a:t>DECARBURIZATION USUALLY OCCURS WHEN STEELS ARE HEATED ABOVE 704  0C, THEY ARE LIKELY TO LOSE SOME OF THEIR SURFACE CARBON, WHICH RESULTS IN SOFT SURFACE.</a:t>
            </a:r>
          </a:p>
          <a:p>
            <a:r>
              <a:rPr lang="en-US" sz="3200" b="1" dirty="0" smtClean="0">
                <a:solidFill>
                  <a:srgbClr val="0070C0"/>
                </a:solidFill>
              </a:rPr>
              <a:t>DECARBURIZATION MAY BE RESTRICTED IF HEATED IN A PROTECHTIVE ATMOSPHERE.</a:t>
            </a:r>
            <a:endParaRPr lang="en-US" sz="3200" b="1" dirty="0">
              <a:solidFill>
                <a:srgbClr val="0070C0"/>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830997"/>
          </a:xfrm>
        </p:spPr>
        <p:txBody>
          <a:bodyPr>
            <a:scene3d>
              <a:camera prst="orthographicFront"/>
              <a:lightRig rig="balanced" dir="t"/>
            </a:scene3d>
            <a:sp3d prstMaterial="metal"/>
          </a:bodyPr>
          <a:lstStyle/>
          <a:p>
            <a:r>
              <a:rPr lang="en-US" sz="6000" b="1" dirty="0" smtClean="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rPr>
              <a:t>INTRODUCTION</a:t>
            </a:r>
            <a:endParaRPr lang="en-US" sz="6000" dirty="0">
              <a:ln w="25400" cap="rnd" cmpd="sng">
                <a:solidFill>
                  <a:schemeClr val="tx2">
                    <a:lumMod val="50000"/>
                    <a:alpha val="84000"/>
                  </a:schemeClr>
                </a:solidFill>
                <a:bevel/>
              </a:ln>
              <a:gradFill flip="none" rotWithShape="1">
                <a:gsLst>
                  <a:gs pos="41000">
                    <a:schemeClr val="accent3">
                      <a:lumMod val="75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endParaRPr>
          </a:p>
        </p:txBody>
      </p:sp>
      <p:sp>
        <p:nvSpPr>
          <p:cNvPr id="3" name="Text Placeholder 2"/>
          <p:cNvSpPr>
            <a:spLocks noGrp="1"/>
          </p:cNvSpPr>
          <p:nvPr>
            <p:ph type="body" sz="quarter" idx="10"/>
          </p:nvPr>
        </p:nvSpPr>
        <p:spPr>
          <a:xfrm>
            <a:off x="381000" y="914400"/>
            <a:ext cx="8382000" cy="5601533"/>
          </a:xfrm>
        </p:spPr>
        <p:txBody>
          <a:bodyPr/>
          <a:lstStyle/>
          <a:p>
            <a:r>
              <a:rPr lang="en-US" sz="2600" dirty="0" smtClean="0"/>
              <a:t>TOOL STEEL are high quality steels made to controlled chemical composition and processed to develop properties useful for working and shaping of other materials.</a:t>
            </a:r>
          </a:p>
          <a:p>
            <a:pPr>
              <a:buNone/>
            </a:pPr>
            <a:endParaRPr lang="en-US" sz="2600" dirty="0" smtClean="0"/>
          </a:p>
          <a:p>
            <a:r>
              <a:rPr lang="en-US" sz="2600" dirty="0" smtClean="0"/>
              <a:t>The Carbon content in them is between 0.1 -1.6% . Tool steel also contain alloying elements like, Chromium, Molybdenum and Vanadium.</a:t>
            </a:r>
          </a:p>
          <a:p>
            <a:pPr>
              <a:buNone/>
            </a:pPr>
            <a:endParaRPr lang="en-US" sz="2600" dirty="0" smtClean="0"/>
          </a:p>
          <a:p>
            <a:r>
              <a:rPr lang="en-US" sz="2600" dirty="0" smtClean="0"/>
              <a:t>Tool steel offers better durability, strength, corrosion resistance  and  temperature  stability, as compared to the Construction  &amp;  Engg.  Steel. </a:t>
            </a:r>
          </a:p>
          <a:p>
            <a:pPr>
              <a:buNone/>
            </a:pPr>
            <a:endParaRPr lang="en-US" sz="2600" dirty="0" smtClean="0"/>
          </a:p>
          <a:p>
            <a:r>
              <a:rPr lang="en-US" sz="2600" dirty="0" smtClean="0"/>
              <a:t>These are used in applications such as Blanking, die forging, forming, extrusion and plastic molding etc..</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S0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F83F853-FA01-4B06-983B-0DEE9474D6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TS010286786</Template>
  <TotalTime>1749</TotalTime>
  <Words>2191</Words>
  <Application>Microsoft Office PowerPoint</Application>
  <PresentationFormat>On-screen Show (4:3)</PresentationFormat>
  <Paragraphs>412</Paragraphs>
  <Slides>48</Slides>
  <Notes>4</Notes>
  <HiddenSlides>0</HiddenSlides>
  <MMClips>0</MMClips>
  <ScaleCrop>false</ScaleCrop>
  <HeadingPairs>
    <vt:vector size="4" baseType="variant">
      <vt:variant>
        <vt:lpstr>Theme</vt:lpstr>
      </vt:variant>
      <vt:variant>
        <vt:i4>2</vt:i4>
      </vt:variant>
      <vt:variant>
        <vt:lpstr>Slide Titles</vt:lpstr>
      </vt:variant>
      <vt:variant>
        <vt:i4>48</vt:i4>
      </vt:variant>
    </vt:vector>
  </HeadingPairs>
  <TitlesOfParts>
    <vt:vector size="50" baseType="lpstr">
      <vt:lpstr>TS010286786</vt:lpstr>
      <vt:lpstr>White with Courier font for code slides</vt:lpstr>
      <vt:lpstr>TOOL   STEELS </vt:lpstr>
      <vt:lpstr>Slide 2</vt:lpstr>
      <vt:lpstr>Slide 3</vt:lpstr>
      <vt:lpstr>Slide 4</vt:lpstr>
      <vt:lpstr>Slide 5</vt:lpstr>
      <vt:lpstr>Slide 6</vt:lpstr>
      <vt:lpstr>Slide 7</vt:lpstr>
      <vt:lpstr>Slide 8</vt:lpstr>
      <vt:lpstr>INTRODUCTION</vt:lpstr>
      <vt:lpstr>TYPES</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  STEELS</dc:title>
  <dc:creator>SWAPNIL</dc:creator>
  <cp:lastModifiedBy>GP-MECH-05</cp:lastModifiedBy>
  <cp:revision>203</cp:revision>
  <dcterms:created xsi:type="dcterms:W3CDTF">2012-04-02T07:16:14Z</dcterms:created>
  <dcterms:modified xsi:type="dcterms:W3CDTF">2013-07-17T12:14:48Z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TC102867869990</vt:lpwstr>
  </property>
</Properties>
</file>