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8" r:id="rId5"/>
    <p:sldId id="257" r:id="rId6"/>
    <p:sldId id="261" r:id="rId7"/>
    <p:sldId id="262" r:id="rId8"/>
    <p:sldId id="263" r:id="rId9"/>
    <p:sldId id="266" r:id="rId10"/>
    <p:sldId id="264" r:id="rId11"/>
    <p:sldId id="265" r:id="rId12"/>
    <p:sldId id="269" r:id="rId13"/>
    <p:sldId id="267" r:id="rId14"/>
    <p:sldId id="268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12-Jul-13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792-alloy-steel.html" TargetMode="External"/><Relationship Id="rId2" Type="http://schemas.openxmlformats.org/officeDocument/2006/relationships/hyperlink" Target="http://www.toolingu.com/definition-500210-15791-air-hardening-tool-steel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olingu.com/definition-500210-15794-austenitic-stainless-steel.html" TargetMode="External"/><Relationship Id="rId4" Type="http://schemas.openxmlformats.org/officeDocument/2006/relationships/hyperlink" Target="http://www.toolingu.com/definition-500210-15793-annealing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41-mold-steel.html" TargetMode="External"/><Relationship Id="rId2" Type="http://schemas.openxmlformats.org/officeDocument/2006/relationships/hyperlink" Target="http://www.toolingu.com/definition-500210-15822-medium-carbon-steel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olingu.com/definition-500210-15824-nickel.html" TargetMode="External"/><Relationship Id="rId4" Type="http://schemas.openxmlformats.org/officeDocument/2006/relationships/hyperlink" Target="http://www.toolingu.com/definition-500210-15823-molybdenum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26-oil-hardening-tool-steel.html" TargetMode="External"/><Relationship Id="rId2" Type="http://schemas.openxmlformats.org/officeDocument/2006/relationships/hyperlink" Target="http://www.toolingu.com/definition-500210-15825-nonferrous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olingu.com/definition-500210-15828-punch.html" TargetMode="External"/><Relationship Id="rId4" Type="http://schemas.openxmlformats.org/officeDocument/2006/relationships/hyperlink" Target="http://www.toolingu.com/definition-500210-15827-plain-carbon-steel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30-resulfurized-steel.html" TargetMode="External"/><Relationship Id="rId2" Type="http://schemas.openxmlformats.org/officeDocument/2006/relationships/hyperlink" Target="http://www.toolingu.com/definition-500210-15829-resulfurized-and-rephosphorized-steel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oolingu.com/definition-500210-15831-shock-resisting-tool-steel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32-stainless-steel.html" TargetMode="External"/><Relationship Id="rId2" Type="http://schemas.openxmlformats.org/officeDocument/2006/relationships/hyperlink" Target="http://www.toolingu.com/definition-500210-15842-special-purpose-tool-steel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oolingu.com/definition-500210-15833-steel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35-tool-steel.html" TargetMode="External"/><Relationship Id="rId2" Type="http://schemas.openxmlformats.org/officeDocument/2006/relationships/hyperlink" Target="http://www.toolingu.com/definition-500210-15834-superallo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oolingu.com/definition-500210-15836-vanadium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37-weldability.html" TargetMode="External"/><Relationship Id="rId2" Type="http://schemas.openxmlformats.org/officeDocument/2006/relationships/hyperlink" Target="http://www.toolingu.com/definition-500210-15843-water-hardening-tool-steel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olingu.com/definition-500210-15839-yield-strength.html" TargetMode="External"/><Relationship Id="rId4" Type="http://schemas.openxmlformats.org/officeDocument/2006/relationships/hyperlink" Target="http://www.toolingu.com/definition-500210-15838-white-cast-iron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796-cast.html" TargetMode="External"/><Relationship Id="rId2" Type="http://schemas.openxmlformats.org/officeDocument/2006/relationships/hyperlink" Target="http://www.toolingu.com/definition-500210-15795-carbide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olingu.com/definition-500210-15798-chromium.html" TargetMode="External"/><Relationship Id="rId4" Type="http://schemas.openxmlformats.org/officeDocument/2006/relationships/hyperlink" Target="http://www.toolingu.com/definition-500210-15797-cast-iron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00-cold-working.html" TargetMode="External"/><Relationship Id="rId2" Type="http://schemas.openxmlformats.org/officeDocument/2006/relationships/hyperlink" Target="http://www.toolingu.com/definition-500210-15799-chromium-oxide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olingu.com/definition-500210-15801-compressive-strength.html" TargetMode="External"/><Relationship Id="rId4" Type="http://schemas.openxmlformats.org/officeDocument/2006/relationships/hyperlink" Target="http://www.toolingu.com/definition-500210-15840-cold-work-tool-steel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03-crystal-structure.html" TargetMode="External"/><Relationship Id="rId2" Type="http://schemas.openxmlformats.org/officeDocument/2006/relationships/hyperlink" Target="http://www.toolingu.com/definition-500210-15802-creep-strength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olingu.com/definition-500210-15805-ductile-cast-iron.html" TargetMode="External"/><Relationship Id="rId4" Type="http://schemas.openxmlformats.org/officeDocument/2006/relationships/hyperlink" Target="http://www.toolingu.com/definition-500210-15804-di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07-ferritic-stainless-steel.html" TargetMode="External"/><Relationship Id="rId2" Type="http://schemas.openxmlformats.org/officeDocument/2006/relationships/hyperlink" Target="http://www.toolingu.com/definition-500210-15806-ductility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olingu.com/definition-500210-15809-free-machining-steel.html" TargetMode="External"/><Relationship Id="rId4" Type="http://schemas.openxmlformats.org/officeDocument/2006/relationships/hyperlink" Target="http://www.toolingu.com/definition-500210-15808-ferrous-metal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11-gray-cast-iron.html" TargetMode="External"/><Relationship Id="rId2" Type="http://schemas.openxmlformats.org/officeDocument/2006/relationships/hyperlink" Target="http://www.toolingu.com/definition-500210-15810-graphite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oolingu.com/definition-500210-15812-heat-treatment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13-high-carbon-steel.html" TargetMode="External"/><Relationship Id="rId2" Type="http://schemas.openxmlformats.org/officeDocument/2006/relationships/hyperlink" Target="http://www.toolingu.com/definition-500210-15844-high-carbon-high-chromium-tool-steel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oolingu.com/definition-500210-15814-high-speed-tool-steel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16-hot-working.html" TargetMode="External"/><Relationship Id="rId2" Type="http://schemas.openxmlformats.org/officeDocument/2006/relationships/hyperlink" Target="http://www.toolingu.com/definition-500210-15815-high-strength-low-alloy-steel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oolingu.com/definition-500210-15817-hot-work-tool-steel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lingu.com/definition-500210-15819-malleable-cast-iron.html" TargetMode="External"/><Relationship Id="rId2" Type="http://schemas.openxmlformats.org/officeDocument/2006/relationships/hyperlink" Target="http://www.toolingu.com/definition-500210-15818-low-carbon-steel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oolingu.com/definition-500210-15821-martensitic-stainless-steel.html" TargetMode="External"/><Relationship Id="rId4" Type="http://schemas.openxmlformats.org/officeDocument/2006/relationships/hyperlink" Target="http://www.toolingu.com/definition-500210-15820-manganes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4582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Vocabulary Term</a:t>
            </a:r>
            <a:endParaRPr lang="en-US" sz="2800" dirty="0" smtClean="0"/>
          </a:p>
          <a:p>
            <a:r>
              <a:rPr lang="en-US" sz="2800" b="1" u="sng" dirty="0" smtClean="0"/>
              <a:t>Definition</a:t>
            </a:r>
            <a:endParaRPr lang="en-US" sz="2800" dirty="0" smtClean="0"/>
          </a:p>
          <a:p>
            <a:r>
              <a:rPr lang="en-US" sz="2800" u="sng" dirty="0" smtClean="0">
                <a:hlinkClick r:id="rId2" tooltip="air-hardening tool steel"/>
              </a:rPr>
              <a:t>air-hardening tool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cold-work tool steel that is inexpensive and is often used to make punches and molds. </a:t>
            </a:r>
          </a:p>
          <a:p>
            <a:r>
              <a:rPr lang="en-US" sz="2800" u="sng" dirty="0" smtClean="0">
                <a:hlinkClick r:id="rId3" tooltip="alloy steel"/>
              </a:rPr>
              <a:t>alloy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steel that contains an additional alloying element. </a:t>
            </a:r>
          </a:p>
          <a:p>
            <a:r>
              <a:rPr lang="en-US" sz="2800" u="sng" dirty="0" smtClean="0">
                <a:hlinkClick r:id="rId4" tooltip="annealing"/>
              </a:rPr>
              <a:t>annealing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 steady heating of a metal at a certain temperature followed by a gradual cooling process. </a:t>
            </a:r>
          </a:p>
          <a:p>
            <a:r>
              <a:rPr lang="en-US" sz="2800" u="sng" dirty="0" smtClean="0">
                <a:hlinkClick r:id="rId5" tooltip="austenitic stainless steel"/>
              </a:rPr>
              <a:t>austenitic stainless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type of stainless steel with an FCC crystal structure that is relatively expensive but the most effective at resisting corrosion.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86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tooltip="medium-carbon steel"/>
              </a:rPr>
              <a:t>medium-carbon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Carbon steels that contain between 0.3 and 0.5% carbon. </a:t>
            </a:r>
          </a:p>
          <a:p>
            <a:r>
              <a:rPr lang="en-US" sz="2800" dirty="0" smtClean="0">
                <a:hlinkClick r:id="rId3" tooltip="mold steel"/>
              </a:rPr>
              <a:t>mold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low-carbon tool steel used to make plastic molds. </a:t>
            </a:r>
          </a:p>
          <a:p>
            <a:r>
              <a:rPr lang="en-US" sz="2800" dirty="0" smtClean="0">
                <a:hlinkClick r:id="rId4" tooltip="molybdenum"/>
              </a:rPr>
              <a:t>molybdenum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hard, silvery-white metal used in ferrous alloys to add toughness, creep strength, and wear resistance to steel. Molybdenum is a key element in many high-speed tool steels. </a:t>
            </a:r>
          </a:p>
          <a:p>
            <a:r>
              <a:rPr lang="en-US" sz="2800" dirty="0" smtClean="0">
                <a:hlinkClick r:id="rId5" tooltip="nickel"/>
              </a:rPr>
              <a:t>nickel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hard, malleable, silvery white metal used in ferrous alloys to add strength, toughness, and impact resistance to steel.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tooltip="nonferrous"/>
              </a:rPr>
              <a:t>nonferrous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Not containing or composed of iron. </a:t>
            </a:r>
          </a:p>
          <a:p>
            <a:r>
              <a:rPr lang="en-US" sz="2800" dirty="0" smtClean="0">
                <a:hlinkClick r:id="rId3" tooltip="oil-hardening tool steel"/>
              </a:rPr>
              <a:t>oil-hardening tool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cold-work tool steel that effectively holds its dimensions and is used to make structural parts, jigs, and bushings. </a:t>
            </a:r>
          </a:p>
          <a:p>
            <a:r>
              <a:rPr lang="en-US" sz="2800" dirty="0" smtClean="0">
                <a:hlinkClick r:id="rId4" tooltip="plain carbon steel"/>
              </a:rPr>
              <a:t>plain carbon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 basic type of steel, which contains less than 3% of elements other than iron and carbon. </a:t>
            </a:r>
          </a:p>
          <a:p>
            <a:r>
              <a:rPr lang="en-US" sz="2800" dirty="0" smtClean="0">
                <a:hlinkClick r:id="rId5" tooltip="punch"/>
              </a:rPr>
              <a:t>punch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metal component that is used to shear and separate metal through a hole or form metal. Punches are used in the stamping industry to cut and form sheet metal.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hlinkClick r:id="rId2" tooltip="resulfurized and rephosphorized steel"/>
              </a:rPr>
              <a:t>resulfurized</a:t>
            </a:r>
            <a:r>
              <a:rPr lang="en-US" sz="3600" dirty="0" smtClean="0">
                <a:hlinkClick r:id="rId2" tooltip="resulfurized and rephosphorized steel"/>
              </a:rPr>
              <a:t> and </a:t>
            </a:r>
            <a:r>
              <a:rPr lang="en-US" sz="3600" dirty="0" err="1" smtClean="0">
                <a:hlinkClick r:id="rId2" tooltip="resulfurized and rephosphorized steel"/>
              </a:rPr>
              <a:t>rephosphorized</a:t>
            </a:r>
            <a:r>
              <a:rPr lang="en-US" sz="3600" dirty="0" smtClean="0">
                <a:hlinkClick r:id="rId2" tooltip="resulfurized and rephosphorized steel"/>
              </a:rPr>
              <a:t> steel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A plain carbon steel that contains added sulfur and phosphorus for improved </a:t>
            </a:r>
            <a:r>
              <a:rPr lang="en-US" sz="3600" dirty="0" err="1" smtClean="0"/>
              <a:t>machinability</a:t>
            </a:r>
            <a:r>
              <a:rPr lang="en-US" sz="3600" dirty="0" smtClean="0"/>
              <a:t>. </a:t>
            </a:r>
          </a:p>
          <a:p>
            <a:r>
              <a:rPr lang="en-US" sz="3600" dirty="0" err="1" smtClean="0">
                <a:hlinkClick r:id="rId3" tooltip="resulfurized steel"/>
              </a:rPr>
              <a:t>resulfurized</a:t>
            </a:r>
            <a:r>
              <a:rPr lang="en-US" sz="3600" dirty="0" smtClean="0">
                <a:hlinkClick r:id="rId3" tooltip="resulfurized steel"/>
              </a:rPr>
              <a:t> steel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A plain carbon steel that contains added sulfur for improved </a:t>
            </a:r>
            <a:r>
              <a:rPr lang="en-US" sz="3600" dirty="0" err="1" smtClean="0"/>
              <a:t>machinability</a:t>
            </a:r>
            <a:r>
              <a:rPr lang="en-US" sz="3600" dirty="0" smtClean="0"/>
              <a:t>. </a:t>
            </a:r>
          </a:p>
          <a:p>
            <a:r>
              <a:rPr lang="en-US" sz="3600" dirty="0" smtClean="0">
                <a:hlinkClick r:id="rId4" tooltip="shock-resisting tool steel"/>
              </a:rPr>
              <a:t>shock-resisting tool steel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A low-carbon tool steel that is designed with excellent toughness and is used to make pneumatic chisels and heavy-duty punches.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820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 tooltip="special-purpose tool steel"/>
              </a:rPr>
              <a:t>special-purpose tool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low-alloy tool steel that offers intermediate hardening depth and a variety of specific properties. </a:t>
            </a:r>
          </a:p>
          <a:p>
            <a:r>
              <a:rPr lang="en-US" sz="3200" dirty="0" smtClean="0">
                <a:hlinkClick r:id="rId3" tooltip="stainless steel"/>
              </a:rPr>
              <a:t>stainless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type of steel that contains more than 15% chromium and exhibits excellent corrosion resistance. </a:t>
            </a:r>
          </a:p>
          <a:p>
            <a:r>
              <a:rPr lang="en-US" sz="3200" dirty="0" smtClean="0">
                <a:hlinkClick r:id="rId4" tooltip="steel"/>
              </a:rPr>
              <a:t>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metal consisting of iron and up to approximately 1.5% carbon, usually with small amounts of manganese, phosphorus, sulfur, and silicon as well.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hlinkClick r:id="rId2" tooltip="superalloy"/>
              </a:rPr>
              <a:t>superalloy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An alloy consisting of three or more elements that is very expensive and designed to perform at elevated temperatures. </a:t>
            </a:r>
          </a:p>
          <a:p>
            <a:r>
              <a:rPr lang="en-US" sz="3200" dirty="0" smtClean="0">
                <a:hlinkClick r:id="rId3" tooltip="tool steel"/>
              </a:rPr>
              <a:t>tool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specialized type of alloy steel that exhibits excellent strength, toughness, and wear resistance. Tool steels are used in cutting tools, punches, and other industrial tooling. </a:t>
            </a:r>
          </a:p>
          <a:p>
            <a:r>
              <a:rPr lang="en-US" sz="3200" dirty="0" smtClean="0">
                <a:hlinkClick r:id="rId4" tooltip="vanadium"/>
              </a:rPr>
              <a:t>vanadium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metal added to ferrous alloys to facilitate the development of carbides. Pure vanadium is a grayish silvery metal and is soft and ductile.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 tooltip="water-hardening tool steel"/>
              </a:rPr>
              <a:t>water-hardening tool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An inexpensive low-alloy tool steel that offers various degrees of hardness and wear resistance. </a:t>
            </a:r>
          </a:p>
          <a:p>
            <a:r>
              <a:rPr lang="en-US" sz="3200" dirty="0" err="1" smtClean="0">
                <a:hlinkClick r:id="rId3" tooltip="weldability"/>
              </a:rPr>
              <a:t>weldability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The ability of a metal to facilitate the welding process and create an effective joint. </a:t>
            </a:r>
          </a:p>
          <a:p>
            <a:r>
              <a:rPr lang="en-US" sz="3200" dirty="0" smtClean="0">
                <a:hlinkClick r:id="rId4" tooltip="white cast iron"/>
              </a:rPr>
              <a:t>white cast iron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type of cast iron with lower levels of carbon and improved tensile strength. </a:t>
            </a:r>
          </a:p>
          <a:p>
            <a:r>
              <a:rPr lang="en-US" sz="3200" dirty="0" smtClean="0">
                <a:hlinkClick r:id="rId5" tooltip="yield strength"/>
              </a:rPr>
              <a:t>yield strength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The maximum force that a material can withstand before it begins to deform. 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057400"/>
            <a:ext cx="563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Thanks !!!</a:t>
            </a:r>
            <a:endParaRPr lang="en-US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tooltip="carbide"/>
              </a:rPr>
              <a:t>carbide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compound developed by the combination of carbon with usually chromium, tungsten, or titanium that is used in metal cutting tools for its hardness and wear resistance. </a:t>
            </a:r>
          </a:p>
          <a:p>
            <a:r>
              <a:rPr lang="en-US" sz="2800" dirty="0" smtClean="0">
                <a:hlinkClick r:id="rId3" tooltip="cast"/>
              </a:rPr>
              <a:t>cast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To pour a liquid material into a mold so that it further cools and solidifies into shape. </a:t>
            </a:r>
          </a:p>
          <a:p>
            <a:r>
              <a:rPr lang="en-US" sz="2800" dirty="0" smtClean="0">
                <a:hlinkClick r:id="rId4" tooltip="cast iron"/>
              </a:rPr>
              <a:t>cast iron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metal consisting of iron, over 2.11% carbon, and 1 to 3% silicon. Cast irons normally contain trace amounts of other elements. </a:t>
            </a:r>
          </a:p>
          <a:p>
            <a:r>
              <a:rPr lang="en-US" sz="2800" dirty="0" smtClean="0">
                <a:hlinkClick r:id="rId5" tooltip="chromium"/>
              </a:rPr>
              <a:t>chromium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shiny, hard, steel-gray metal used in ferrous alloys to add hardness and wear resistance to steel. Stainless steels contain large amounts of chromium.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4582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tooltip="chromium oxide"/>
              </a:rPr>
              <a:t>chromium oxide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protective film that develops on the surface of stainless steel and helps prevent corrosion. </a:t>
            </a:r>
          </a:p>
          <a:p>
            <a:r>
              <a:rPr lang="en-US" sz="2800" dirty="0" smtClean="0">
                <a:hlinkClick r:id="rId3" tooltip="cold working"/>
              </a:rPr>
              <a:t>cold working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 shaping of metal at temperatures much lower than the metal's molten state. Steel is often cold worked at room temperature. </a:t>
            </a:r>
          </a:p>
          <a:p>
            <a:r>
              <a:rPr lang="en-US" sz="2800" dirty="0" smtClean="0">
                <a:hlinkClick r:id="rId4" tooltip="cold-work tool steel"/>
              </a:rPr>
              <a:t>cold-work tool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group of tool steels primarily used in dies that form metal at non-elevated temperatures. </a:t>
            </a:r>
          </a:p>
          <a:p>
            <a:r>
              <a:rPr lang="en-US" sz="2800" dirty="0" smtClean="0">
                <a:hlinkClick r:id="rId5" tooltip="compressive strength"/>
              </a:rPr>
              <a:t>compressive strength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 ability of a material to resist forces that attempt to squeeze or compress the material together.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686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tooltip="creep strength"/>
              </a:rPr>
              <a:t>creep strength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 ability of a metal to withstand a constant weight or force at elevated temperatures. </a:t>
            </a:r>
          </a:p>
          <a:p>
            <a:r>
              <a:rPr lang="en-US" sz="2800" dirty="0" smtClean="0">
                <a:hlinkClick r:id="rId3" tooltip="crystal structure"/>
              </a:rPr>
              <a:t>crystal structure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The regular, repeating pattern of atoms in a metal. Crystal structures develop as a metal cools and solidifies. </a:t>
            </a:r>
          </a:p>
          <a:p>
            <a:r>
              <a:rPr lang="en-US" sz="2800" dirty="0" smtClean="0">
                <a:hlinkClick r:id="rId4" tooltip="die"/>
              </a:rPr>
              <a:t>die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device used to mechanically shape or form sheet metal. </a:t>
            </a:r>
          </a:p>
          <a:p>
            <a:r>
              <a:rPr lang="en-US" sz="2800" dirty="0" smtClean="0">
                <a:hlinkClick r:id="rId5" tooltip="ductile cast iron"/>
              </a:rPr>
              <a:t>ductile cast iron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type of cast iron with a similar composition to gray cast iron, but with improved ductility. Ductile cast iron contains tiny spheres of graphite.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86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 tooltip="ductility"/>
              </a:rPr>
              <a:t>ductility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The ability of a metal to be drawn, stretched, or formed without breaking. </a:t>
            </a:r>
          </a:p>
          <a:p>
            <a:r>
              <a:rPr lang="en-US" sz="3200" dirty="0" err="1" smtClean="0">
                <a:hlinkClick r:id="rId3" tooltip="ferritic stainless steel"/>
              </a:rPr>
              <a:t>ferritic</a:t>
            </a:r>
            <a:r>
              <a:rPr lang="en-US" sz="3200" dirty="0" smtClean="0">
                <a:hlinkClick r:id="rId3" tooltip="ferritic stainless steel"/>
              </a:rPr>
              <a:t> stainless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type of stainless steel with a BCC crystal structure that is magnetic and relatively inexpensive. </a:t>
            </a:r>
          </a:p>
          <a:p>
            <a:r>
              <a:rPr lang="en-US" sz="3200" dirty="0" smtClean="0">
                <a:hlinkClick r:id="rId4" tooltip="ferrous metal"/>
              </a:rPr>
              <a:t>ferrous metal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metal that contains iron. </a:t>
            </a:r>
          </a:p>
          <a:p>
            <a:r>
              <a:rPr lang="en-US" sz="3200" dirty="0" smtClean="0">
                <a:hlinkClick r:id="rId5" tooltip="free machining steel"/>
              </a:rPr>
              <a:t>free machining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grade of steel that has been manufactured with a composition and heat treatment intended to improve the </a:t>
            </a:r>
            <a:r>
              <a:rPr lang="en-US" sz="3200" dirty="0" err="1" smtClean="0"/>
              <a:t>machinability</a:t>
            </a:r>
            <a:r>
              <a:rPr lang="en-US" sz="3200" dirty="0" smtClean="0"/>
              <a:t> of the metal.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 tooltip="graphite"/>
              </a:rPr>
              <a:t>graphite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soft, black form of carbon. Excess carbon appears as flakes in cast irons and helps to dampen vibrations and improve </a:t>
            </a:r>
            <a:r>
              <a:rPr lang="en-US" sz="3200" dirty="0" err="1" smtClean="0"/>
              <a:t>machinability</a:t>
            </a:r>
            <a:r>
              <a:rPr lang="en-US" sz="3200" dirty="0" smtClean="0"/>
              <a:t>. </a:t>
            </a:r>
          </a:p>
          <a:p>
            <a:r>
              <a:rPr lang="en-US" sz="3200" dirty="0" smtClean="0">
                <a:hlinkClick r:id="rId3" tooltip="gray cast iron"/>
              </a:rPr>
              <a:t>gray cast iron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type of cast iron with high levels of carbon and excellent compression strength. Gray cast iron is the most common cast iron. </a:t>
            </a:r>
          </a:p>
          <a:p>
            <a:r>
              <a:rPr lang="en-US" sz="3200" dirty="0" smtClean="0">
                <a:hlinkClick r:id="rId4" tooltip="heat treatment"/>
              </a:rPr>
              <a:t>heat treatment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The heating and cooling processes used to change the structure of a material and alter its mechanical properties.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 tooltip="high-carbon high-chromium tool steel"/>
              </a:rPr>
              <a:t>high-carbon high-chromium tool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cold-work tool steel with substantial amounts of chromium and carbon. High-chromium high-carbon tool steels offer good dimensional accuracy, wear resistance, and </a:t>
            </a:r>
            <a:r>
              <a:rPr lang="en-US" sz="3200" dirty="0" err="1" smtClean="0"/>
              <a:t>machinability</a:t>
            </a:r>
            <a:r>
              <a:rPr lang="en-US" sz="3200" dirty="0" smtClean="0"/>
              <a:t>. </a:t>
            </a:r>
          </a:p>
          <a:p>
            <a:r>
              <a:rPr lang="en-US" sz="3200" dirty="0" smtClean="0">
                <a:hlinkClick r:id="rId3" tooltip="high-carbon steel"/>
              </a:rPr>
              <a:t>high-carbon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Carbon steels that contain more than 0.5% carbon. </a:t>
            </a:r>
          </a:p>
          <a:p>
            <a:r>
              <a:rPr lang="en-US" sz="3200" dirty="0" smtClean="0">
                <a:hlinkClick r:id="rId4" tooltip="high-speed tool steel"/>
              </a:rPr>
              <a:t>high-speed tool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group of tool steels used to machine metals at high cutting speeds. High-speed tool steel stays hard at high temperatures and resists abrasion.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hlinkClick r:id="rId2" tooltip="high-strength low-alloy steel"/>
              </a:rPr>
              <a:t>high-strength low-alloy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type of steel that contains low levels of carbon and alloying elements that exhibits good strength and is relatively inexpensive. These steels are typically used in large structures. </a:t>
            </a:r>
          </a:p>
          <a:p>
            <a:r>
              <a:rPr lang="en-US" sz="3200" dirty="0" smtClean="0">
                <a:hlinkClick r:id="rId3" tooltip="hot working"/>
              </a:rPr>
              <a:t>hot working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The shaping of metal at temperatures close to the metal's molten state. Steel is typically hot worked at temperatures approximately 1300°F. </a:t>
            </a:r>
          </a:p>
          <a:p>
            <a:r>
              <a:rPr lang="en-US" sz="3200" dirty="0" smtClean="0">
                <a:hlinkClick r:id="rId4" tooltip="hot-work tool steel"/>
              </a:rPr>
              <a:t>hot-work tool steel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 tool steel used to make tools that form metals at high temperatures.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2" tooltip="low-carbon steel"/>
              </a:rPr>
              <a:t>low-carbon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Carbon steels that contain less than 0.3% carbon. </a:t>
            </a:r>
          </a:p>
          <a:p>
            <a:r>
              <a:rPr lang="en-US" sz="2800" dirty="0" smtClean="0">
                <a:hlinkClick r:id="rId3" tooltip="malleable cast iron"/>
              </a:rPr>
              <a:t>malleable cast iron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type of cast iron with a similar composition to white cast iron, but with improved malleability. Malleable cast iron is annealed. </a:t>
            </a:r>
          </a:p>
          <a:p>
            <a:r>
              <a:rPr lang="en-US" sz="2800" dirty="0" smtClean="0">
                <a:hlinkClick r:id="rId4" tooltip="manganese"/>
              </a:rPr>
              <a:t>manganese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hard, brittle, gray-white metal used in ferrous alloys to add strength and hardness to steel and other metals. </a:t>
            </a:r>
          </a:p>
          <a:p>
            <a:r>
              <a:rPr lang="en-US" sz="2800" dirty="0" err="1" smtClean="0">
                <a:hlinkClick r:id="rId5" tooltip="martensitic stainless steel"/>
              </a:rPr>
              <a:t>martensitic</a:t>
            </a:r>
            <a:r>
              <a:rPr lang="en-US" sz="2800" dirty="0" smtClean="0">
                <a:hlinkClick r:id="rId5" tooltip="martensitic stainless steel"/>
              </a:rPr>
              <a:t> stainless steel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A type of stainless steel with a distorted BCC crystal structure that is relatively strong but less effective at resisting corrosion.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1184</Words>
  <Application>Microsoft Office PowerPoint</Application>
  <PresentationFormat>On-screen Show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MECHANICAL </cp:lastModifiedBy>
  <cp:revision>2</cp:revision>
  <dcterms:created xsi:type="dcterms:W3CDTF">2006-08-16T00:00:00Z</dcterms:created>
  <dcterms:modified xsi:type="dcterms:W3CDTF">2013-07-12T06:59:06Z</dcterms:modified>
</cp:coreProperties>
</file>