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9EB13-E2CC-4289-AAF3-00DE1623EB7E}" type="datetimeFigureOut">
              <a:rPr lang="en-US" smtClean="0"/>
              <a:pPr/>
              <a:t>21/02/2013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6687E-1A22-4AA7-AEC6-04441C7B2C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7A6977-4EE1-4609-B23D-A4817B7CA82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2DFE92-390C-491A-9375-5FE687DF47C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8F2A32-D221-49EC-9831-4ACE948084A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C73B94-5413-438C-83E8-2D790BBEBF2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40FD5B-0364-4FA1-9FAB-B0B994E1E35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A0940F-EC91-4CAA-BC59-F99D12F1964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FBE8AB-3821-4F00-80B4-23014170CB7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3EBE46-43D1-4AF2-BDFA-91983CB3A4A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495671-A943-4EAF-BE05-E8C224317B4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977F1C-C480-40C7-93D6-09BDAF5FA97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8C3E92-9557-4540-A2F7-96C5228203F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CCBEEB-69DF-4712-BD01-0D95E276172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21/02/2013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21/02/2013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FF0000"/>
                </a:solidFill>
              </a:rPr>
              <a:t>HARDENABILITY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864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ABILITY OF STEEL TO GET HARDENED BY FORMING 100% MARTENSITIC STRUCTURE EVEN AT A SLOWER COOLING RATE</a:t>
            </a:r>
            <a:r>
              <a:rPr lang="en-US" sz="2400" b="1" dirty="0" smtClean="0">
                <a:solidFill>
                  <a:srgbClr val="0000FF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24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HARDENABILITY DEPENDS UPON FOLLOWING FACTORS,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1.COMPOSITION OF STEEL :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/>
              <a:t>FOR PLAIN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/>
              <a:t>CARBON </a:t>
            </a:r>
            <a:r>
              <a:rPr lang="en-US" sz="2400" b="1" dirty="0" smtClean="0">
                <a:solidFill>
                  <a:srgbClr val="FF0000"/>
                </a:solidFill>
              </a:rPr>
              <a:t>STEELS,AS PERCENTAGE OF CARBON INCREASES,TTT DIAGRAM SHIFTS IN THE RIGHTWARDS DIRECTION,THEREBY</a:t>
            </a:r>
            <a:r>
              <a:rPr lang="en-US" sz="2400" b="1" dirty="0" smtClean="0"/>
              <a:t> CRITICAL RATE OF COOLING BECOMES SLOWER AND </a:t>
            </a:r>
            <a:r>
              <a:rPr lang="en-US" sz="2400" b="1" dirty="0" smtClean="0">
                <a:solidFill>
                  <a:srgbClr val="FF0000"/>
                </a:solidFill>
              </a:rPr>
              <a:t>HARDENABILITY OF STEEL INCREASES.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/>
              <a:t>   ON THE CONTRARY </a:t>
            </a:r>
            <a:r>
              <a:rPr lang="en-US" sz="2400" b="1" dirty="0" smtClean="0">
                <a:solidFill>
                  <a:srgbClr val="FF0000"/>
                </a:solidFill>
              </a:rPr>
              <a:t>IF % OF CARBON DECREASES THEN TTT DIAGRAM SHIFTS IN THE LEFTWARDS</a:t>
            </a:r>
            <a:r>
              <a:rPr lang="en-US" sz="2400" b="1" dirty="0" smtClean="0"/>
              <a:t> THEREBY DECREASING  HARDENABILITY OF STEEL.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/>
              <a:t>     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8002A3-8353-403A-9221-3098D5B5045F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4"/>
          <p:cNvSpPr txBox="1">
            <a:spLocks noChangeArrowheads="1"/>
          </p:cNvSpPr>
          <p:nvPr/>
        </p:nvSpPr>
        <p:spPr bwMode="auto">
          <a:xfrm>
            <a:off x="533400" y="2286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          </a:t>
            </a:r>
            <a:r>
              <a:rPr lang="en-US" sz="2400" b="1" dirty="0">
                <a:solidFill>
                  <a:srgbClr val="7030A0"/>
                </a:solidFill>
              </a:rPr>
              <a:t>QUENCHING MEDIUMS FOR HARDENING</a:t>
            </a:r>
          </a:p>
        </p:txBody>
      </p:sp>
      <p:sp>
        <p:nvSpPr>
          <p:cNvPr id="65539" name="Text Box 5"/>
          <p:cNvSpPr txBox="1">
            <a:spLocks noChangeArrowheads="1"/>
          </p:cNvSpPr>
          <p:nvPr/>
        </p:nvSpPr>
        <p:spPr bwMode="auto">
          <a:xfrm>
            <a:off x="685800" y="838200"/>
            <a:ext cx="82296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 b="1" dirty="0">
                <a:solidFill>
                  <a:srgbClr val="FF0000"/>
                </a:solidFill>
              </a:rPr>
              <a:t>WATER: </a:t>
            </a:r>
            <a:r>
              <a:rPr lang="en-US" sz="2800" b="1" dirty="0"/>
              <a:t>GIVES FAST RATE OF COOLING.USED FOR LOW CARBON P.C.STEELS.DUE TO FAST COOLING RATE ,MORE POSSIBLITY OF QUENCHING CRACKS.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b="1" dirty="0">
                <a:solidFill>
                  <a:srgbClr val="0070C0"/>
                </a:solidFill>
              </a:rPr>
              <a:t>OIL:GIVES SLOWER COOLING RATES AS COMPARED TO WATER.USED FOR LOW,MEDIUM ALLOY STEELS.LESS DANGER OF QUENCHING CRACKS.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b="1" dirty="0">
                <a:solidFill>
                  <a:srgbClr val="FF0000"/>
                </a:solidFill>
              </a:rPr>
              <a:t>AIR:</a:t>
            </a:r>
            <a:r>
              <a:rPr lang="en-US" sz="2800" b="1" dirty="0"/>
              <a:t>GIVE SLOWEST COOLING RATES.USED FOR HIGHLY ALLOYED STEELS AS THEY HAVE HIGH HARDENABILITY.NO QUECNCHING CRACKS AND DEFORMATION WITH AIR QUENCHING.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3E6FDC-51BE-4958-B169-3A6174E73FD9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762000"/>
            <a:ext cx="7696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3" name="Text Box 6"/>
          <p:cNvSpPr txBox="1">
            <a:spLocks noChangeArrowheads="1"/>
          </p:cNvSpPr>
          <p:nvPr/>
        </p:nvSpPr>
        <p:spPr bwMode="auto">
          <a:xfrm>
            <a:off x="1676400" y="228600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   </a:t>
            </a:r>
            <a:r>
              <a:rPr lang="en-US" sz="2400">
                <a:solidFill>
                  <a:srgbClr val="FF0000"/>
                </a:solidFill>
              </a:rPr>
              <a:t>WATER AND OIL QUENCHING</a:t>
            </a: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883903-3091-4880-BEA0-50D1DF66DA1D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219200"/>
            <a:ext cx="8305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7" name="Text Box 6"/>
          <p:cNvSpPr txBox="1">
            <a:spLocks noChangeArrowheads="1"/>
          </p:cNvSpPr>
          <p:nvPr/>
        </p:nvSpPr>
        <p:spPr bwMode="auto">
          <a:xfrm>
            <a:off x="609600" y="0"/>
            <a:ext cx="8153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AIR COOLING DURING HARDENING FOR HIGH ALLOY  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                                      STEELS</a:t>
            </a: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47B019-3804-454C-8FD0-97F226E9C1E7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2133600"/>
            <a:ext cx="396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C00000"/>
                </a:solidFill>
              </a:rPr>
              <a:t>THANKS !!!</a:t>
            </a:r>
            <a:endParaRPr lang="en-US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EC43DC-917B-4B4C-8EB6-8C32108F581F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066800"/>
            <a:ext cx="8437563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43892B-892D-4B7F-95CA-DE102998528D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8"/>
          <p:cNvSpPr txBox="1">
            <a:spLocks noChangeArrowheads="1"/>
          </p:cNvSpPr>
          <p:nvPr/>
        </p:nvSpPr>
        <p:spPr bwMode="auto">
          <a:xfrm>
            <a:off x="1143000" y="2286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59395" name="Text Box 9"/>
          <p:cNvSpPr txBox="1"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MILD STEEL CANNOT BE HARDENED COMPLETELY DUE TO LESS CARBON</a:t>
            </a:r>
          </a:p>
        </p:txBody>
      </p:sp>
      <p:pic>
        <p:nvPicPr>
          <p:cNvPr id="59396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163" y="914400"/>
            <a:ext cx="9085262" cy="561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58E4AF-C7F5-4DFF-A0A1-7EC4EDDFB368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4"/>
          <p:cNvSpPr txBox="1">
            <a:spLocks noChangeArrowheads="1"/>
          </p:cNvSpPr>
          <p:nvPr/>
        </p:nvSpPr>
        <p:spPr bwMode="auto">
          <a:xfrm>
            <a:off x="685800" y="381000"/>
            <a:ext cx="7848600" cy="596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/>
              <a:t>IN PLAIN CARBON STEELS ,AS PERCENTAGE OF CARBON GOES ON INCREASING,THE TTT DIAGRAM SHIFTS IN RIGHTWARDS DIRECTION AND HARDENABILITY ALSO GOES ON INCREASING &amp; VICE VERSA.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/>
              <a:t>IN ALLOY STEELS ,AS PERCENTAGE OF ALLOYING ELEMENTS GOES ON INCREASING, INCREASING,THE TTT DIAGRAM SHIFTS IN RIGHTWARDS DIRECTION AND</a:t>
            </a:r>
            <a:r>
              <a:rPr lang="en-US" sz="2400"/>
              <a:t> </a:t>
            </a:r>
            <a:r>
              <a:rPr lang="en-US" sz="2400" b="1"/>
              <a:t>HARDENABILITY ALSO GOES ON INCREASING &amp; VICE VERSA.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b="1">
                <a:solidFill>
                  <a:srgbClr val="FF0000"/>
                </a:solidFill>
              </a:rPr>
              <a:t>IN GENERAL ALLOY STEELS HAVE MORE HARDENABILITY THAN PLAIN CARBON STEELS.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2400" b="1"/>
          </a:p>
        </p:txBody>
      </p:sp>
      <p:sp>
        <p:nvSpPr>
          <p:cNvPr id="6041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BA440D-D6FA-427D-A9EA-E1C8E8CD3911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4"/>
          <p:cNvSpPr txBox="1">
            <a:spLocks noChangeArrowheads="1"/>
          </p:cNvSpPr>
          <p:nvPr/>
        </p:nvSpPr>
        <p:spPr bwMode="auto">
          <a:xfrm>
            <a:off x="457200" y="152400"/>
            <a:ext cx="8458200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</a:rPr>
              <a:t>2</a:t>
            </a:r>
            <a:r>
              <a:rPr lang="en-US" sz="3200" dirty="0">
                <a:solidFill>
                  <a:srgbClr val="0000FF"/>
                </a:solidFill>
              </a:rPr>
              <a:t>.</a:t>
            </a:r>
            <a:r>
              <a:rPr lang="en-US" sz="2400" b="1" dirty="0">
                <a:solidFill>
                  <a:srgbClr val="0000FF"/>
                </a:solidFill>
              </a:rPr>
              <a:t>AUSTENITIC GRAIN SIZE:</a:t>
            </a:r>
            <a:r>
              <a:rPr lang="en-US" sz="2400" dirty="0"/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WITH INCREASE IN AUSTENITE GRAIN SIZE BEFORE QUENCHING , HARDENABILITY INCREASES.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 dirty="0">
                <a:solidFill>
                  <a:srgbClr val="0070C0"/>
                </a:solidFill>
              </a:rPr>
              <a:t>DEPTH OF HARDENING IS MORE IN COARSE GRAINED STEEL THAN FINE GRAINED STEEL.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 dirty="0">
                <a:solidFill>
                  <a:srgbClr val="0070C0"/>
                </a:solidFill>
              </a:rPr>
              <a:t>WITH CORASE GRAIN OF AUSTENITE THERE IS LESS TENDANCY OF NUCLEATION OF AUSTENITE TO PEARLITE &amp; MORE POSSIBLITY OF FORMATION OF AUSTENITE TO MARTENSITE TRANSFORMATION.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 dirty="0">
                <a:solidFill>
                  <a:srgbClr val="7030A0"/>
                </a:solidFill>
              </a:rPr>
              <a:t>WITH DECREASE IN AUSTENITE GRAIN SIZE BEFORE QUENCHING , HARDENABILITY DECREASES.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 dirty="0">
                <a:solidFill>
                  <a:srgbClr val="7030A0"/>
                </a:solidFill>
              </a:rPr>
              <a:t>WITH FINE GRAIN OF AUSTENITE THERE IS MORE TENDANCY OF NUCLEATION OF AUSTENITE TO PEARLITE &amp; MORE POSSIBLITY OF FORMATION OF AUSTENITE TO PEARLITE TRANSFORMATION</a:t>
            </a:r>
            <a:r>
              <a:rPr lang="en-US" sz="2400" b="1" dirty="0" smtClean="0">
                <a:solidFill>
                  <a:srgbClr val="7030A0"/>
                </a:solidFill>
              </a:rPr>
              <a:t>.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6144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8A9BBB-24D9-4FE7-847D-6B21236FFE88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4"/>
          <p:cNvSpPr txBox="1">
            <a:spLocks noChangeArrowheads="1"/>
          </p:cNvSpPr>
          <p:nvPr/>
        </p:nvSpPr>
        <p:spPr bwMode="auto">
          <a:xfrm>
            <a:off x="381000" y="152400"/>
            <a:ext cx="8458200" cy="5938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</a:rPr>
              <a:t>3.HOMOGENEITY OF AUSTENITE: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/>
              <a:t>NON HOMOGENITY OF AUSTENITE TENDS TO DECREASE HARDENABILTY OF STEEL.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b="1" dirty="0"/>
              <a:t>NON HOMOGENEITY OF AUSTENITE  OCCURS DUE TO INCOMPLETE DISSOLUTION OF CARBIDES IN AUSTENITE.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2000" b="1" dirty="0"/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</a:rPr>
              <a:t>4.UNDISSOLVED CARBIDES IN THE AUSTENITE:</a:t>
            </a:r>
            <a:r>
              <a:rPr lang="en-US" sz="2000" b="1" dirty="0"/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b="1" dirty="0"/>
              <a:t>FORMATION OF IRON CARBIDES AND ALLOY CARBIDES LEADS TO REDUCTION IN ALLOYING ELEMENT CONTENT AND CARBON CONTENT AND LEADS TO DECREASE IN HARDENABILITY OF STEEL.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b="1" dirty="0"/>
              <a:t>SOME OF THE CARBIDE FORMING ELEMENTS TENDS TO REDUCE GRAIN SIZE AND LOWERS HARDENABILTY.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</a:rPr>
              <a:t>5.NON-METALLIC INCLUSIONS IN STEEL:</a:t>
            </a:r>
            <a:r>
              <a:rPr lang="en-US" sz="2000" b="1" dirty="0"/>
              <a:t>THE NON METALLIC INCLUSIONS IN THE STEEL REDUCE HARDENABILITY AS THEY INCREASE INHOMOGENEITY OF AUSTENITE.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6246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4D8466-0F4F-4D88-AD40-CDD141F4579A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4"/>
          <p:cNvSpPr txBox="1">
            <a:spLocks noChangeArrowheads="1"/>
          </p:cNvSpPr>
          <p:nvPr/>
        </p:nvSpPr>
        <p:spPr bwMode="auto">
          <a:xfrm>
            <a:off x="304800" y="304800"/>
            <a:ext cx="845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         </a:t>
            </a:r>
            <a:r>
              <a:rPr lang="en-US" sz="2800" b="1" dirty="0">
                <a:solidFill>
                  <a:srgbClr val="FF0000"/>
                </a:solidFill>
              </a:rPr>
              <a:t>MEASUREMENT OF HARDENABILITY</a:t>
            </a:r>
          </a:p>
        </p:txBody>
      </p:sp>
      <p:sp>
        <p:nvSpPr>
          <p:cNvPr id="63491" name="Text Box 5"/>
          <p:cNvSpPr txBox="1">
            <a:spLocks noChangeArrowheads="1"/>
          </p:cNvSpPr>
          <p:nvPr/>
        </p:nvSpPr>
        <p:spPr bwMode="auto">
          <a:xfrm>
            <a:off x="609600" y="914400"/>
            <a:ext cx="80772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C00000"/>
                </a:solidFill>
              </a:rPr>
              <a:t>     JOMNY </a:t>
            </a:r>
            <a:r>
              <a:rPr lang="en-US" sz="2400" b="1" dirty="0">
                <a:solidFill>
                  <a:srgbClr val="C00000"/>
                </a:solidFill>
              </a:rPr>
              <a:t>END QUENCH TEST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endParaRPr lang="en-US" sz="2400" dirty="0" smtClean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rgbClr val="C00000"/>
                </a:solidFill>
              </a:rPr>
              <a:t>IS </a:t>
            </a:r>
            <a:r>
              <a:rPr lang="en-US" sz="2400" b="1" dirty="0">
                <a:solidFill>
                  <a:srgbClr val="C00000"/>
                </a:solidFill>
              </a:rPr>
              <a:t>USED TO MEASURE HARDENABILITY OF STEEL.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000" b="1" dirty="0"/>
              <a:t> HERE STANDARD JOMNY SPECIMEN IS PREPARED AND END OF THE STEEL SPECIMEN IS QUENCHED WITH WATER JET.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000" b="1" dirty="0"/>
              <a:t>AFTER THIS THE POINTS ARE MARKED FROM QUENCHED END AT AN INTERVAL OF 1.6 MM.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000" b="1" dirty="0"/>
              <a:t>HARDNESS IS MEASURED FROM THE END AT THESE MARKED POINTS.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000" b="1" dirty="0"/>
              <a:t>CURVE IS PLOTTED BETWEEN HARDNESS Vs DISTANCE FROM QUENCHED END CALLED AS “</a:t>
            </a:r>
            <a:r>
              <a:rPr lang="en-US" sz="2000" b="1" dirty="0">
                <a:solidFill>
                  <a:srgbClr val="FF0000"/>
                </a:solidFill>
              </a:rPr>
              <a:t>HARDENABILITY CURVE”.</a:t>
            </a:r>
            <a:endParaRPr lang="en-US" sz="2000" b="1" dirty="0"/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000" b="1" dirty="0"/>
              <a:t>AT A POINT THE CURVE RAPIDLY DROPS DOWN INDICATING THE SECTION IN THE STEEL SPECIMEN WITH 50% MARTENSITE AND 50% PEARLITE. THE DIATANCE OF THIS SECTION FROM THE END IS MEASURED.THIS IS </a:t>
            </a:r>
            <a:r>
              <a:rPr lang="en-US" sz="2000" b="1" dirty="0">
                <a:solidFill>
                  <a:srgbClr val="FF0000"/>
                </a:solidFill>
              </a:rPr>
              <a:t>“JOMNY DISTANCE”.</a:t>
            </a:r>
            <a:r>
              <a:rPr lang="en-US" sz="2000" b="1" dirty="0"/>
              <a:t>EXPRESSED IN mm OR POINTS. LESS IS DIATANCE ,LESS IS HARDENABILTY &amp; VICE VERSA</a:t>
            </a:r>
            <a:r>
              <a:rPr lang="en-US" b="1" dirty="0"/>
              <a:t>.</a:t>
            </a: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76AC27-0390-4CD0-B5FC-368F2C56F57A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163" y="333375"/>
            <a:ext cx="9085262" cy="61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EA1FB5-1C28-4CB3-A9D1-A2FA4B81189A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589</Words>
  <Application>Microsoft Office PowerPoint</Application>
  <PresentationFormat>On-screen Show (4:3)</PresentationFormat>
  <Paragraphs>66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HARDENABILITY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HARDENABILITY</dc:title>
  <dc:creator/>
  <cp:lastModifiedBy>MBS</cp:lastModifiedBy>
  <cp:revision>5</cp:revision>
  <dcterms:created xsi:type="dcterms:W3CDTF">2006-08-16T00:00:00Z</dcterms:created>
  <dcterms:modified xsi:type="dcterms:W3CDTF">2013-02-21T05:45:21Z</dcterms:modified>
</cp:coreProperties>
</file>