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7"/>
  </p:notesMasterIdLst>
  <p:sldIdLst>
    <p:sldId id="256" r:id="rId2"/>
    <p:sldId id="320" r:id="rId3"/>
    <p:sldId id="321" r:id="rId4"/>
    <p:sldId id="322" r:id="rId5"/>
    <p:sldId id="257" r:id="rId6"/>
    <p:sldId id="258" r:id="rId7"/>
    <p:sldId id="323" r:id="rId8"/>
    <p:sldId id="324" r:id="rId9"/>
    <p:sldId id="325" r:id="rId10"/>
    <p:sldId id="326" r:id="rId11"/>
    <p:sldId id="327" r:id="rId12"/>
    <p:sldId id="376" r:id="rId13"/>
    <p:sldId id="377" r:id="rId14"/>
    <p:sldId id="259" r:id="rId15"/>
    <p:sldId id="260" r:id="rId16"/>
    <p:sldId id="261" r:id="rId17"/>
    <p:sldId id="262" r:id="rId18"/>
    <p:sldId id="263" r:id="rId19"/>
    <p:sldId id="264" r:id="rId20"/>
    <p:sldId id="265" r:id="rId21"/>
    <p:sldId id="317" r:id="rId22"/>
    <p:sldId id="266" r:id="rId23"/>
    <p:sldId id="307" r:id="rId24"/>
    <p:sldId id="308" r:id="rId25"/>
    <p:sldId id="309" r:id="rId26"/>
    <p:sldId id="310" r:id="rId27"/>
    <p:sldId id="306" r:id="rId28"/>
    <p:sldId id="267" r:id="rId29"/>
    <p:sldId id="268" r:id="rId30"/>
    <p:sldId id="269" r:id="rId31"/>
    <p:sldId id="378" r:id="rId32"/>
    <p:sldId id="270" r:id="rId33"/>
    <p:sldId id="311" r:id="rId34"/>
    <p:sldId id="271" r:id="rId35"/>
    <p:sldId id="312" r:id="rId36"/>
    <p:sldId id="272" r:id="rId37"/>
    <p:sldId id="331" r:id="rId38"/>
    <p:sldId id="329" r:id="rId39"/>
    <p:sldId id="330" r:id="rId40"/>
    <p:sldId id="282" r:id="rId41"/>
    <p:sldId id="283" r:id="rId42"/>
    <p:sldId id="340" r:id="rId43"/>
    <p:sldId id="335" r:id="rId44"/>
    <p:sldId id="277" r:id="rId45"/>
    <p:sldId id="338" r:id="rId46"/>
    <p:sldId id="314" r:id="rId47"/>
    <p:sldId id="337" r:id="rId48"/>
    <p:sldId id="284" r:id="rId49"/>
    <p:sldId id="273" r:id="rId50"/>
    <p:sldId id="332" r:id="rId51"/>
    <p:sldId id="275" r:id="rId52"/>
    <p:sldId id="319" r:id="rId53"/>
    <p:sldId id="276" r:id="rId54"/>
    <p:sldId id="328" r:id="rId55"/>
    <p:sldId id="334" r:id="rId56"/>
    <p:sldId id="285" r:id="rId57"/>
    <p:sldId id="286" r:id="rId58"/>
    <p:sldId id="333" r:id="rId59"/>
    <p:sldId id="352" r:id="rId60"/>
    <p:sldId id="287" r:id="rId61"/>
    <p:sldId id="336" r:id="rId62"/>
    <p:sldId id="278" r:id="rId63"/>
    <p:sldId id="339" r:id="rId64"/>
    <p:sldId id="341" r:id="rId65"/>
    <p:sldId id="342" r:id="rId66"/>
    <p:sldId id="343" r:id="rId67"/>
    <p:sldId id="280" r:id="rId68"/>
    <p:sldId id="318" r:id="rId69"/>
    <p:sldId id="315" r:id="rId70"/>
    <p:sldId id="344" r:id="rId71"/>
    <p:sldId id="345" r:id="rId72"/>
    <p:sldId id="346" r:id="rId73"/>
    <p:sldId id="281" r:id="rId74"/>
    <p:sldId id="316" r:id="rId75"/>
    <p:sldId id="351" r:id="rId76"/>
    <p:sldId id="288" r:id="rId77"/>
    <p:sldId id="289" r:id="rId78"/>
    <p:sldId id="389" r:id="rId79"/>
    <p:sldId id="290" r:id="rId80"/>
    <p:sldId id="390" r:id="rId81"/>
    <p:sldId id="350" r:id="rId82"/>
    <p:sldId id="292" r:id="rId83"/>
    <p:sldId id="291" r:id="rId84"/>
    <p:sldId id="348" r:id="rId85"/>
    <p:sldId id="293" r:id="rId86"/>
    <p:sldId id="347" r:id="rId87"/>
    <p:sldId id="294" r:id="rId88"/>
    <p:sldId id="295" r:id="rId89"/>
    <p:sldId id="297" r:id="rId90"/>
    <p:sldId id="298" r:id="rId91"/>
    <p:sldId id="379" r:id="rId92"/>
    <p:sldId id="382" r:id="rId93"/>
    <p:sldId id="380" r:id="rId94"/>
    <p:sldId id="299" r:id="rId95"/>
    <p:sldId id="353" r:id="rId96"/>
    <p:sldId id="354" r:id="rId97"/>
    <p:sldId id="383" r:id="rId98"/>
    <p:sldId id="386" r:id="rId99"/>
    <p:sldId id="384" r:id="rId100"/>
    <p:sldId id="387" r:id="rId101"/>
    <p:sldId id="385" r:id="rId102"/>
    <p:sldId id="388" r:id="rId103"/>
    <p:sldId id="300" r:id="rId104"/>
    <p:sldId id="381" r:id="rId105"/>
    <p:sldId id="301" r:id="rId106"/>
    <p:sldId id="302" r:id="rId107"/>
    <p:sldId id="303" r:id="rId108"/>
    <p:sldId id="304" r:id="rId109"/>
    <p:sldId id="391" r:id="rId110"/>
    <p:sldId id="305" r:id="rId111"/>
    <p:sldId id="355" r:id="rId112"/>
    <p:sldId id="356" r:id="rId113"/>
    <p:sldId id="357" r:id="rId114"/>
    <p:sldId id="358" r:id="rId115"/>
    <p:sldId id="359" r:id="rId116"/>
    <p:sldId id="360" r:id="rId117"/>
    <p:sldId id="361" r:id="rId118"/>
    <p:sldId id="362" r:id="rId119"/>
    <p:sldId id="363" r:id="rId120"/>
    <p:sldId id="364" r:id="rId121"/>
    <p:sldId id="365" r:id="rId122"/>
    <p:sldId id="366" r:id="rId123"/>
    <p:sldId id="367" r:id="rId124"/>
    <p:sldId id="369" r:id="rId125"/>
    <p:sldId id="371" r:id="rId1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CC00CC"/>
    <a:srgbClr val="66FF66"/>
    <a:srgbClr val="FF99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709" autoAdjust="0"/>
  </p:normalViewPr>
  <p:slideViewPr>
    <p:cSldViewPr>
      <p:cViewPr varScale="1">
        <p:scale>
          <a:sx n="70" d="100"/>
          <a:sy n="70" d="100"/>
        </p:scale>
        <p:origin x="-82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580"/>
    </p:cViewPr>
  </p:sorterViewPr>
  <p:notesViewPr>
    <p:cSldViewPr>
      <p:cViewPr varScale="1">
        <p:scale>
          <a:sx n="56" d="100"/>
          <a:sy n="56" d="100"/>
        </p:scale>
        <p:origin x="-1812"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B4F0D3-6173-4322-942F-959747E5EBB2}" type="datetimeFigureOut">
              <a:rPr lang="en-US" smtClean="0"/>
              <a:pPr/>
              <a:t>22-Jul-13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DD9847-30F8-4D26-AD6D-ECFA1D6A7C7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D9847-30F8-4D26-AD6D-ECFA1D6A7C7B}" type="slidenum">
              <a:rPr lang="en-US" smtClean="0"/>
              <a:pPr/>
              <a:t>62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2BC6F39-D959-42BE-9192-BC3F33E7D134}" type="datetime1">
              <a:rPr lang="en-US" smtClean="0"/>
              <a:pPr/>
              <a:t>22-Jul-13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62779A1-A695-4061-8ECF-6D13A2677CC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6AB2CC-050E-40DF-AD72-06A04288FB5E}" type="datetime1">
              <a:rPr lang="en-US" smtClean="0"/>
              <a:pPr/>
              <a:t>22-Jul-13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779A1-A695-4061-8ECF-6D13A2677CC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DB1FEE-C1E2-4438-96EE-5A7A5937BF37}" type="datetime1">
              <a:rPr lang="en-US" smtClean="0"/>
              <a:pPr/>
              <a:t>22-Jul-13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779A1-A695-4061-8ECF-6D13A2677CC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DEE184-785E-4E1C-82B3-007E7F9D25B7}" type="datetime1">
              <a:rPr lang="en-US" smtClean="0"/>
              <a:pPr/>
              <a:t>22-Jul-13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779A1-A695-4061-8ECF-6D13A2677CC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EDAA81-9A06-4A0E-AD4D-13F2AEE8A779}" type="datetime1">
              <a:rPr lang="en-US" smtClean="0"/>
              <a:pPr/>
              <a:t>22-Jul-13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779A1-A695-4061-8ECF-6D13A2677CC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F3F9407-BF83-4D8A-A10A-AE825DD3D53C}" type="datetime1">
              <a:rPr lang="en-US" smtClean="0"/>
              <a:pPr/>
              <a:t>22-Jul-13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2779A1-A695-4061-8ECF-6D13A2677CC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B2CD19D-8617-4801-93AD-F6912CB6D962}" type="datetime1">
              <a:rPr lang="en-US" smtClean="0"/>
              <a:pPr/>
              <a:t>22-Jul-13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2779A1-A695-4061-8ECF-6D13A2677CC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0948DD0-4D2E-4E0B-8E0D-22AA5D69300A}" type="datetime1">
              <a:rPr lang="en-US" smtClean="0"/>
              <a:pPr/>
              <a:t>22-Jul-13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2779A1-A695-4061-8ECF-6D13A2677CC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B74256-B08F-43D2-AC32-864E019B724B}" type="datetime1">
              <a:rPr lang="en-US" smtClean="0"/>
              <a:pPr/>
              <a:t>22-Jul-13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2779A1-A695-4061-8ECF-6D13A2677CC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54A56E7-71BC-43E8-809E-5A8A3D092508}" type="datetime1">
              <a:rPr lang="en-US" smtClean="0"/>
              <a:pPr/>
              <a:t>22-Jul-13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2779A1-A695-4061-8ECF-6D13A2677CC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27B3C01-5A6F-467F-99A4-C520D35FA5F5}" type="datetime1">
              <a:rPr lang="en-US" smtClean="0"/>
              <a:pPr/>
              <a:t>22-Jul-13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62779A1-A695-4061-8ECF-6D13A2677CC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AE0F8CA-2DF8-4E0E-AFF0-80C4BC1A9FD3}" type="datetime1">
              <a:rPr lang="en-US" smtClean="0"/>
              <a:pPr/>
              <a:t>22-Jul-13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62779A1-A695-4061-8ECF-6D13A2677CC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hyperlink" Target="http://en.wikipedia.org/wiki/Muscovite" TargetMode="External"/><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en.wikipedia.org/wiki/File:Cork.jpg" TargetMode="Externa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upload.wikimedia.org/wikipedia/commons/f/fa/Cork_p1160013.jpg" TargetMode="Externa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hyperlink" Target="http://upload.wikimedia.org/wikipedia/commons/7/77/ChampagneCorksLarge.jpg" TargetMode="External"/><Relationship Id="rId4" Type="http://schemas.openxmlformats.org/officeDocument/2006/relationships/hyperlink" Target="http://en.wikipedia.org/wiki/Stopper_(plug)" TargetMode="Externa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hyperlink" Target="http://en.wikipedia.org/wiki/High_hee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en.wikipedia.org/wiki/File:Plastic_household_items.jpg" TargetMode="External"/><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newworldencyclopedia.org/entry/Image:VacuumToCopier.jp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en.wikipedia.org/wiki/File:Plastic_food.jpg" TargetMode="Externa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en.wikipedia.org/wiki/File:Plastic_pipe_firestops_nortown_casitas.jpg"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http://en.wikipedia.org/wiki/Polystyrene"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en.wikipedia.org/wiki/Compact_disc" TargetMode="External"/><Relationship Id="rId2" Type="http://schemas.openxmlformats.org/officeDocument/2006/relationships/hyperlink" Target="http://en.wikipedia.org/wiki/Polycarbonate" TargetMode="External"/><Relationship Id="rId1" Type="http://schemas.openxmlformats.org/officeDocument/2006/relationships/slideLayout" Target="../slideLayouts/slideLayout7.xml"/><Relationship Id="rId5" Type="http://schemas.openxmlformats.org/officeDocument/2006/relationships/hyperlink" Target="http://en.wikipedia.org/wiki/Polyethylene" TargetMode="External"/><Relationship Id="rId4" Type="http://schemas.openxmlformats.org/officeDocument/2006/relationships/hyperlink" Target="http://en.wikipedia.org/wiki/Eyeglasses"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en.wikipedia.org/wiki/File:Cadeira_Palmetal_-_Modelo_I_-_Preta_-_Simples.jp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hyperlink" Target="http://en.wikipedia.org/wiki/Plastic_pressure_pipe_systems"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en.wikipedia.org/wiki/Polyester" TargetMode="External"/><Relationship Id="rId2" Type="http://schemas.openxmlformats.org/officeDocument/2006/relationships/hyperlink" Target="http://en.wikipedia.org/wiki/Polyethylene_terephthalate" TargetMode="External"/><Relationship Id="rId1" Type="http://schemas.openxmlformats.org/officeDocument/2006/relationships/slideLayout" Target="../slideLayouts/slideLayout7.xml"/><Relationship Id="rId6" Type="http://schemas.openxmlformats.org/officeDocument/2006/relationships/hyperlink" Target="http://en.wikipedia.org/wiki/Polyamides" TargetMode="External"/><Relationship Id="rId5" Type="http://schemas.openxmlformats.org/officeDocument/2006/relationships/hyperlink" Target="http://en.wikipedia.org/wiki/Textile" TargetMode="External"/><Relationship Id="rId4" Type="http://schemas.openxmlformats.org/officeDocument/2006/relationships/hyperlink" Target="http://en.wikipedia.org/wiki/Fiber"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newworldencyclopedia.org/entry/Image:Lilit.jpg"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en.wikipedia.org/wiki/Polyurethanes" TargetMode="External"/><Relationship Id="rId2" Type="http://schemas.openxmlformats.org/officeDocument/2006/relationships/hyperlink" Target="http://en.wikipedia.org/wiki/Polyvinyl_chloride"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6.jpeg"/><Relationship Id="rId2" Type="http://schemas.openxmlformats.org/officeDocument/2006/relationships/hyperlink" Target="http://www.google.co.in/imgres?imgurl=http://www.supplierlist.com/photo_images/197580/School_Bag_Made_of_420D_PVC_Material.jpg&amp;imgrefurl=http://www.supplierlist.com/manufacturer-school_bag.htm&amp;usg=__1ipS6C6x1qLdhdsLM8g7LpSyvYM=&amp;h=360&amp;w=360&amp;sz=20&amp;hl=en&amp;start=19&amp;tbnid=Z4pzmt9O_iA0fM:&amp;tbnh=121&amp;tbnw=121&amp;prev=/images?q=pvc+materials&amp;um=1&amp;hl=en&amp;sa=X&amp;tbs=isch:1&amp;um=1&amp;itbs=1" TargetMode="External"/><Relationship Id="rId1" Type="http://schemas.openxmlformats.org/officeDocument/2006/relationships/slideLayout" Target="../slideLayouts/slideLayout7.xml"/><Relationship Id="rId6" Type="http://schemas.openxmlformats.org/officeDocument/2006/relationships/hyperlink" Target="http://www.google.co.in/imgres?imgurl=http://www.narmadapipes.com/images/pvc_pressure.gif&amp;imgrefurl=http://www.narmadapipes.com/upvcpressurepipes.php&amp;usg=__hdYxxJMWdHTh2DT7UFGkmhWfeYM=&amp;h=292&amp;w=300&amp;sz=41&amp;hl=en&amp;start=12&amp;tbnid=G53uD8THimi6PM:&amp;tbnh=113&amp;tbnw=116&amp;prev=/images?q=pvc+materials&amp;um=1&amp;hl=en&amp;sa=X&amp;tbs=isch:1&amp;um=1&amp;itbs=1" TargetMode="External"/><Relationship Id="rId5" Type="http://schemas.openxmlformats.org/officeDocument/2006/relationships/image" Target="../media/image25.jpeg"/><Relationship Id="rId4" Type="http://schemas.openxmlformats.org/officeDocument/2006/relationships/hyperlink" Target="http://www.google.co.in/imgres?imgurl=http://images03.olx.com.ph/ui/6/21/29/1274150668_67061229_1-Pictures-of--FLOOR-PLANKS-FLOOR-TILES-MADE-IN-KOREA-PVC-MATERIALS-1274150668.jpg&amp;imgrefurl=http://quezoncity.olx.com.ph/floor-planks-floor-tiles-made-in-korea-pvc-materials-iid-67061229&amp;usg=__XY40j2wS35xrFL4zvSKZnn8R2eA=&amp;h=256&amp;w=256&amp;sz=9&amp;hl=en&amp;start=18&amp;tbnid=LYohwIaniDID3M:&amp;tbnh=111&amp;tbnw=111&amp;prev=/images?q=pvc+materials&amp;um=1&amp;hl=en&amp;sa=X&amp;tbs=isch:1&amp;um=1&amp;itbs=1" TargetMode="External"/></Relationships>
</file>

<file path=ppt/slides/_rels/slide55.xml.rels><?xml version="1.0" encoding="UTF-8" standalone="yes"?>
<Relationships xmlns="http://schemas.openxmlformats.org/package/2006/relationships"><Relationship Id="rId2" Type="http://schemas.openxmlformats.org/officeDocument/2006/relationships/hyperlink" Target="http://en.wikipedia.org/wiki/Polytetrafluoroethylene" TargetMode="Externa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en.wikipedia.org/wiki/Nylon" TargetMode="External"/><Relationship Id="rId2" Type="http://schemas.openxmlformats.org/officeDocument/2006/relationships/hyperlink" Target="http://en.wikipedia.org/wiki/Polyamides" TargetMode="External"/><Relationship Id="rId1" Type="http://schemas.openxmlformats.org/officeDocument/2006/relationships/slideLayout" Target="../slideLayouts/slideLayout7.xml"/><Relationship Id="rId4" Type="http://schemas.openxmlformats.org/officeDocument/2006/relationships/hyperlink" Target="http://en.wikipedia.org/wiki/Fishing_line"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en.wikipedia.org/wiki/Acrylic_glass" TargetMode="Externa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en.wikipedia.org/wiki/Acrylic_glas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hyperlink" Target="http://en.wikipedia.org/wiki/Phenol_formaldehydes" TargetMode="External"/><Relationship Id="rId2" Type="http://schemas.openxmlformats.org/officeDocument/2006/relationships/hyperlink" Target="http://en.wikipedia.org/wiki/Phenolics" TargetMode="External"/><Relationship Id="rId1" Type="http://schemas.openxmlformats.org/officeDocument/2006/relationships/slideLayout" Target="../slideLayouts/slideLayout7.xml"/><Relationship Id="rId4" Type="http://schemas.openxmlformats.org/officeDocument/2006/relationships/hyperlink" Target="http://en.wikipedia.org/wiki/Young's_modulus"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newworldencyclopedia.org/entry/Image:Rotor.jpg" TargetMode="Externa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69.xml.rels><?xml version="1.0" encoding="UTF-8" standalone="yes"?>
<Relationships xmlns="http://schemas.openxmlformats.org/package/2006/relationships"><Relationship Id="rId2" Type="http://schemas.openxmlformats.org/officeDocument/2006/relationships/hyperlink" Target="http://en.wikipedia.org/wiki/Recycle"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en.wikipedia.org/wiki/Urea-formaldehyde" TargetMode="Externa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hyperlink" Target="http://en.wikipedia.org/wiki/Melamine_resin" TargetMode="Externa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upload.wikimedia.org/wikipedia/commons/2/2c/Bridge_from_dental_porcelain.jpg" TargetMode="Externa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hyperlink" Target="http://en.wikipedia.org/wiki/Denture" TargetMode="Externa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9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en.wikipedia.org/wiki/File:Si3N4bearings.jpg" TargetMode="Externa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28600"/>
            <a:ext cx="8229600" cy="3600986"/>
          </a:xfrm>
          <a:prstGeom prst="rect">
            <a:avLst/>
          </a:prstGeom>
          <a:noFill/>
        </p:spPr>
        <p:txBody>
          <a:bodyPr wrap="square" rtlCol="0">
            <a:spAutoFit/>
          </a:bodyPr>
          <a:lstStyle/>
          <a:p>
            <a:pPr algn="ctr"/>
            <a:r>
              <a:rPr lang="en-US" sz="6600" dirty="0" smtClean="0">
                <a:solidFill>
                  <a:srgbClr val="FF0000"/>
                </a:solidFill>
                <a:latin typeface="Arial Black" pitchFamily="34" charset="0"/>
              </a:rPr>
              <a:t>NON METALLIC MATERIALS</a:t>
            </a:r>
          </a:p>
          <a:p>
            <a:endParaRPr lang="en-US" sz="3200" dirty="0">
              <a:solidFill>
                <a:srgbClr val="FF0000"/>
              </a:solidFill>
              <a:latin typeface="Arial Black" pitchFamily="34" charset="0"/>
            </a:endParaRPr>
          </a:p>
          <a:p>
            <a:endParaRPr lang="en-US" sz="3200" dirty="0" smtClean="0">
              <a:solidFill>
                <a:srgbClr val="FF0000"/>
              </a:solidFill>
              <a:latin typeface="Arial Black" pitchFamily="34" charset="0"/>
            </a:endParaRPr>
          </a:p>
          <a:p>
            <a:endParaRPr lang="en-US" sz="3200" dirty="0">
              <a:solidFill>
                <a:srgbClr val="FF0000"/>
              </a:solidFill>
              <a:latin typeface="Arial Black" pitchFamily="34" charset="0"/>
            </a:endParaRPr>
          </a:p>
        </p:txBody>
      </p:sp>
      <p:pic>
        <p:nvPicPr>
          <p:cNvPr id="3" name="Picture 2" descr="http://www.engr.sjsu.edu/WofMatE/images/h-picture.jpg"/>
          <p:cNvPicPr/>
          <p:nvPr/>
        </p:nvPicPr>
        <p:blipFill>
          <a:blip r:embed="rId2"/>
          <a:srcRect/>
          <a:stretch>
            <a:fillRect/>
          </a:stretch>
        </p:blipFill>
        <p:spPr bwMode="auto">
          <a:xfrm>
            <a:off x="609600" y="2362200"/>
            <a:ext cx="3276600" cy="2590800"/>
          </a:xfrm>
          <a:prstGeom prst="rect">
            <a:avLst/>
          </a:prstGeom>
          <a:noFill/>
          <a:ln w="9525">
            <a:noFill/>
            <a:miter lim="800000"/>
            <a:headEnd/>
            <a:tailEnd/>
          </a:ln>
        </p:spPr>
      </p:pic>
      <p:pic>
        <p:nvPicPr>
          <p:cNvPr id="4" name="Picture 3" descr="http://www.engr.sjsu.edu/WofMatE/images/lcdbut.gif"/>
          <p:cNvPicPr/>
          <p:nvPr/>
        </p:nvPicPr>
        <p:blipFill>
          <a:blip r:embed="rId3"/>
          <a:srcRect/>
          <a:stretch>
            <a:fillRect/>
          </a:stretch>
        </p:blipFill>
        <p:spPr bwMode="auto">
          <a:xfrm>
            <a:off x="4876800" y="2286000"/>
            <a:ext cx="3200400" cy="3581400"/>
          </a:xfrm>
          <a:prstGeom prst="rect">
            <a:avLst/>
          </a:prstGeom>
          <a:noFill/>
          <a:ln w="9525">
            <a:noFill/>
            <a:miter lim="800000"/>
            <a:headEnd/>
            <a:tailEnd/>
          </a:ln>
        </p:spPr>
      </p:pic>
      <p:pic>
        <p:nvPicPr>
          <p:cNvPr id="5" name="Picture 4" descr="http://www.engr.sjsu.edu/WofMatE/images/79.gif"/>
          <p:cNvPicPr/>
          <p:nvPr/>
        </p:nvPicPr>
        <p:blipFill>
          <a:blip r:embed="rId4"/>
          <a:srcRect/>
          <a:stretch>
            <a:fillRect/>
          </a:stretch>
        </p:blipFill>
        <p:spPr bwMode="auto">
          <a:xfrm>
            <a:off x="990600" y="5257800"/>
            <a:ext cx="2476500" cy="119062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262779A1-A695-4061-8ECF-6D13A2677CC7}"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elmhurst.edu/~chm/vchembook/images2/401polyother.gif"/>
          <p:cNvPicPr/>
          <p:nvPr/>
        </p:nvPicPr>
        <p:blipFill>
          <a:blip r:embed="rId2"/>
          <a:srcRect/>
          <a:stretch>
            <a:fillRect/>
          </a:stretch>
        </p:blipFill>
        <p:spPr bwMode="auto">
          <a:xfrm>
            <a:off x="685800" y="457200"/>
            <a:ext cx="7620000" cy="5638799"/>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262779A1-A695-4061-8ECF-6D13A2677CC7}" type="slidenum">
              <a:rPr lang="en-US" smtClean="0"/>
              <a:pPr/>
              <a:t>10</a:t>
            </a:fld>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100</a:t>
            </a:fld>
            <a:endParaRPr lang="en-US"/>
          </a:p>
        </p:txBody>
      </p:sp>
      <p:sp>
        <p:nvSpPr>
          <p:cNvPr id="3" name="TextBox 2"/>
          <p:cNvSpPr txBox="1"/>
          <p:nvPr/>
        </p:nvSpPr>
        <p:spPr>
          <a:xfrm>
            <a:off x="304800" y="609600"/>
            <a:ext cx="8610600" cy="5293757"/>
          </a:xfrm>
          <a:prstGeom prst="rect">
            <a:avLst/>
          </a:prstGeom>
          <a:noFill/>
        </p:spPr>
        <p:txBody>
          <a:bodyPr wrap="square" rtlCol="0">
            <a:spAutoFit/>
          </a:bodyPr>
          <a:lstStyle/>
          <a:p>
            <a:pPr lvl="0"/>
            <a:r>
              <a:rPr lang="en-US" sz="4000" dirty="0" smtClean="0"/>
              <a:t>Chemical inertness makes ceramics ideal for biomedical applications like </a:t>
            </a:r>
            <a:r>
              <a:rPr lang="en-US" sz="4000" dirty="0" err="1" smtClean="0"/>
              <a:t>orthopaedic</a:t>
            </a:r>
            <a:r>
              <a:rPr lang="en-US" sz="4000" dirty="0" smtClean="0"/>
              <a:t> prostheses and dental implants </a:t>
            </a:r>
          </a:p>
          <a:p>
            <a:pPr lvl="0"/>
            <a:r>
              <a:rPr lang="en-US" sz="4000" dirty="0" smtClean="0"/>
              <a:t>Glass-ceramics, due to their high temperature capabilities, leads to uses in optical equipment and fiber insulation </a:t>
            </a:r>
          </a:p>
          <a:p>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101</a:t>
            </a:fld>
            <a:endParaRPr lang="en-US"/>
          </a:p>
        </p:txBody>
      </p:sp>
      <p:sp>
        <p:nvSpPr>
          <p:cNvPr id="3" name="TextBox 2"/>
          <p:cNvSpPr txBox="1"/>
          <p:nvPr/>
        </p:nvSpPr>
        <p:spPr>
          <a:xfrm>
            <a:off x="152400" y="228600"/>
            <a:ext cx="8763000" cy="6647974"/>
          </a:xfrm>
          <a:prstGeom prst="rect">
            <a:avLst/>
          </a:prstGeom>
          <a:noFill/>
        </p:spPr>
        <p:txBody>
          <a:bodyPr wrap="square" rtlCol="0">
            <a:spAutoFit/>
          </a:bodyPr>
          <a:lstStyle/>
          <a:p>
            <a:r>
              <a:rPr lang="en-US" sz="4800" dirty="0" smtClean="0">
                <a:solidFill>
                  <a:srgbClr val="FF0000"/>
                </a:solidFill>
              </a:rPr>
              <a:t>In general, advanced ceramics have the following inherent properties: </a:t>
            </a:r>
          </a:p>
          <a:p>
            <a:pPr lvl="0"/>
            <a:r>
              <a:rPr lang="en-US" sz="4400" dirty="0" smtClean="0"/>
              <a:t>Hard (wear resistant) </a:t>
            </a:r>
          </a:p>
          <a:p>
            <a:pPr lvl="0"/>
            <a:r>
              <a:rPr lang="en-US" sz="4400" dirty="0" smtClean="0"/>
              <a:t>Resistant to plastic deformation </a:t>
            </a:r>
          </a:p>
          <a:p>
            <a:pPr lvl="0"/>
            <a:r>
              <a:rPr lang="en-US" sz="4400" dirty="0" smtClean="0"/>
              <a:t>Resistant to high temperatures </a:t>
            </a:r>
          </a:p>
          <a:p>
            <a:pPr lvl="0"/>
            <a:r>
              <a:rPr lang="en-US" sz="4400" dirty="0" smtClean="0"/>
              <a:t>Good corrosion resistance </a:t>
            </a:r>
          </a:p>
          <a:p>
            <a:pPr lvl="0"/>
            <a:r>
              <a:rPr lang="en-US" sz="4400" dirty="0" smtClean="0"/>
              <a:t>Low thermal conductivity </a:t>
            </a:r>
          </a:p>
          <a:p>
            <a:pPr lvl="0"/>
            <a:r>
              <a:rPr lang="en-US" sz="4400" dirty="0" smtClean="0"/>
              <a:t>Low electrical conductivity </a:t>
            </a:r>
          </a:p>
          <a:p>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102</a:t>
            </a:fld>
            <a:endParaRPr lang="en-US"/>
          </a:p>
        </p:txBody>
      </p:sp>
      <p:sp>
        <p:nvSpPr>
          <p:cNvPr id="3" name="TextBox 2"/>
          <p:cNvSpPr txBox="1"/>
          <p:nvPr/>
        </p:nvSpPr>
        <p:spPr>
          <a:xfrm>
            <a:off x="304800" y="304800"/>
            <a:ext cx="8610600" cy="6247864"/>
          </a:xfrm>
          <a:prstGeom prst="rect">
            <a:avLst/>
          </a:prstGeom>
          <a:noFill/>
        </p:spPr>
        <p:txBody>
          <a:bodyPr wrap="square" rtlCol="0">
            <a:spAutoFit/>
          </a:bodyPr>
          <a:lstStyle/>
          <a:p>
            <a:r>
              <a:rPr lang="en-US" sz="4000" dirty="0" smtClean="0"/>
              <a:t>However, some ceramics exhibit high thermal conductivity and/or high electrical conductivity.</a:t>
            </a:r>
          </a:p>
          <a:p>
            <a:r>
              <a:rPr lang="en-US" sz="4000" dirty="0" smtClean="0"/>
              <a:t>The combination of these properties means that ceramics can provide:</a:t>
            </a:r>
          </a:p>
          <a:p>
            <a:pPr lvl="0"/>
            <a:r>
              <a:rPr lang="en-US" sz="4000" dirty="0" smtClean="0"/>
              <a:t>High wear resistance with low density</a:t>
            </a:r>
          </a:p>
          <a:p>
            <a:pPr lvl="0"/>
            <a:r>
              <a:rPr lang="en-US" sz="4000" dirty="0" smtClean="0"/>
              <a:t>Wear resistance in corrosive environments</a:t>
            </a:r>
          </a:p>
          <a:p>
            <a:pPr lvl="0"/>
            <a:r>
              <a:rPr lang="en-US" sz="4000" dirty="0" smtClean="0"/>
              <a:t>Corrosion resistance at high temperatures</a:t>
            </a:r>
            <a:endParaRPr lang="en-US" sz="4000"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103</a:t>
            </a:fld>
            <a:endParaRPr lang="en-US"/>
          </a:p>
        </p:txBody>
      </p:sp>
      <p:sp>
        <p:nvSpPr>
          <p:cNvPr id="3" name="TextBox 2"/>
          <p:cNvSpPr txBox="1"/>
          <p:nvPr/>
        </p:nvSpPr>
        <p:spPr>
          <a:xfrm>
            <a:off x="304800" y="228600"/>
            <a:ext cx="8534400" cy="5909310"/>
          </a:xfrm>
          <a:prstGeom prst="rect">
            <a:avLst/>
          </a:prstGeom>
          <a:noFill/>
        </p:spPr>
        <p:txBody>
          <a:bodyPr wrap="square" rtlCol="0">
            <a:spAutoFit/>
          </a:bodyPr>
          <a:lstStyle/>
          <a:p>
            <a:r>
              <a:rPr lang="en-US" sz="5400" dirty="0" smtClean="0">
                <a:solidFill>
                  <a:srgbClr val="FF0000"/>
                </a:solidFill>
                <a:latin typeface="Franklin Gothic Medium" pitchFamily="34" charset="0"/>
              </a:rPr>
              <a:t>ABRASIVES:</a:t>
            </a:r>
          </a:p>
          <a:p>
            <a:r>
              <a:rPr lang="en-US" sz="3600" dirty="0" smtClean="0">
                <a:solidFill>
                  <a:srgbClr val="0070C0"/>
                </a:solidFill>
                <a:latin typeface="Franklin Gothic Medium" pitchFamily="34" charset="0"/>
              </a:rPr>
              <a:t>COMM0N EXAMPLES ARE </a:t>
            </a:r>
          </a:p>
          <a:p>
            <a:r>
              <a:rPr lang="en-US" sz="3600" dirty="0" smtClean="0">
                <a:latin typeface="Franklin Gothic Medium" pitchFamily="34" charset="0"/>
              </a:rPr>
              <a:t>ALUMINIUM OXIDE, SILICON CARBIDE, ZIRCONIA CARBIDE,CERAMIC, EMERY,SAND, GLASS POWDER ETC.</a:t>
            </a:r>
          </a:p>
          <a:p>
            <a:r>
              <a:rPr lang="en-US" sz="3600" dirty="0" smtClean="0">
                <a:solidFill>
                  <a:srgbClr val="0000FF"/>
                </a:solidFill>
                <a:latin typeface="Franklin Gothic Medium" pitchFamily="34" charset="0"/>
              </a:rPr>
              <a:t>ABRASIVES ARE USED FOR GRINDING, CUTTING, SCRATCHING, RUBBING ETC.</a:t>
            </a:r>
          </a:p>
          <a:p>
            <a:r>
              <a:rPr lang="en-US" sz="3600" dirty="0" smtClean="0">
                <a:solidFill>
                  <a:srgbClr val="0000FF"/>
                </a:solidFill>
                <a:latin typeface="Franklin Gothic Medium" pitchFamily="34" charset="0"/>
              </a:rPr>
              <a:t>   GRINDING WHEELS,</a:t>
            </a:r>
          </a:p>
          <a:p>
            <a:r>
              <a:rPr lang="en-US" sz="3600" dirty="0" smtClean="0">
                <a:solidFill>
                  <a:srgbClr val="0000FF"/>
                </a:solidFill>
                <a:latin typeface="Franklin Gothic Medium" pitchFamily="34" charset="0"/>
              </a:rPr>
              <a:t>ABRASIVE BELTS ETC.</a:t>
            </a:r>
          </a:p>
          <a:p>
            <a:endParaRPr lang="en-US" sz="3600" dirty="0">
              <a:latin typeface="Franklin Gothic Medium" pitchFamily="34"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104</a:t>
            </a:fld>
            <a:endParaRPr lang="en-US"/>
          </a:p>
        </p:txBody>
      </p:sp>
      <p:pic>
        <p:nvPicPr>
          <p:cNvPr id="3" name="Picture 2"/>
          <p:cNvPicPr/>
          <p:nvPr/>
        </p:nvPicPr>
        <p:blipFill>
          <a:blip r:embed="rId2"/>
          <a:srcRect/>
          <a:stretch>
            <a:fillRect/>
          </a:stretch>
        </p:blipFill>
        <p:spPr bwMode="auto">
          <a:xfrm>
            <a:off x="762000" y="457200"/>
            <a:ext cx="3048000" cy="2971800"/>
          </a:xfrm>
          <a:prstGeom prst="rect">
            <a:avLst/>
          </a:prstGeom>
          <a:noFill/>
          <a:ln w="9525">
            <a:noFill/>
            <a:miter lim="800000"/>
            <a:headEnd/>
            <a:tailEnd/>
          </a:ln>
        </p:spPr>
      </p:pic>
      <p:sp>
        <p:nvSpPr>
          <p:cNvPr id="4" name="TextBox 3"/>
          <p:cNvSpPr txBox="1"/>
          <p:nvPr/>
        </p:nvSpPr>
        <p:spPr>
          <a:xfrm>
            <a:off x="304800" y="3581400"/>
            <a:ext cx="3581400" cy="923330"/>
          </a:xfrm>
          <a:prstGeom prst="rect">
            <a:avLst/>
          </a:prstGeom>
          <a:noFill/>
        </p:spPr>
        <p:txBody>
          <a:bodyPr wrap="square" rtlCol="0">
            <a:spAutoFit/>
          </a:bodyPr>
          <a:lstStyle/>
          <a:p>
            <a:r>
              <a:rPr lang="en-US" dirty="0" smtClean="0"/>
              <a:t>Assorted grinding wheels as examples of bonded abrasives.</a:t>
            </a:r>
          </a:p>
          <a:p>
            <a:endParaRPr lang="en-US" dirty="0"/>
          </a:p>
        </p:txBody>
      </p:sp>
      <p:pic>
        <p:nvPicPr>
          <p:cNvPr id="5" name="Picture 4"/>
          <p:cNvPicPr/>
          <p:nvPr/>
        </p:nvPicPr>
        <p:blipFill>
          <a:blip r:embed="rId3"/>
          <a:srcRect/>
          <a:stretch>
            <a:fillRect/>
          </a:stretch>
        </p:blipFill>
        <p:spPr bwMode="auto">
          <a:xfrm>
            <a:off x="4648200" y="457200"/>
            <a:ext cx="2935605" cy="3124200"/>
          </a:xfrm>
          <a:prstGeom prst="rect">
            <a:avLst/>
          </a:prstGeom>
          <a:noFill/>
          <a:ln w="9525">
            <a:noFill/>
            <a:miter lim="800000"/>
            <a:headEnd/>
            <a:tailEnd/>
          </a:ln>
        </p:spPr>
      </p:pic>
      <p:sp>
        <p:nvSpPr>
          <p:cNvPr id="6" name="TextBox 5"/>
          <p:cNvSpPr txBox="1"/>
          <p:nvPr/>
        </p:nvSpPr>
        <p:spPr>
          <a:xfrm>
            <a:off x="4267200" y="3810000"/>
            <a:ext cx="4572000" cy="2585323"/>
          </a:xfrm>
          <a:prstGeom prst="rect">
            <a:avLst/>
          </a:prstGeom>
          <a:noFill/>
        </p:spPr>
        <p:txBody>
          <a:bodyPr wrap="square" rtlCol="0">
            <a:spAutoFit/>
          </a:bodyPr>
          <a:lstStyle/>
          <a:p>
            <a:r>
              <a:rPr lang="en-US" sz="3600" dirty="0" smtClean="0"/>
              <a:t>A grinding wheel with a reservoir to hold water as a lubricant and coolant.</a:t>
            </a:r>
          </a:p>
          <a:p>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105</a:t>
            </a:fld>
            <a:endParaRPr lang="en-US"/>
          </a:p>
        </p:txBody>
      </p:sp>
      <p:sp>
        <p:nvSpPr>
          <p:cNvPr id="3" name="TextBox 2"/>
          <p:cNvSpPr txBox="1"/>
          <p:nvPr/>
        </p:nvSpPr>
        <p:spPr>
          <a:xfrm>
            <a:off x="304800" y="228600"/>
            <a:ext cx="8534400" cy="6740307"/>
          </a:xfrm>
          <a:prstGeom prst="rect">
            <a:avLst/>
          </a:prstGeom>
          <a:noFill/>
        </p:spPr>
        <p:txBody>
          <a:bodyPr wrap="square" rtlCol="0">
            <a:spAutoFit/>
          </a:bodyPr>
          <a:lstStyle/>
          <a:p>
            <a:r>
              <a:rPr lang="en-US" sz="3600" dirty="0" smtClean="0">
                <a:solidFill>
                  <a:srgbClr val="7030A0"/>
                </a:solidFill>
                <a:latin typeface="Franklin Gothic Medium" pitchFamily="34" charset="0"/>
              </a:rPr>
              <a:t>ABRASIVE PARTICLES ARE  HELD TOGETHER BY A BONDING MATERIAL COMPRISE THE CUTTING AGENTS IN GRINDING WHEELS. </a:t>
            </a:r>
          </a:p>
          <a:p>
            <a:r>
              <a:rPr lang="en-US" sz="3600" dirty="0" smtClean="0">
                <a:solidFill>
                  <a:srgbClr val="00B050"/>
                </a:solidFill>
                <a:latin typeface="Franklin Gothic Medium" pitchFamily="34" charset="0"/>
              </a:rPr>
              <a:t>                 CLASSIFIED AS</a:t>
            </a:r>
          </a:p>
          <a:p>
            <a:endParaRPr lang="en-US" sz="3600" dirty="0" smtClean="0">
              <a:solidFill>
                <a:srgbClr val="7030A0"/>
              </a:solidFill>
              <a:latin typeface="Franklin Gothic Medium" pitchFamily="34" charset="0"/>
            </a:endParaRPr>
          </a:p>
          <a:p>
            <a:r>
              <a:rPr lang="en-US" sz="3600" dirty="0" smtClean="0">
                <a:solidFill>
                  <a:srgbClr val="00B050"/>
                </a:solidFill>
                <a:latin typeface="Franklin Gothic Medium" pitchFamily="34" charset="0"/>
              </a:rPr>
              <a:t>NATURAL              ARTIFICIAL(SYNTHETIC )</a:t>
            </a:r>
          </a:p>
          <a:p>
            <a:r>
              <a:rPr lang="en-US" sz="3600" dirty="0" smtClean="0">
                <a:solidFill>
                  <a:srgbClr val="00B050"/>
                </a:solidFill>
                <a:latin typeface="Franklin Gothic Medium" pitchFamily="34" charset="0"/>
              </a:rPr>
              <a:t>ABRASIVES           </a:t>
            </a:r>
            <a:r>
              <a:rPr lang="en-US" sz="3600" dirty="0" err="1" smtClean="0">
                <a:solidFill>
                  <a:srgbClr val="00B050"/>
                </a:solidFill>
                <a:latin typeface="Franklin Gothic Medium" pitchFamily="34" charset="0"/>
              </a:rPr>
              <a:t>ABRASIVES</a:t>
            </a:r>
            <a:endParaRPr lang="en-US" sz="3600" dirty="0" smtClean="0">
              <a:solidFill>
                <a:srgbClr val="00B050"/>
              </a:solidFill>
              <a:latin typeface="Franklin Gothic Medium" pitchFamily="34" charset="0"/>
            </a:endParaRPr>
          </a:p>
          <a:p>
            <a:r>
              <a:rPr lang="en-US" sz="3600" dirty="0" smtClean="0">
                <a:solidFill>
                  <a:srgbClr val="00B0F0"/>
                </a:solidFill>
                <a:latin typeface="Franklin Gothic Medium" pitchFamily="34" charset="0"/>
              </a:rPr>
              <a:t>E.G. DIAMOND,       E.G.  SILICON CARBIDE</a:t>
            </a:r>
          </a:p>
          <a:p>
            <a:r>
              <a:rPr lang="en-US" sz="3600" dirty="0" smtClean="0">
                <a:solidFill>
                  <a:srgbClr val="00B0F0"/>
                </a:solidFill>
                <a:latin typeface="Franklin Gothic Medium" pitchFamily="34" charset="0"/>
              </a:rPr>
              <a:t>EMERY, SAND,          ALUMINA AND</a:t>
            </a:r>
          </a:p>
          <a:p>
            <a:r>
              <a:rPr lang="en-US" sz="3600" dirty="0" smtClean="0">
                <a:solidFill>
                  <a:srgbClr val="00B0F0"/>
                </a:solidFill>
                <a:latin typeface="Franklin Gothic Medium" pitchFamily="34" charset="0"/>
              </a:rPr>
              <a:t>GRANITE, QUARTZ,    BORON CARBIDE.</a:t>
            </a:r>
          </a:p>
          <a:p>
            <a:r>
              <a:rPr lang="en-US" sz="3600" dirty="0" smtClean="0">
                <a:solidFill>
                  <a:srgbClr val="00B0F0"/>
                </a:solidFill>
                <a:latin typeface="Franklin Gothic Medium" pitchFamily="34" charset="0"/>
              </a:rPr>
              <a:t>ETC                             SYNTHETIC DIAMOND</a:t>
            </a:r>
            <a:endParaRPr lang="en-US" sz="3600" dirty="0">
              <a:solidFill>
                <a:srgbClr val="00B0F0"/>
              </a:solidFill>
              <a:latin typeface="Franklin Gothic Medium" pitchFamily="34" charset="0"/>
            </a:endParaRPr>
          </a:p>
        </p:txBody>
      </p:sp>
      <p:cxnSp>
        <p:nvCxnSpPr>
          <p:cNvPr id="5" name="Straight Connector 4"/>
          <p:cNvCxnSpPr/>
          <p:nvPr/>
        </p:nvCxnSpPr>
        <p:spPr>
          <a:xfrm>
            <a:off x="1600200" y="3200400"/>
            <a:ext cx="5791200" cy="1588"/>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rot="5400000">
            <a:off x="1372394" y="3429000"/>
            <a:ext cx="456406" cy="79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rot="5400000">
            <a:off x="7094218" y="3422176"/>
            <a:ext cx="456406" cy="1444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106</a:t>
            </a:fld>
            <a:endParaRPr lang="en-US"/>
          </a:p>
        </p:txBody>
      </p:sp>
      <p:sp>
        <p:nvSpPr>
          <p:cNvPr id="3" name="TextBox 2"/>
          <p:cNvSpPr txBox="1"/>
          <p:nvPr/>
        </p:nvSpPr>
        <p:spPr>
          <a:xfrm>
            <a:off x="228600" y="228600"/>
            <a:ext cx="8686800" cy="6740307"/>
          </a:xfrm>
          <a:prstGeom prst="rect">
            <a:avLst/>
          </a:prstGeom>
          <a:noFill/>
        </p:spPr>
        <p:txBody>
          <a:bodyPr wrap="square" rtlCol="0">
            <a:spAutoFit/>
          </a:bodyPr>
          <a:lstStyle/>
          <a:p>
            <a:r>
              <a:rPr lang="en-US" sz="3600" dirty="0" smtClean="0">
                <a:latin typeface="Franklin Gothic Medium" pitchFamily="34" charset="0"/>
              </a:rPr>
              <a:t>PROPERTIES OF ABRASIVES :</a:t>
            </a:r>
          </a:p>
          <a:p>
            <a:pPr>
              <a:buFont typeface="Arial" charset="0"/>
              <a:buChar char="•"/>
            </a:pPr>
            <a:r>
              <a:rPr lang="en-US" sz="3600" dirty="0" smtClean="0">
                <a:latin typeface="Franklin Gothic Medium" pitchFamily="34" charset="0"/>
              </a:rPr>
              <a:t>HIGH TEMP. RESISTANCE.</a:t>
            </a:r>
          </a:p>
          <a:p>
            <a:pPr>
              <a:buFont typeface="Arial" charset="0"/>
              <a:buChar char="•"/>
            </a:pPr>
            <a:r>
              <a:rPr lang="en-US" sz="3600" dirty="0" smtClean="0">
                <a:latin typeface="Franklin Gothic Medium" pitchFamily="34" charset="0"/>
              </a:rPr>
              <a:t>HIGH ELECTRICAL RESISTIVITY(ALTHOUGH SOME CERAMICS ARE SUPERCONDUCTORS</a:t>
            </a:r>
          </a:p>
          <a:p>
            <a:pPr>
              <a:buFont typeface="Arial" charset="0"/>
              <a:buChar char="•"/>
            </a:pPr>
            <a:r>
              <a:rPr lang="en-US" sz="3600" dirty="0" smtClean="0">
                <a:latin typeface="Franklin Gothic Medium" pitchFamily="34" charset="0"/>
              </a:rPr>
              <a:t>HIGH HARDNESS</a:t>
            </a:r>
          </a:p>
          <a:p>
            <a:pPr>
              <a:buFont typeface="Arial" charset="0"/>
              <a:buChar char="•"/>
            </a:pPr>
            <a:r>
              <a:rPr lang="en-US" sz="3600" dirty="0" smtClean="0">
                <a:latin typeface="Franklin Gothic Medium" pitchFamily="34" charset="0"/>
              </a:rPr>
              <a:t>GOOD CHEMICAL AND CORROSION RESISTANCE.</a:t>
            </a:r>
          </a:p>
          <a:p>
            <a:pPr>
              <a:buFont typeface="Arial" charset="0"/>
              <a:buChar char="•"/>
            </a:pPr>
            <a:r>
              <a:rPr lang="en-US" sz="3600" dirty="0" smtClean="0">
                <a:latin typeface="Franklin Gothic Medium" pitchFamily="34" charset="0"/>
              </a:rPr>
              <a:t>LOW COST OF RAW MATERIALS AND FABRICATION FOR SOME CERAMICS.</a:t>
            </a:r>
          </a:p>
          <a:p>
            <a:pPr>
              <a:buFont typeface="Arial" charset="0"/>
              <a:buChar char="•"/>
            </a:pPr>
            <a:r>
              <a:rPr lang="en-US" sz="3600" dirty="0" smtClean="0">
                <a:latin typeface="Franklin Gothic Medium" pitchFamily="34" charset="0"/>
              </a:rPr>
              <a:t>GOOD APPEARANCE CONTROL THROUGH SURFACE TREATMENTS, COLORIATION ETC.</a:t>
            </a:r>
            <a:endParaRPr lang="en-US" sz="3600" dirty="0">
              <a:latin typeface="Franklin Gothic Medium" pitchFamily="34" charset="0"/>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107</a:t>
            </a:fld>
            <a:endParaRPr lang="en-US"/>
          </a:p>
        </p:txBody>
      </p:sp>
      <p:sp>
        <p:nvSpPr>
          <p:cNvPr id="4" name="TextBox 3"/>
          <p:cNvSpPr txBox="1"/>
          <p:nvPr/>
        </p:nvSpPr>
        <p:spPr>
          <a:xfrm>
            <a:off x="228600" y="228600"/>
            <a:ext cx="8686800" cy="646331"/>
          </a:xfrm>
          <a:prstGeom prst="rect">
            <a:avLst/>
          </a:prstGeom>
          <a:noFill/>
        </p:spPr>
        <p:txBody>
          <a:bodyPr wrap="square" rtlCol="0">
            <a:spAutoFit/>
          </a:bodyPr>
          <a:lstStyle/>
          <a:p>
            <a:endParaRPr lang="en-US" sz="3600" dirty="0">
              <a:latin typeface="Franklin Gothic Medium" pitchFamily="34" charset="0"/>
            </a:endParaRPr>
          </a:p>
        </p:txBody>
      </p:sp>
      <p:sp>
        <p:nvSpPr>
          <p:cNvPr id="5" name="TextBox 4"/>
          <p:cNvSpPr txBox="1"/>
          <p:nvPr/>
        </p:nvSpPr>
        <p:spPr>
          <a:xfrm>
            <a:off x="228600" y="228600"/>
            <a:ext cx="8686800" cy="7848302"/>
          </a:xfrm>
          <a:prstGeom prst="rect">
            <a:avLst/>
          </a:prstGeom>
          <a:noFill/>
        </p:spPr>
        <p:txBody>
          <a:bodyPr wrap="square" rtlCol="0">
            <a:spAutoFit/>
          </a:bodyPr>
          <a:lstStyle/>
          <a:p>
            <a:r>
              <a:rPr lang="en-US" sz="3600" dirty="0" smtClean="0">
                <a:latin typeface="Franklin Gothic Medium" pitchFamily="34" charset="0"/>
              </a:rPr>
              <a:t>ASBESTOS :</a:t>
            </a:r>
          </a:p>
          <a:p>
            <a:r>
              <a:rPr lang="en-US" sz="3600" dirty="0" smtClean="0">
                <a:latin typeface="Franklin Gothic Medium" pitchFamily="34" charset="0"/>
              </a:rPr>
              <a:t>ASBESTOS IS A FIBROUS MATERIAL THAT IS USED PRIMARILY AS A FORE PROOFING AND INSULATION MATERIAL IN BUILDINGS, HOMES AND INDUSTRIAL APPLICATIONS.</a:t>
            </a:r>
          </a:p>
          <a:p>
            <a:r>
              <a:rPr lang="en-US" sz="3600" dirty="0" smtClean="0">
                <a:latin typeface="Franklin Gothic Medium" pitchFamily="34" charset="0"/>
              </a:rPr>
              <a:t>IT IS A GROUP OF MINERALS, OCCUR NATURALLY AS MASSES OF STRONG FLEXIBLE FIBERS THAT CAN BE SEPARATED IN TO THIN THREADS.</a:t>
            </a:r>
          </a:p>
          <a:p>
            <a:r>
              <a:rPr lang="en-US" sz="3600" dirty="0" smtClean="0">
                <a:latin typeface="Franklin Gothic Medium" pitchFamily="34" charset="0"/>
              </a:rPr>
              <a:t>SILICA IS COMBINED WITH SUCH BASES AS MAGNESIUM, IRON, CALCIUM, SODIUM AND ALUMINIUM.</a:t>
            </a:r>
          </a:p>
          <a:p>
            <a:endParaRPr lang="en-US" sz="3600" dirty="0" smtClean="0">
              <a:latin typeface="Franklin Gothic Medium" pitchFamily="34" charset="0"/>
            </a:endParaRPr>
          </a:p>
          <a:p>
            <a:endParaRPr lang="en-US" sz="3600" dirty="0">
              <a:latin typeface="Franklin Gothic Medium" pitchFamily="34" charset="0"/>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108</a:t>
            </a:fld>
            <a:endParaRPr lang="en-US"/>
          </a:p>
        </p:txBody>
      </p:sp>
      <p:sp>
        <p:nvSpPr>
          <p:cNvPr id="3" name="TextBox 2"/>
          <p:cNvSpPr txBox="1"/>
          <p:nvPr/>
        </p:nvSpPr>
        <p:spPr>
          <a:xfrm>
            <a:off x="228600" y="304800"/>
            <a:ext cx="8610600" cy="5078313"/>
          </a:xfrm>
          <a:prstGeom prst="rect">
            <a:avLst/>
          </a:prstGeom>
          <a:noFill/>
        </p:spPr>
        <p:txBody>
          <a:bodyPr wrap="square" rtlCol="0">
            <a:spAutoFit/>
          </a:bodyPr>
          <a:lstStyle/>
          <a:p>
            <a:r>
              <a:rPr lang="en-US" sz="3600" dirty="0" smtClean="0">
                <a:solidFill>
                  <a:srgbClr val="0070C0"/>
                </a:solidFill>
                <a:latin typeface="Franklin Gothic Medium" pitchFamily="34" charset="0"/>
              </a:rPr>
              <a:t>ASBESTOS  IS A GENERAL TERM USED TO DESCRIBE SIX FIBROUS MATERIALS, </a:t>
            </a:r>
            <a:r>
              <a:rPr lang="en-US" sz="3600" dirty="0" smtClean="0">
                <a:latin typeface="Franklin Gothic Medium" pitchFamily="34" charset="0"/>
              </a:rPr>
              <a:t>NAMELY:</a:t>
            </a:r>
          </a:p>
          <a:p>
            <a:r>
              <a:rPr lang="en-US" sz="3600" dirty="0" smtClean="0">
                <a:latin typeface="Franklin Gothic Medium" pitchFamily="34" charset="0"/>
              </a:rPr>
              <a:t>CHRYSOTILE</a:t>
            </a:r>
          </a:p>
          <a:p>
            <a:r>
              <a:rPr lang="en-US" sz="3600" dirty="0" smtClean="0">
                <a:latin typeface="Franklin Gothic Medium" pitchFamily="34" charset="0"/>
              </a:rPr>
              <a:t>AMOSITE</a:t>
            </a:r>
          </a:p>
          <a:p>
            <a:r>
              <a:rPr lang="en-US" sz="3600" dirty="0" smtClean="0">
                <a:latin typeface="Franklin Gothic Medium" pitchFamily="34" charset="0"/>
              </a:rPr>
              <a:t>CROCIDOLITE</a:t>
            </a:r>
          </a:p>
          <a:p>
            <a:r>
              <a:rPr lang="en-US" sz="3600" dirty="0" smtClean="0">
                <a:latin typeface="Franklin Gothic Medium" pitchFamily="34" charset="0"/>
              </a:rPr>
              <a:t>ANTHOPHYLITE</a:t>
            </a:r>
          </a:p>
          <a:p>
            <a:r>
              <a:rPr lang="en-US" sz="3600" dirty="0" smtClean="0">
                <a:latin typeface="Franklin Gothic Medium" pitchFamily="34" charset="0"/>
              </a:rPr>
              <a:t>ACTINOLITR</a:t>
            </a:r>
          </a:p>
          <a:p>
            <a:r>
              <a:rPr lang="en-US" sz="3600" dirty="0" smtClean="0">
                <a:latin typeface="Franklin Gothic Medium" pitchFamily="34" charset="0"/>
              </a:rPr>
              <a:t>TERMOLITE</a:t>
            </a:r>
          </a:p>
        </p:txBody>
      </p:sp>
      <p:pic>
        <p:nvPicPr>
          <p:cNvPr id="4" name="Picture 3" descr="http://upload.wikimedia.org/wikipedia/commons/c/cd/Asbestos_with_muscovite.jpg"/>
          <p:cNvPicPr/>
          <p:nvPr/>
        </p:nvPicPr>
        <p:blipFill>
          <a:blip r:embed="rId2"/>
          <a:srcRect/>
          <a:stretch>
            <a:fillRect/>
          </a:stretch>
        </p:blipFill>
        <p:spPr bwMode="auto">
          <a:xfrm>
            <a:off x="4572000" y="1676400"/>
            <a:ext cx="2628457" cy="3098594"/>
          </a:xfrm>
          <a:prstGeom prst="rect">
            <a:avLst/>
          </a:prstGeom>
          <a:noFill/>
          <a:ln w="9525">
            <a:noFill/>
            <a:miter lim="800000"/>
            <a:headEnd/>
            <a:tailEnd/>
          </a:ln>
        </p:spPr>
      </p:pic>
      <p:sp>
        <p:nvSpPr>
          <p:cNvPr id="5" name="TextBox 4"/>
          <p:cNvSpPr txBox="1"/>
          <p:nvPr/>
        </p:nvSpPr>
        <p:spPr>
          <a:xfrm>
            <a:off x="4419600" y="5029200"/>
            <a:ext cx="4038600" cy="1600438"/>
          </a:xfrm>
          <a:prstGeom prst="rect">
            <a:avLst/>
          </a:prstGeom>
          <a:noFill/>
        </p:spPr>
        <p:txBody>
          <a:bodyPr wrap="square" rtlCol="0">
            <a:spAutoFit/>
          </a:bodyPr>
          <a:lstStyle/>
          <a:p>
            <a:r>
              <a:rPr lang="en-US" sz="4000" dirty="0" smtClean="0"/>
              <a:t>Fibrous asbestos on </a:t>
            </a:r>
            <a:r>
              <a:rPr lang="en-US" sz="4000" u="sng" dirty="0" smtClean="0">
                <a:hlinkClick r:id="rId3" tooltip="Muscovite"/>
              </a:rPr>
              <a:t>muscovite</a:t>
            </a:r>
            <a:endParaRPr lang="en-US" sz="4000" dirty="0" smtClean="0"/>
          </a:p>
          <a:p>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109</a:t>
            </a:fld>
            <a:endParaRPr lang="en-US"/>
          </a:p>
        </p:txBody>
      </p:sp>
      <p:pic>
        <p:nvPicPr>
          <p:cNvPr id="3" name="Picture 2" descr="http://www.isitasbestos.com/images/pipe1_sm.jpg"/>
          <p:cNvPicPr/>
          <p:nvPr/>
        </p:nvPicPr>
        <p:blipFill>
          <a:blip r:embed="rId2"/>
          <a:srcRect/>
          <a:stretch>
            <a:fillRect/>
          </a:stretch>
        </p:blipFill>
        <p:spPr bwMode="auto">
          <a:xfrm>
            <a:off x="609600" y="685800"/>
            <a:ext cx="3810000" cy="3429000"/>
          </a:xfrm>
          <a:prstGeom prst="rect">
            <a:avLst/>
          </a:prstGeom>
          <a:noFill/>
          <a:ln w="9525">
            <a:noFill/>
            <a:miter lim="800000"/>
            <a:headEnd/>
            <a:tailEnd/>
          </a:ln>
        </p:spPr>
      </p:pic>
      <p:sp>
        <p:nvSpPr>
          <p:cNvPr id="4" name="TextBox 3"/>
          <p:cNvSpPr txBox="1"/>
          <p:nvPr/>
        </p:nvSpPr>
        <p:spPr>
          <a:xfrm>
            <a:off x="457200" y="4419600"/>
            <a:ext cx="4267200" cy="2062103"/>
          </a:xfrm>
          <a:prstGeom prst="rect">
            <a:avLst/>
          </a:prstGeom>
          <a:noFill/>
        </p:spPr>
        <p:txBody>
          <a:bodyPr wrap="square" rtlCol="0">
            <a:spAutoFit/>
          </a:bodyPr>
          <a:lstStyle/>
          <a:p>
            <a:r>
              <a:rPr lang="en-US" sz="3200" b="1" dirty="0" smtClean="0"/>
              <a:t>Basement heating pipe leading into living area.</a:t>
            </a:r>
            <a:endParaRPr lang="en-US" sz="3200" dirty="0" smtClean="0"/>
          </a:p>
          <a:p>
            <a:endParaRPr lang="en-US" sz="3200" dirty="0"/>
          </a:p>
        </p:txBody>
      </p:sp>
      <p:pic>
        <p:nvPicPr>
          <p:cNvPr id="5" name="Picture 4" descr="http://www.isitasbestos.com/images/pipe2_sm.jpg"/>
          <p:cNvPicPr/>
          <p:nvPr/>
        </p:nvPicPr>
        <p:blipFill>
          <a:blip r:embed="rId3"/>
          <a:srcRect/>
          <a:stretch>
            <a:fillRect/>
          </a:stretch>
        </p:blipFill>
        <p:spPr bwMode="auto">
          <a:xfrm>
            <a:off x="4953000" y="609600"/>
            <a:ext cx="35052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elmhurst.edu/~chm/demos/images/disappearcup.GIF"/>
          <p:cNvPicPr/>
          <p:nvPr/>
        </p:nvPicPr>
        <p:blipFill>
          <a:blip r:embed="rId2"/>
          <a:srcRect/>
          <a:stretch>
            <a:fillRect/>
          </a:stretch>
        </p:blipFill>
        <p:spPr bwMode="auto">
          <a:xfrm>
            <a:off x="1295400" y="457200"/>
            <a:ext cx="5715000" cy="6096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262779A1-A695-4061-8ECF-6D13A2677CC7}" type="slidenum">
              <a:rPr lang="en-US" smtClean="0"/>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110</a:t>
            </a:fld>
            <a:endParaRPr lang="en-US"/>
          </a:p>
        </p:txBody>
      </p:sp>
      <p:sp>
        <p:nvSpPr>
          <p:cNvPr id="3" name="TextBox 2"/>
          <p:cNvSpPr txBox="1"/>
          <p:nvPr/>
        </p:nvSpPr>
        <p:spPr>
          <a:xfrm>
            <a:off x="228600" y="228600"/>
            <a:ext cx="8763000" cy="6186309"/>
          </a:xfrm>
          <a:prstGeom prst="rect">
            <a:avLst/>
          </a:prstGeom>
          <a:noFill/>
        </p:spPr>
        <p:txBody>
          <a:bodyPr wrap="square" rtlCol="0">
            <a:spAutoFit/>
          </a:bodyPr>
          <a:lstStyle/>
          <a:p>
            <a:r>
              <a:rPr lang="en-US" sz="3600" dirty="0" smtClean="0">
                <a:solidFill>
                  <a:srgbClr val="0000FF"/>
                </a:solidFill>
              </a:rPr>
              <a:t>ASBESTOS PROPERTIES :</a:t>
            </a:r>
          </a:p>
          <a:p>
            <a:pPr>
              <a:buFont typeface="Arial" charset="0"/>
              <a:buChar char="•"/>
            </a:pPr>
            <a:r>
              <a:rPr lang="en-US" sz="3600" dirty="0" smtClean="0"/>
              <a:t>IT HAS INSULATING PROPERTIES AND RESISTANCE TO ALL ATMOSPHERIC AGENS AND POLLUTANTS.</a:t>
            </a:r>
          </a:p>
          <a:p>
            <a:pPr>
              <a:buFont typeface="Arial" charset="0"/>
              <a:buChar char="•"/>
            </a:pPr>
            <a:r>
              <a:rPr lang="en-US" sz="3600" dirty="0" smtClean="0"/>
              <a:t> DOES NOT REACT WITH OTHER CHEMICALS.</a:t>
            </a:r>
          </a:p>
          <a:p>
            <a:pPr>
              <a:buFont typeface="Arial" charset="0"/>
              <a:buChar char="•"/>
            </a:pPr>
            <a:r>
              <a:rPr lang="en-US" sz="3600" dirty="0" smtClean="0"/>
              <a:t>IT IS FIRE RESISTANT.</a:t>
            </a:r>
          </a:p>
          <a:p>
            <a:pPr>
              <a:buFont typeface="Arial" charset="0"/>
              <a:buChar char="•"/>
            </a:pPr>
            <a:r>
              <a:rPr lang="en-US" sz="3600" dirty="0" smtClean="0"/>
              <a:t>ALKALINE, ACID AND FIRE RESISTANT.</a:t>
            </a:r>
          </a:p>
          <a:p>
            <a:pPr>
              <a:buFont typeface="Arial" charset="0"/>
              <a:buChar char="•"/>
            </a:pPr>
            <a:r>
              <a:rPr lang="en-US" sz="3600" dirty="0" smtClean="0"/>
              <a:t> HAS NO DETACTABLE SMELL.</a:t>
            </a:r>
          </a:p>
          <a:p>
            <a:pPr>
              <a:buFont typeface="Arial" charset="0"/>
              <a:buChar char="•"/>
            </a:pPr>
            <a:r>
              <a:rPr lang="en-US" sz="3600" dirty="0" smtClean="0"/>
              <a:t>HARD, IT IS AMAZING RESISTANT TO SCRATCH.</a:t>
            </a:r>
            <a:endParaRPr lang="en-US" sz="3600"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111</a:t>
            </a:fld>
            <a:endParaRPr lang="en-US"/>
          </a:p>
        </p:txBody>
      </p:sp>
      <p:sp>
        <p:nvSpPr>
          <p:cNvPr id="3" name="TextBox 2"/>
          <p:cNvSpPr txBox="1"/>
          <p:nvPr/>
        </p:nvSpPr>
        <p:spPr>
          <a:xfrm>
            <a:off x="228600" y="228600"/>
            <a:ext cx="8763000" cy="6740307"/>
          </a:xfrm>
          <a:prstGeom prst="rect">
            <a:avLst/>
          </a:prstGeom>
          <a:noFill/>
        </p:spPr>
        <p:txBody>
          <a:bodyPr wrap="square" rtlCol="0">
            <a:spAutoFit/>
          </a:bodyPr>
          <a:lstStyle/>
          <a:p>
            <a:r>
              <a:rPr lang="en-US" sz="3600" dirty="0" smtClean="0">
                <a:solidFill>
                  <a:srgbClr val="FF3399"/>
                </a:solidFill>
              </a:rPr>
              <a:t>ASBESTOS APPLICATIONS:</a:t>
            </a:r>
          </a:p>
          <a:p>
            <a:pPr>
              <a:buFont typeface="Arial" charset="0"/>
              <a:buChar char="•"/>
            </a:pPr>
            <a:r>
              <a:rPr lang="en-US" sz="3600" dirty="0" smtClean="0"/>
              <a:t>CEMENT PIPES, CEMENT WALL BOARDS.</a:t>
            </a:r>
          </a:p>
          <a:p>
            <a:pPr>
              <a:buFont typeface="Arial" charset="0"/>
              <a:buChar char="•"/>
            </a:pPr>
            <a:r>
              <a:rPr lang="en-US" sz="3600" dirty="0" smtClean="0"/>
              <a:t>BOILER INSULATION, FIRE PROFFING MATERIALS, INSULATORS.</a:t>
            </a:r>
          </a:p>
          <a:p>
            <a:pPr>
              <a:buFont typeface="Arial" charset="0"/>
              <a:buChar char="•"/>
            </a:pPr>
            <a:r>
              <a:rPr lang="en-US" sz="3600" dirty="0" smtClean="0"/>
              <a:t>BRAKE SHOES</a:t>
            </a:r>
          </a:p>
          <a:p>
            <a:pPr>
              <a:buFont typeface="Arial" charset="0"/>
              <a:buChar char="•"/>
            </a:pPr>
            <a:r>
              <a:rPr lang="en-US" sz="3600" dirty="0" smtClean="0"/>
              <a:t>COOLING TOERS</a:t>
            </a:r>
          </a:p>
          <a:p>
            <a:pPr>
              <a:buFont typeface="Arial" charset="0"/>
              <a:buChar char="•"/>
            </a:pPr>
            <a:r>
              <a:rPr lang="en-US" sz="3600" dirty="0" smtClean="0"/>
              <a:t>VINYL WALL COVERINGS, VINYL TILES.</a:t>
            </a:r>
          </a:p>
          <a:p>
            <a:pPr>
              <a:buFont typeface="Arial" charset="0"/>
              <a:buChar char="•"/>
            </a:pPr>
            <a:r>
              <a:rPr lang="en-US" sz="3600" dirty="0" smtClean="0"/>
              <a:t>PIPE INSULATION</a:t>
            </a:r>
          </a:p>
          <a:p>
            <a:pPr>
              <a:buFont typeface="Arial" charset="0"/>
              <a:buChar char="•"/>
            </a:pPr>
            <a:r>
              <a:rPr lang="en-US" sz="3600" dirty="0" smtClean="0"/>
              <a:t>PUTTIES, ADHESIVES</a:t>
            </a:r>
          </a:p>
          <a:p>
            <a:pPr>
              <a:buFont typeface="Arial" charset="0"/>
              <a:buChar char="•"/>
            </a:pPr>
            <a:r>
              <a:rPr lang="en-US" sz="3600" dirty="0" smtClean="0"/>
              <a:t>FIRE PROOF TEXTILES</a:t>
            </a:r>
          </a:p>
          <a:p>
            <a:pPr>
              <a:buFont typeface="Arial" charset="0"/>
              <a:buChar char="•"/>
            </a:pPr>
            <a:r>
              <a:rPr lang="en-US" sz="3600" dirty="0" smtClean="0"/>
              <a:t>GASKETS ETC.</a:t>
            </a:r>
            <a:endParaRPr lang="en-US" sz="3600"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112</a:t>
            </a:fld>
            <a:endParaRPr lang="en-US"/>
          </a:p>
        </p:txBody>
      </p:sp>
      <p:sp>
        <p:nvSpPr>
          <p:cNvPr id="3" name="TextBox 2"/>
          <p:cNvSpPr txBox="1"/>
          <p:nvPr/>
        </p:nvSpPr>
        <p:spPr>
          <a:xfrm>
            <a:off x="152400" y="228600"/>
            <a:ext cx="8763000" cy="4524315"/>
          </a:xfrm>
          <a:prstGeom prst="rect">
            <a:avLst/>
          </a:prstGeom>
          <a:noFill/>
        </p:spPr>
        <p:txBody>
          <a:bodyPr wrap="square" rtlCol="0">
            <a:spAutoFit/>
          </a:bodyPr>
          <a:lstStyle/>
          <a:p>
            <a:r>
              <a:rPr lang="en-US" sz="3600" dirty="0" smtClean="0">
                <a:solidFill>
                  <a:srgbClr val="FF0000"/>
                </a:solidFill>
              </a:rPr>
              <a:t>CORK:</a:t>
            </a:r>
          </a:p>
          <a:p>
            <a:r>
              <a:rPr lang="en-US" sz="3600" dirty="0" smtClean="0"/>
              <a:t>CORK IS A CUTER BARK OF A OAK TREE FOUND IN SPAIN,PORTUGAL AND AFRICA.IT IS USED IN COMPOSITE FORM AND MELDED IN BLOCKS UNDER HEAT AND PRESSURE.</a:t>
            </a:r>
          </a:p>
          <a:p>
            <a:r>
              <a:rPr lang="en-US" sz="3600" dirty="0" smtClean="0">
                <a:solidFill>
                  <a:srgbClr val="FF0000"/>
                </a:solidFill>
              </a:rPr>
              <a:t> </a:t>
            </a:r>
          </a:p>
          <a:p>
            <a:endParaRPr lang="en-US" sz="3600" dirty="0"/>
          </a:p>
        </p:txBody>
      </p:sp>
      <p:pic>
        <p:nvPicPr>
          <p:cNvPr id="4" name="Picture 3" descr="http://upload.wikimedia.org/wikipedia/commons/thumb/a/ad/Cork.jpg/220px-Cork.jpg">
            <a:hlinkClick r:id="rId2"/>
          </p:cNvPr>
          <p:cNvPicPr/>
          <p:nvPr/>
        </p:nvPicPr>
        <p:blipFill>
          <a:blip r:embed="rId3"/>
          <a:srcRect/>
          <a:stretch>
            <a:fillRect/>
          </a:stretch>
        </p:blipFill>
        <p:spPr bwMode="auto">
          <a:xfrm>
            <a:off x="533400" y="3886200"/>
            <a:ext cx="3352800" cy="2438400"/>
          </a:xfrm>
          <a:prstGeom prst="rect">
            <a:avLst/>
          </a:prstGeom>
          <a:noFill/>
          <a:ln w="9525">
            <a:noFill/>
            <a:miter lim="800000"/>
            <a:headEnd/>
            <a:tailEnd/>
          </a:ln>
        </p:spPr>
      </p:pic>
      <p:sp>
        <p:nvSpPr>
          <p:cNvPr id="5" name="TextBox 4"/>
          <p:cNvSpPr txBox="1"/>
          <p:nvPr/>
        </p:nvSpPr>
        <p:spPr>
          <a:xfrm>
            <a:off x="4343400" y="4572000"/>
            <a:ext cx="4191000" cy="1754326"/>
          </a:xfrm>
          <a:prstGeom prst="rect">
            <a:avLst/>
          </a:prstGeom>
          <a:noFill/>
        </p:spPr>
        <p:txBody>
          <a:bodyPr wrap="square" rtlCol="0">
            <a:spAutoFit/>
          </a:bodyPr>
          <a:lstStyle/>
          <a:p>
            <a:r>
              <a:rPr lang="en-US" sz="5400" dirty="0" smtClean="0"/>
              <a:t>Untreated cork panel</a:t>
            </a:r>
            <a:endParaRPr lang="en-US" sz="5400"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113</a:t>
            </a:fld>
            <a:endParaRPr lang="en-US"/>
          </a:p>
        </p:txBody>
      </p:sp>
      <p:sp>
        <p:nvSpPr>
          <p:cNvPr id="3" name="TextBox 2"/>
          <p:cNvSpPr txBox="1"/>
          <p:nvPr/>
        </p:nvSpPr>
        <p:spPr>
          <a:xfrm>
            <a:off x="533400" y="381000"/>
            <a:ext cx="8305800" cy="6740307"/>
          </a:xfrm>
          <a:prstGeom prst="rect">
            <a:avLst/>
          </a:prstGeom>
          <a:noFill/>
        </p:spPr>
        <p:txBody>
          <a:bodyPr wrap="square" rtlCol="0">
            <a:spAutoFit/>
          </a:bodyPr>
          <a:lstStyle/>
          <a:p>
            <a:r>
              <a:rPr lang="en-US" sz="3600" dirty="0" smtClean="0">
                <a:solidFill>
                  <a:srgbClr val="FF0000"/>
                </a:solidFill>
              </a:rPr>
              <a:t>PROPERTIES OF CORK:</a:t>
            </a:r>
          </a:p>
          <a:p>
            <a:pPr>
              <a:buFont typeface="Arial" charset="0"/>
              <a:buChar char="•"/>
            </a:pPr>
            <a:r>
              <a:rPr lang="en-US" sz="3600" dirty="0" smtClean="0"/>
              <a:t>IT HAS GOOD STABILITY AND IS VERY LIGHT WEIGHT.</a:t>
            </a:r>
          </a:p>
          <a:p>
            <a:pPr>
              <a:buFont typeface="Arial" charset="0"/>
              <a:buChar char="•"/>
            </a:pPr>
            <a:r>
              <a:rPr lang="en-US" sz="3600" dirty="0" smtClean="0"/>
              <a:t>CORK IS IMPERMEABLE  TO BOTH LIQUIDS AND GASSES ,GIVING IT SUPERIOR SEALING CAPABILITIES.</a:t>
            </a:r>
          </a:p>
          <a:p>
            <a:pPr>
              <a:buFont typeface="Arial" charset="0"/>
              <a:buChar char="•"/>
            </a:pPr>
            <a:r>
              <a:rPr lang="en-US" sz="3600" dirty="0" smtClean="0"/>
              <a:t>IT HAS LOW CODUCTIVITY OF HEAT.</a:t>
            </a:r>
          </a:p>
          <a:p>
            <a:pPr>
              <a:buFont typeface="Arial" charset="0"/>
              <a:buChar char="•"/>
            </a:pPr>
            <a:r>
              <a:rPr lang="en-US" sz="3600" dirty="0" smtClean="0"/>
              <a:t>IT HAS ABILITY TO ABSORB SOUND AND VIBRATIONS.</a:t>
            </a:r>
          </a:p>
          <a:p>
            <a:pPr>
              <a:buFont typeface="Arial" charset="0"/>
              <a:buChar char="•"/>
            </a:pPr>
            <a:r>
              <a:rPr lang="en-US" sz="3600" dirty="0" smtClean="0"/>
              <a:t>IT HAS HIGH COEFFICIENT OF FRICTION.</a:t>
            </a:r>
          </a:p>
          <a:p>
            <a:pPr>
              <a:buFont typeface="Arial" charset="0"/>
              <a:buChar char="•"/>
            </a:pPr>
            <a:endParaRPr lang="en-US" sz="3600"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114</a:t>
            </a:fld>
            <a:endParaRPr lang="en-US"/>
          </a:p>
        </p:txBody>
      </p:sp>
      <p:sp>
        <p:nvSpPr>
          <p:cNvPr id="3" name="TextBox 2"/>
          <p:cNvSpPr txBox="1"/>
          <p:nvPr/>
        </p:nvSpPr>
        <p:spPr>
          <a:xfrm>
            <a:off x="533400" y="304800"/>
            <a:ext cx="8229600" cy="2862322"/>
          </a:xfrm>
          <a:prstGeom prst="rect">
            <a:avLst/>
          </a:prstGeom>
          <a:noFill/>
        </p:spPr>
        <p:txBody>
          <a:bodyPr wrap="square" rtlCol="0">
            <a:spAutoFit/>
          </a:bodyPr>
          <a:lstStyle/>
          <a:p>
            <a:pPr>
              <a:buFont typeface="Arial" charset="0"/>
              <a:buChar char="•"/>
            </a:pPr>
            <a:r>
              <a:rPr lang="en-US" sz="3600" dirty="0" smtClean="0"/>
              <a:t>IT HAS SHOWN A REMARKABLY HIGH TOLERANCE TO HEAT .</a:t>
            </a:r>
          </a:p>
          <a:p>
            <a:pPr>
              <a:buFont typeface="Arial" charset="0"/>
              <a:buChar char="•"/>
            </a:pPr>
            <a:r>
              <a:rPr lang="en-US" sz="3600" dirty="0" smtClean="0"/>
              <a:t>GOOD INSULATOR.</a:t>
            </a:r>
          </a:p>
          <a:p>
            <a:endParaRPr lang="en-US" sz="3600" dirty="0" smtClean="0"/>
          </a:p>
          <a:p>
            <a:endParaRPr lang="en-US" sz="3600" dirty="0"/>
          </a:p>
        </p:txBody>
      </p:sp>
      <p:pic>
        <p:nvPicPr>
          <p:cNvPr id="4" name="Picture 3" descr="File:Cork p1160013.jpg">
            <a:hlinkClick r:id="rId2"/>
          </p:cNvPr>
          <p:cNvPicPr/>
          <p:nvPr/>
        </p:nvPicPr>
        <p:blipFill>
          <a:blip r:embed="rId3"/>
          <a:srcRect/>
          <a:stretch>
            <a:fillRect/>
          </a:stretch>
        </p:blipFill>
        <p:spPr bwMode="auto">
          <a:xfrm>
            <a:off x="381000" y="2057400"/>
            <a:ext cx="3352800" cy="1982933"/>
          </a:xfrm>
          <a:prstGeom prst="rect">
            <a:avLst/>
          </a:prstGeom>
          <a:noFill/>
          <a:ln w="9525">
            <a:noFill/>
            <a:miter lim="800000"/>
            <a:headEnd/>
            <a:tailEnd/>
          </a:ln>
        </p:spPr>
      </p:pic>
      <p:sp>
        <p:nvSpPr>
          <p:cNvPr id="5" name="TextBox 4"/>
          <p:cNvSpPr txBox="1"/>
          <p:nvPr/>
        </p:nvSpPr>
        <p:spPr>
          <a:xfrm>
            <a:off x="304800" y="4495800"/>
            <a:ext cx="3505200" cy="1477328"/>
          </a:xfrm>
          <a:prstGeom prst="rect">
            <a:avLst/>
          </a:prstGeom>
          <a:noFill/>
        </p:spPr>
        <p:txBody>
          <a:bodyPr wrap="square" rtlCol="0">
            <a:spAutoFit/>
          </a:bodyPr>
          <a:lstStyle/>
          <a:p>
            <a:r>
              <a:rPr lang="en-US" sz="3600" dirty="0" smtClean="0">
                <a:solidFill>
                  <a:srgbClr val="FF3399"/>
                </a:solidFill>
              </a:rPr>
              <a:t>A cork </a:t>
            </a:r>
            <a:r>
              <a:rPr lang="en-US" sz="3600" u="sng" dirty="0" smtClean="0">
                <a:solidFill>
                  <a:srgbClr val="FF3399"/>
                </a:solidFill>
                <a:hlinkClick r:id="rId4" tooltip="Stopper (plug)"/>
              </a:rPr>
              <a:t>stopper</a:t>
            </a:r>
            <a:r>
              <a:rPr lang="en-US" sz="3600" dirty="0" smtClean="0">
                <a:solidFill>
                  <a:srgbClr val="FF3399"/>
                </a:solidFill>
              </a:rPr>
              <a:t> for a wine bottle</a:t>
            </a:r>
          </a:p>
          <a:p>
            <a:endParaRPr lang="en-US" dirty="0"/>
          </a:p>
        </p:txBody>
      </p:sp>
      <p:pic>
        <p:nvPicPr>
          <p:cNvPr id="6" name="Picture 5" descr="File:ChampagneCorksLarge.jpg">
            <a:hlinkClick r:id="rId5"/>
          </p:cNvPr>
          <p:cNvPicPr/>
          <p:nvPr/>
        </p:nvPicPr>
        <p:blipFill>
          <a:blip r:embed="rId6"/>
          <a:srcRect/>
          <a:stretch>
            <a:fillRect/>
          </a:stretch>
        </p:blipFill>
        <p:spPr bwMode="auto">
          <a:xfrm>
            <a:off x="5334000" y="1828800"/>
            <a:ext cx="2971800" cy="2286000"/>
          </a:xfrm>
          <a:prstGeom prst="rect">
            <a:avLst/>
          </a:prstGeom>
          <a:noFill/>
          <a:ln w="9525">
            <a:noFill/>
            <a:miter lim="800000"/>
            <a:headEnd/>
            <a:tailEnd/>
          </a:ln>
        </p:spPr>
      </p:pic>
      <p:sp>
        <p:nvSpPr>
          <p:cNvPr id="7" name="TextBox 6"/>
          <p:cNvSpPr txBox="1"/>
          <p:nvPr/>
        </p:nvSpPr>
        <p:spPr>
          <a:xfrm>
            <a:off x="4114800" y="4191000"/>
            <a:ext cx="4800600" cy="2092881"/>
          </a:xfrm>
          <a:prstGeom prst="rect">
            <a:avLst/>
          </a:prstGeom>
          <a:noFill/>
        </p:spPr>
        <p:txBody>
          <a:bodyPr wrap="square" rtlCol="0">
            <a:spAutoFit/>
          </a:bodyPr>
          <a:lstStyle/>
          <a:p>
            <a:r>
              <a:rPr lang="en-US" sz="2800" dirty="0" smtClean="0"/>
              <a:t>In these champagne corks, the base is a single piece, while the crown is composed of granules.</a:t>
            </a:r>
          </a:p>
          <a:p>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115</a:t>
            </a:fld>
            <a:endParaRPr lang="en-US"/>
          </a:p>
        </p:txBody>
      </p:sp>
      <p:sp>
        <p:nvSpPr>
          <p:cNvPr id="3" name="TextBox 2"/>
          <p:cNvSpPr txBox="1"/>
          <p:nvPr/>
        </p:nvSpPr>
        <p:spPr>
          <a:xfrm>
            <a:off x="457200" y="381000"/>
            <a:ext cx="8382000" cy="5078313"/>
          </a:xfrm>
          <a:prstGeom prst="rect">
            <a:avLst/>
          </a:prstGeom>
          <a:noFill/>
        </p:spPr>
        <p:txBody>
          <a:bodyPr wrap="square" rtlCol="0">
            <a:spAutoFit/>
          </a:bodyPr>
          <a:lstStyle/>
          <a:p>
            <a:r>
              <a:rPr lang="en-US" sz="3600" dirty="0" smtClean="0">
                <a:solidFill>
                  <a:srgbClr val="FF0000"/>
                </a:solidFill>
              </a:rPr>
              <a:t>APPLICATIONS OF CORK:</a:t>
            </a:r>
          </a:p>
          <a:p>
            <a:pPr>
              <a:buFont typeface="Arial" charset="0"/>
              <a:buChar char="•"/>
            </a:pPr>
            <a:r>
              <a:rPr lang="en-US" sz="3600" dirty="0" smtClean="0"/>
              <a:t>USE FOR WINE BOTTLE CLOSURES.</a:t>
            </a:r>
          </a:p>
          <a:p>
            <a:pPr>
              <a:buFont typeface="Arial" charset="0"/>
              <a:buChar char="•"/>
            </a:pPr>
            <a:r>
              <a:rPr lang="en-US" sz="3600" dirty="0" smtClean="0"/>
              <a:t>FISHING FLOATS.</a:t>
            </a:r>
          </a:p>
          <a:p>
            <a:pPr>
              <a:buFont typeface="Arial" charset="0"/>
              <a:buChar char="•"/>
            </a:pPr>
            <a:r>
              <a:rPr lang="en-US" sz="3600" dirty="0" smtClean="0"/>
              <a:t>HANDLES OF VARIOUS PARTS.</a:t>
            </a:r>
          </a:p>
          <a:p>
            <a:pPr>
              <a:buFont typeface="Arial" charset="0"/>
              <a:buChar char="•"/>
            </a:pPr>
            <a:r>
              <a:rPr lang="en-US" sz="3600" dirty="0" smtClean="0"/>
              <a:t>FLOOR TITLES.</a:t>
            </a:r>
          </a:p>
          <a:p>
            <a:pPr>
              <a:buFont typeface="Arial" charset="0"/>
              <a:buChar char="•"/>
            </a:pPr>
            <a:r>
              <a:rPr lang="en-US" sz="3600" dirty="0" smtClean="0"/>
              <a:t>FREEZER CABINETS.</a:t>
            </a:r>
          </a:p>
          <a:p>
            <a:pPr>
              <a:buFont typeface="Arial" charset="0"/>
              <a:buChar char="•"/>
            </a:pPr>
            <a:r>
              <a:rPr lang="en-US" sz="3600" dirty="0" smtClean="0"/>
              <a:t>ROOT INSULATIONS AND INSULATIONS FOR COLD STORAGE.</a:t>
            </a:r>
          </a:p>
          <a:p>
            <a:endParaRPr lang="en-US" sz="3600"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116</a:t>
            </a:fld>
            <a:endParaRPr lang="en-US"/>
          </a:p>
        </p:txBody>
      </p:sp>
      <p:sp>
        <p:nvSpPr>
          <p:cNvPr id="3" name="TextBox 2"/>
          <p:cNvSpPr txBox="1"/>
          <p:nvPr/>
        </p:nvSpPr>
        <p:spPr>
          <a:xfrm>
            <a:off x="457200" y="457200"/>
            <a:ext cx="8534400" cy="6740307"/>
          </a:xfrm>
          <a:prstGeom prst="rect">
            <a:avLst/>
          </a:prstGeom>
          <a:noFill/>
        </p:spPr>
        <p:txBody>
          <a:bodyPr wrap="square" rtlCol="0">
            <a:spAutoFit/>
          </a:bodyPr>
          <a:lstStyle/>
          <a:p>
            <a:r>
              <a:rPr lang="en-US" sz="3600" dirty="0" smtClean="0">
                <a:solidFill>
                  <a:srgbClr val="FF0000"/>
                </a:solidFill>
              </a:rPr>
              <a:t>THERMOCOLE:</a:t>
            </a:r>
          </a:p>
          <a:p>
            <a:pPr>
              <a:buFont typeface="Arial" charset="0"/>
              <a:buChar char="•"/>
            </a:pPr>
            <a:r>
              <a:rPr lang="en-US" sz="3600" dirty="0" smtClean="0"/>
              <a:t>THERMOCOLE IS A RESTRUCTURED CHEMICAL  BONDING OF POLYSTYRENE (A SYNTHETIC PETROLEUM PRODUCT) MOLECULES AND DEVELOPED INTO SUBSTANCE NAMED STETCH POLYSTYRENE. THESE  THERMOPLASTICS GRANULES ARE EXPANDED GRANULES  BECOME MUCH  LARGER IN SIZE BUT REMAIN VERY LIGHT.</a:t>
            </a:r>
          </a:p>
          <a:p>
            <a:endParaRPr lang="en-US" sz="3600"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117</a:t>
            </a:fld>
            <a:endParaRPr lang="en-US"/>
          </a:p>
        </p:txBody>
      </p:sp>
      <p:sp>
        <p:nvSpPr>
          <p:cNvPr id="3" name="TextBox 2"/>
          <p:cNvSpPr txBox="1"/>
          <p:nvPr/>
        </p:nvSpPr>
        <p:spPr>
          <a:xfrm>
            <a:off x="304800" y="381000"/>
            <a:ext cx="8610600" cy="3416320"/>
          </a:xfrm>
          <a:prstGeom prst="rect">
            <a:avLst/>
          </a:prstGeom>
          <a:noFill/>
        </p:spPr>
        <p:txBody>
          <a:bodyPr wrap="square" rtlCol="0">
            <a:spAutoFit/>
          </a:bodyPr>
          <a:lstStyle/>
          <a:p>
            <a:pPr>
              <a:buFont typeface="Arial" charset="0"/>
              <a:buChar char="•"/>
            </a:pPr>
            <a:r>
              <a:rPr lang="en-US" sz="3600" dirty="0" smtClean="0"/>
              <a:t>THERMOCOLE HAS GOOD RESISTANCE FOR COLD AND HEAT BUT SINCE IT IS A PETROLEUM PRODUCT,IT DISSOLVES IN ANY SOLVENT OF PETROLEUM.</a:t>
            </a:r>
          </a:p>
          <a:p>
            <a:endParaRPr lang="en-US" sz="3600"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118</a:t>
            </a:fld>
            <a:endParaRPr lang="en-US"/>
          </a:p>
        </p:txBody>
      </p:sp>
      <p:sp>
        <p:nvSpPr>
          <p:cNvPr id="3" name="TextBox 2"/>
          <p:cNvSpPr txBox="1"/>
          <p:nvPr/>
        </p:nvSpPr>
        <p:spPr>
          <a:xfrm>
            <a:off x="381000" y="533400"/>
            <a:ext cx="8534400" cy="6740307"/>
          </a:xfrm>
          <a:prstGeom prst="rect">
            <a:avLst/>
          </a:prstGeom>
          <a:noFill/>
        </p:spPr>
        <p:txBody>
          <a:bodyPr wrap="square" rtlCol="0">
            <a:spAutoFit/>
          </a:bodyPr>
          <a:lstStyle/>
          <a:p>
            <a:pPr>
              <a:buFont typeface="Arial" charset="0"/>
              <a:buChar char="•"/>
            </a:pPr>
            <a:r>
              <a:rPr lang="en-US" sz="3600" dirty="0" smtClean="0">
                <a:solidFill>
                  <a:srgbClr val="FF0000"/>
                </a:solidFill>
              </a:rPr>
              <a:t>PROPERTIES:</a:t>
            </a:r>
          </a:p>
          <a:p>
            <a:pPr>
              <a:buFont typeface="Arial" charset="0"/>
              <a:buChar char="•"/>
            </a:pPr>
            <a:r>
              <a:rPr lang="en-US" sz="3600" dirty="0" smtClean="0"/>
              <a:t>IT HAS EXCELLENT INSULATING PROPERTIES.</a:t>
            </a:r>
          </a:p>
          <a:p>
            <a:pPr>
              <a:buFont typeface="Arial" charset="0"/>
              <a:buChar char="•"/>
            </a:pPr>
            <a:r>
              <a:rPr lang="en-US" sz="3600" dirty="0" smtClean="0"/>
              <a:t>IT CAN BE CUT EASILY  WITH SIMPLES TOOLS LIKE KNIFE OR A SAW.</a:t>
            </a:r>
          </a:p>
          <a:p>
            <a:pPr>
              <a:buFont typeface="Arial" charset="0"/>
              <a:buChar char="•"/>
            </a:pPr>
            <a:r>
              <a:rPr lang="en-US" sz="3600" dirty="0" smtClean="0"/>
              <a:t>IT HAS A HIGH RESISTANT TO MOISTURE ,ADEQUATE STRUCTURAL STRENGTH.</a:t>
            </a:r>
          </a:p>
          <a:p>
            <a:pPr>
              <a:buFont typeface="Arial" charset="0"/>
              <a:buChar char="•"/>
            </a:pPr>
            <a:r>
              <a:rPr lang="en-US" sz="3600" dirty="0" smtClean="0"/>
              <a:t>IT HAS EXCELLENT DIMENSSIONAL STABILITY, MAKES IT EASY TO USE.</a:t>
            </a:r>
          </a:p>
          <a:p>
            <a:endParaRPr lang="en-US" sz="3600" dirty="0" smtClean="0"/>
          </a:p>
          <a:p>
            <a:endParaRPr lang="en-US" sz="3600"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119</a:t>
            </a:fld>
            <a:endParaRPr lang="en-US"/>
          </a:p>
        </p:txBody>
      </p:sp>
      <p:sp>
        <p:nvSpPr>
          <p:cNvPr id="3" name="TextBox 2"/>
          <p:cNvSpPr txBox="1"/>
          <p:nvPr/>
        </p:nvSpPr>
        <p:spPr>
          <a:xfrm>
            <a:off x="381000" y="304800"/>
            <a:ext cx="8534400" cy="2308324"/>
          </a:xfrm>
          <a:prstGeom prst="rect">
            <a:avLst/>
          </a:prstGeom>
          <a:noFill/>
        </p:spPr>
        <p:txBody>
          <a:bodyPr wrap="square" rtlCol="0">
            <a:spAutoFit/>
          </a:bodyPr>
          <a:lstStyle/>
          <a:p>
            <a:pPr>
              <a:buFont typeface="Arial" charset="0"/>
              <a:buChar char="•"/>
            </a:pPr>
            <a:r>
              <a:rPr lang="en-US" sz="3600" dirty="0" smtClean="0"/>
              <a:t>IT HAS SNOW WHITE COLOUR AND IS ODOURLESS.</a:t>
            </a:r>
          </a:p>
          <a:p>
            <a:pPr>
              <a:buFont typeface="Arial" charset="0"/>
              <a:buChar char="•"/>
            </a:pPr>
            <a:r>
              <a:rPr lang="en-US" sz="3600" dirty="0" smtClean="0"/>
              <a:t>IT HAS FUNGUS RESISTANCE.</a:t>
            </a:r>
          </a:p>
          <a:p>
            <a:pPr>
              <a:buFont typeface="Arial" charset="0"/>
              <a:buChar char="•"/>
            </a:pPr>
            <a:endParaRPr lang="en-US" sz="3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12</a:t>
            </a:fld>
            <a:endParaRPr lang="en-US"/>
          </a:p>
        </p:txBody>
      </p:sp>
      <p:pic>
        <p:nvPicPr>
          <p:cNvPr id="3" name="Picture 2"/>
          <p:cNvPicPr/>
          <p:nvPr/>
        </p:nvPicPr>
        <p:blipFill>
          <a:blip r:embed="rId2"/>
          <a:srcRect/>
          <a:stretch>
            <a:fillRect/>
          </a:stretch>
        </p:blipFill>
        <p:spPr bwMode="auto">
          <a:xfrm>
            <a:off x="1600200" y="457200"/>
            <a:ext cx="5943600" cy="4459433"/>
          </a:xfrm>
          <a:prstGeom prst="rect">
            <a:avLst/>
          </a:prstGeom>
          <a:noFill/>
          <a:ln w="9525">
            <a:noFill/>
            <a:miter lim="800000"/>
            <a:headEnd/>
            <a:tailEnd/>
          </a:ln>
        </p:spPr>
      </p:pic>
      <p:sp>
        <p:nvSpPr>
          <p:cNvPr id="4" name="TextBox 3"/>
          <p:cNvSpPr txBox="1"/>
          <p:nvPr/>
        </p:nvSpPr>
        <p:spPr>
          <a:xfrm>
            <a:off x="1219200" y="5334000"/>
            <a:ext cx="7162800" cy="1200329"/>
          </a:xfrm>
          <a:prstGeom prst="rect">
            <a:avLst/>
          </a:prstGeom>
          <a:noFill/>
        </p:spPr>
        <p:txBody>
          <a:bodyPr wrap="square" rtlCol="0">
            <a:spAutoFit/>
          </a:bodyPr>
          <a:lstStyle/>
          <a:p>
            <a:r>
              <a:rPr lang="en-US" sz="3600" dirty="0" smtClean="0"/>
              <a:t>A polystyrene yogurt container</a:t>
            </a:r>
          </a:p>
          <a:p>
            <a:endParaRPr lang="en-US" sz="3600"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120</a:t>
            </a:fld>
            <a:endParaRPr lang="en-US"/>
          </a:p>
        </p:txBody>
      </p:sp>
      <p:sp>
        <p:nvSpPr>
          <p:cNvPr id="3" name="TextBox 2"/>
          <p:cNvSpPr txBox="1"/>
          <p:nvPr/>
        </p:nvSpPr>
        <p:spPr>
          <a:xfrm>
            <a:off x="228600" y="304800"/>
            <a:ext cx="8610600" cy="5078313"/>
          </a:xfrm>
          <a:prstGeom prst="rect">
            <a:avLst/>
          </a:prstGeom>
          <a:noFill/>
        </p:spPr>
        <p:txBody>
          <a:bodyPr wrap="square" rtlCol="0">
            <a:spAutoFit/>
          </a:bodyPr>
          <a:lstStyle/>
          <a:p>
            <a:pPr>
              <a:buFont typeface="Arial" charset="0"/>
              <a:buChar char="•"/>
            </a:pPr>
            <a:r>
              <a:rPr lang="en-US" sz="3600" dirty="0" smtClean="0">
                <a:solidFill>
                  <a:srgbClr val="FF0000"/>
                </a:solidFill>
              </a:rPr>
              <a:t>APPLICATIONS:</a:t>
            </a:r>
          </a:p>
          <a:p>
            <a:pPr>
              <a:buFont typeface="Arial" charset="0"/>
              <a:buChar char="•"/>
            </a:pPr>
            <a:r>
              <a:rPr lang="en-US" sz="3600" dirty="0" smtClean="0"/>
              <a:t>PACKAGING.</a:t>
            </a:r>
          </a:p>
          <a:p>
            <a:pPr>
              <a:buFont typeface="Arial" charset="0"/>
              <a:buChar char="•"/>
            </a:pPr>
            <a:r>
              <a:rPr lang="en-US" sz="3600" dirty="0" smtClean="0"/>
              <a:t>VARIOUS DECORATIVE ARTICLES.</a:t>
            </a:r>
          </a:p>
          <a:p>
            <a:pPr>
              <a:buFont typeface="Arial" charset="0"/>
              <a:buChar char="•"/>
            </a:pPr>
            <a:r>
              <a:rPr lang="en-US" sz="3600" dirty="0" smtClean="0"/>
              <a:t>INSULATORS AND MATERIALS FOR PATTERN MAKING.</a:t>
            </a:r>
          </a:p>
          <a:p>
            <a:pPr>
              <a:buFont typeface="Arial" charset="0"/>
              <a:buChar char="•"/>
            </a:pPr>
            <a:r>
              <a:rPr lang="en-US" sz="3600" dirty="0" smtClean="0"/>
              <a:t>MOULDED PACKAGING FOR ELECTRICAL AND ELECTRONICS  ITEM  TO PROTECT FROM SHOCK.</a:t>
            </a:r>
          </a:p>
          <a:p>
            <a:endParaRPr lang="en-US" sz="3600" dirty="0" smtClean="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121</a:t>
            </a:fld>
            <a:endParaRPr lang="en-US"/>
          </a:p>
        </p:txBody>
      </p:sp>
      <p:sp>
        <p:nvSpPr>
          <p:cNvPr id="3" name="TextBox 2"/>
          <p:cNvSpPr txBox="1"/>
          <p:nvPr/>
        </p:nvSpPr>
        <p:spPr>
          <a:xfrm>
            <a:off x="381000" y="228600"/>
            <a:ext cx="8458200" cy="7848302"/>
          </a:xfrm>
          <a:prstGeom prst="rect">
            <a:avLst/>
          </a:prstGeom>
          <a:noFill/>
        </p:spPr>
        <p:txBody>
          <a:bodyPr wrap="square" rtlCol="0">
            <a:spAutoFit/>
          </a:bodyPr>
          <a:lstStyle/>
          <a:p>
            <a:r>
              <a:rPr lang="en-US" sz="3600" dirty="0" smtClean="0">
                <a:solidFill>
                  <a:srgbClr val="FF0000"/>
                </a:solidFill>
              </a:rPr>
              <a:t>*GLASS WOOL:.</a:t>
            </a:r>
          </a:p>
          <a:p>
            <a:r>
              <a:rPr lang="en-US" sz="3600" dirty="0" smtClean="0"/>
              <a:t>GLASS WOOL IS AN INSULATING MATERIAL MADE FROM FIBREGLASS ,ARRANGED INTO A TEXTURE  SIMILLAR TO WOOL. GLASS IS MADE BY DIRECT MELTING.  AIR OR STEAM JETS ARE USED,BUT THE CONDITIONS SUCH THAT ATTENUATION IS MORE  VIOLENT AND HAPHAZARD. GLASS WOOL IS PRODUCED IN SHORTER FIBRES IN A WIDER RANGE OF DIAMETER , </a:t>
            </a:r>
          </a:p>
          <a:p>
            <a:endParaRPr lang="en-US" sz="3600" dirty="0" smtClean="0">
              <a:solidFill>
                <a:srgbClr val="FF0000"/>
              </a:solidFill>
            </a:endParaRPr>
          </a:p>
          <a:p>
            <a:endParaRPr lang="en-US" sz="3600" dirty="0">
              <a:solidFill>
                <a:srgbClr val="FF0000"/>
              </a:solidFill>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122</a:t>
            </a:fld>
            <a:endParaRPr lang="en-US"/>
          </a:p>
        </p:txBody>
      </p:sp>
      <p:sp>
        <p:nvSpPr>
          <p:cNvPr id="3" name="TextBox 2"/>
          <p:cNvSpPr txBox="1"/>
          <p:nvPr/>
        </p:nvSpPr>
        <p:spPr>
          <a:xfrm>
            <a:off x="0" y="457200"/>
            <a:ext cx="9144000" cy="1200329"/>
          </a:xfrm>
          <a:prstGeom prst="rect">
            <a:avLst/>
          </a:prstGeom>
          <a:noFill/>
        </p:spPr>
        <p:txBody>
          <a:bodyPr wrap="square" rtlCol="0">
            <a:spAutoFit/>
          </a:bodyPr>
          <a:lstStyle/>
          <a:p>
            <a:r>
              <a:rPr lang="en-US" sz="3600" dirty="0" smtClean="0"/>
              <a:t>WITH DIFFERENT THERMAL AND MECHANICAL PROPERTIES.</a:t>
            </a:r>
            <a:endParaRPr lang="en-US" sz="3600" dirty="0"/>
          </a:p>
        </p:txBody>
      </p:sp>
      <p:pic>
        <p:nvPicPr>
          <p:cNvPr id="4" name="Picture 3"/>
          <p:cNvPicPr/>
          <p:nvPr/>
        </p:nvPicPr>
        <p:blipFill>
          <a:blip r:embed="rId2"/>
          <a:srcRect/>
          <a:stretch>
            <a:fillRect/>
          </a:stretch>
        </p:blipFill>
        <p:spPr bwMode="auto">
          <a:xfrm>
            <a:off x="762000" y="1752600"/>
            <a:ext cx="3505200" cy="4038600"/>
          </a:xfrm>
          <a:prstGeom prst="rect">
            <a:avLst/>
          </a:prstGeom>
          <a:noFill/>
          <a:ln w="9525">
            <a:noFill/>
            <a:miter lim="800000"/>
            <a:headEnd/>
            <a:tailEnd/>
          </a:ln>
        </p:spPr>
      </p:pic>
      <p:sp>
        <p:nvSpPr>
          <p:cNvPr id="5" name="TextBox 4"/>
          <p:cNvSpPr txBox="1"/>
          <p:nvPr/>
        </p:nvSpPr>
        <p:spPr>
          <a:xfrm>
            <a:off x="4648200" y="2438400"/>
            <a:ext cx="3657600" cy="3754874"/>
          </a:xfrm>
          <a:prstGeom prst="rect">
            <a:avLst/>
          </a:prstGeom>
          <a:noFill/>
        </p:spPr>
        <p:txBody>
          <a:bodyPr wrap="square" rtlCol="0">
            <a:spAutoFit/>
          </a:bodyPr>
          <a:lstStyle/>
          <a:p>
            <a:r>
              <a:rPr lang="en-US" sz="4400" dirty="0" smtClean="0"/>
              <a:t>Fiberglass pipe covering with ASJ (All Service Jacket)</a:t>
            </a:r>
          </a:p>
          <a:p>
            <a:endParaRPr 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123</a:t>
            </a:fld>
            <a:endParaRPr lang="en-US"/>
          </a:p>
        </p:txBody>
      </p:sp>
      <p:sp>
        <p:nvSpPr>
          <p:cNvPr id="3" name="TextBox 2"/>
          <p:cNvSpPr txBox="1"/>
          <p:nvPr/>
        </p:nvSpPr>
        <p:spPr>
          <a:xfrm>
            <a:off x="228600" y="381000"/>
            <a:ext cx="8686800" cy="6186309"/>
          </a:xfrm>
          <a:prstGeom prst="rect">
            <a:avLst/>
          </a:prstGeom>
          <a:noFill/>
        </p:spPr>
        <p:txBody>
          <a:bodyPr wrap="square" rtlCol="0">
            <a:spAutoFit/>
          </a:bodyPr>
          <a:lstStyle/>
          <a:p>
            <a:pPr>
              <a:buFont typeface="Arial" charset="0"/>
              <a:buChar char="•"/>
            </a:pPr>
            <a:r>
              <a:rPr lang="en-US" sz="3600" dirty="0" smtClean="0">
                <a:solidFill>
                  <a:srgbClr val="FF0000"/>
                </a:solidFill>
              </a:rPr>
              <a:t>PROPERTIES:</a:t>
            </a:r>
          </a:p>
          <a:p>
            <a:pPr>
              <a:buFont typeface="Arial" charset="0"/>
              <a:buChar char="•"/>
            </a:pPr>
            <a:r>
              <a:rPr lang="en-US" sz="3600" dirty="0" smtClean="0"/>
              <a:t>IT HAS GOOD THERMAL AND COLD INSULATING  PROPERTIES.</a:t>
            </a:r>
          </a:p>
          <a:p>
            <a:pPr>
              <a:buFont typeface="Arial" charset="0"/>
              <a:buChar char="•"/>
            </a:pPr>
            <a:r>
              <a:rPr lang="en-US" sz="3600" dirty="0" smtClean="0"/>
              <a:t>EXCELLENT FIRE RESISTANTANCE PROPERTIES.</a:t>
            </a:r>
          </a:p>
          <a:p>
            <a:pPr>
              <a:buFont typeface="Arial" charset="0"/>
              <a:buChar char="•"/>
            </a:pPr>
            <a:r>
              <a:rPr lang="en-US" sz="3600" dirty="0" smtClean="0"/>
              <a:t>IT HAS LOW DENSITY.</a:t>
            </a:r>
          </a:p>
          <a:p>
            <a:pPr>
              <a:buFont typeface="Arial" charset="0"/>
              <a:buChar char="•"/>
            </a:pPr>
            <a:r>
              <a:rPr lang="en-US" sz="3600" dirty="0" smtClean="0"/>
              <a:t>IT IS NON-COMBUSTIBLE , NON-TOXIC AND RESISTANT TO CORROSION.</a:t>
            </a:r>
          </a:p>
          <a:p>
            <a:pPr>
              <a:buFont typeface="Arial" charset="0"/>
              <a:buChar char="•"/>
            </a:pPr>
            <a:r>
              <a:rPr lang="en-US" sz="3600" dirty="0" smtClean="0"/>
              <a:t>LOW THERMAL CONDUCTIVITY.</a:t>
            </a:r>
          </a:p>
          <a:p>
            <a:pPr>
              <a:buFont typeface="Arial" charset="0"/>
              <a:buChar char="•"/>
            </a:pPr>
            <a:r>
              <a:rPr lang="en-US" sz="3600" dirty="0" smtClean="0"/>
              <a:t>STABLE CHEMICAL PROPERTIES  AND LOW MOISTURE ABSORPTION RATE. </a:t>
            </a:r>
            <a:endParaRPr lang="en-US" sz="3600"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124</a:t>
            </a:fld>
            <a:endParaRPr lang="en-US"/>
          </a:p>
        </p:txBody>
      </p:sp>
      <p:sp>
        <p:nvSpPr>
          <p:cNvPr id="3" name="TextBox 2"/>
          <p:cNvSpPr txBox="1"/>
          <p:nvPr/>
        </p:nvSpPr>
        <p:spPr>
          <a:xfrm>
            <a:off x="304800" y="457200"/>
            <a:ext cx="8534400" cy="6740307"/>
          </a:xfrm>
          <a:prstGeom prst="rect">
            <a:avLst/>
          </a:prstGeom>
          <a:noFill/>
        </p:spPr>
        <p:txBody>
          <a:bodyPr wrap="square" rtlCol="0">
            <a:spAutoFit/>
          </a:bodyPr>
          <a:lstStyle/>
          <a:p>
            <a:pPr>
              <a:buFont typeface="Arial" charset="0"/>
              <a:buChar char="•"/>
            </a:pPr>
            <a:r>
              <a:rPr lang="en-US" sz="3600" dirty="0" smtClean="0">
                <a:solidFill>
                  <a:srgbClr val="FF0000"/>
                </a:solidFill>
              </a:rPr>
              <a:t>APPLICATIONS:</a:t>
            </a:r>
          </a:p>
          <a:p>
            <a:pPr>
              <a:buFont typeface="Arial" charset="0"/>
              <a:buChar char="•"/>
            </a:pPr>
            <a:r>
              <a:rPr lang="en-US" sz="3600" dirty="0" smtClean="0"/>
              <a:t>GLASS WOOL PROVIDES EXCELLENT THERMAL INSULATIONS.</a:t>
            </a:r>
          </a:p>
          <a:p>
            <a:pPr>
              <a:buFont typeface="Arial" charset="0"/>
              <a:buChar char="•"/>
            </a:pPr>
            <a:r>
              <a:rPr lang="en-US" sz="3600" dirty="0" smtClean="0"/>
              <a:t>SHEETS AND PANELS CAN BE USED TO INSULATE FLATE SURFACES SUCH AS CELLING TILES , CERTAIN WALLS AND DUCTING.</a:t>
            </a:r>
          </a:p>
          <a:p>
            <a:pPr>
              <a:buFont typeface="Arial" charset="0"/>
              <a:buChar char="•"/>
            </a:pPr>
            <a:r>
              <a:rPr lang="en-US" sz="3600" dirty="0" smtClean="0"/>
              <a:t>IT IS ALSO USED TO INSULATE PIPING AND FOR SOUNDPROOFING.</a:t>
            </a:r>
          </a:p>
          <a:p>
            <a:pPr>
              <a:buFont typeface="Arial" charset="0"/>
              <a:buChar char="•"/>
            </a:pPr>
            <a:r>
              <a:rPr lang="en-US" sz="3600" dirty="0" smtClean="0"/>
              <a:t>USED IN BLANKETS ,BLOCKS AND BOARDS.</a:t>
            </a:r>
          </a:p>
          <a:p>
            <a:endParaRPr lang="en-US" sz="3600"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125</a:t>
            </a:fld>
            <a:endParaRPr lang="en-US"/>
          </a:p>
        </p:txBody>
      </p:sp>
      <p:sp>
        <p:nvSpPr>
          <p:cNvPr id="3" name="Rectangle 2"/>
          <p:cNvSpPr/>
          <p:nvPr/>
        </p:nvSpPr>
        <p:spPr>
          <a:xfrm rot="21413542">
            <a:off x="609600" y="3048000"/>
            <a:ext cx="7723628" cy="186204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1500" b="1" dirty="0" smtClean="0">
                <a:ln w="11430"/>
                <a:solidFill>
                  <a:srgbClr val="FF9900"/>
                </a:solidFill>
                <a:effectLst>
                  <a:outerShdw blurRad="50800" dist="39000" dir="5460000" algn="tl">
                    <a:srgbClr val="000000">
                      <a:alpha val="38000"/>
                    </a:srgbClr>
                  </a:outerShdw>
                </a:effectLst>
              </a:rPr>
              <a:t>THANKS !!</a:t>
            </a:r>
            <a:endParaRPr lang="en-US" sz="11500" b="1" cap="none" spc="0" dirty="0">
              <a:ln w="11430"/>
              <a:solidFill>
                <a:srgbClr val="FF9900"/>
              </a:solidFill>
              <a:effectLst>
                <a:outerShdw blurRad="50800" dist="39000" dir="5460000" algn="tl">
                  <a:srgbClr val="000000">
                    <a:alpha val="38000"/>
                  </a:srgbClr>
                </a:outerShdw>
              </a:effectLst>
            </a:endParaRPr>
          </a:p>
        </p:txBody>
      </p:sp>
      <p:pic>
        <p:nvPicPr>
          <p:cNvPr id="3074" name="Picture 2"/>
          <p:cNvPicPr>
            <a:picLocks noChangeAspect="1" noChangeArrowheads="1"/>
          </p:cNvPicPr>
          <p:nvPr/>
        </p:nvPicPr>
        <p:blipFill>
          <a:blip r:embed="rId2"/>
          <a:srcRect/>
          <a:stretch>
            <a:fillRect/>
          </a:stretch>
        </p:blipFill>
        <p:spPr bwMode="auto">
          <a:xfrm>
            <a:off x="609600" y="990600"/>
            <a:ext cx="1828800" cy="1724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13</a:t>
            </a:fld>
            <a:endParaRPr lang="en-US"/>
          </a:p>
        </p:txBody>
      </p:sp>
      <p:pic>
        <p:nvPicPr>
          <p:cNvPr id="3" name="Picture 2"/>
          <p:cNvPicPr/>
          <p:nvPr/>
        </p:nvPicPr>
        <p:blipFill>
          <a:blip r:embed="rId2"/>
          <a:srcRect/>
          <a:stretch>
            <a:fillRect/>
          </a:stretch>
        </p:blipFill>
        <p:spPr bwMode="auto">
          <a:xfrm>
            <a:off x="1066800" y="762000"/>
            <a:ext cx="2438400" cy="3276600"/>
          </a:xfrm>
          <a:prstGeom prst="rect">
            <a:avLst/>
          </a:prstGeom>
          <a:noFill/>
          <a:ln w="9525">
            <a:noFill/>
            <a:miter lim="800000"/>
            <a:headEnd/>
            <a:tailEnd/>
          </a:ln>
        </p:spPr>
      </p:pic>
      <p:sp>
        <p:nvSpPr>
          <p:cNvPr id="4" name="TextBox 3"/>
          <p:cNvSpPr txBox="1"/>
          <p:nvPr/>
        </p:nvSpPr>
        <p:spPr>
          <a:xfrm>
            <a:off x="304800" y="4343400"/>
            <a:ext cx="3733800" cy="1354217"/>
          </a:xfrm>
          <a:prstGeom prst="rect">
            <a:avLst/>
          </a:prstGeom>
          <a:noFill/>
        </p:spPr>
        <p:txBody>
          <a:bodyPr wrap="square" rtlCol="0">
            <a:spAutoFit/>
          </a:bodyPr>
          <a:lstStyle/>
          <a:p>
            <a:r>
              <a:rPr lang="en-US" sz="3200" dirty="0" smtClean="0"/>
              <a:t>A bottle made from polycarbonate</a:t>
            </a:r>
          </a:p>
          <a:p>
            <a:endParaRPr lang="en-US" dirty="0"/>
          </a:p>
        </p:txBody>
      </p:sp>
      <p:pic>
        <p:nvPicPr>
          <p:cNvPr id="5" name="Picture 4"/>
          <p:cNvPicPr/>
          <p:nvPr/>
        </p:nvPicPr>
        <p:blipFill>
          <a:blip r:embed="rId3"/>
          <a:srcRect/>
          <a:stretch>
            <a:fillRect/>
          </a:stretch>
        </p:blipFill>
        <p:spPr bwMode="auto">
          <a:xfrm>
            <a:off x="5410200" y="914400"/>
            <a:ext cx="2381885" cy="3519170"/>
          </a:xfrm>
          <a:prstGeom prst="rect">
            <a:avLst/>
          </a:prstGeom>
          <a:noFill/>
          <a:ln w="9525">
            <a:noFill/>
            <a:miter lim="800000"/>
            <a:headEnd/>
            <a:tailEnd/>
          </a:ln>
        </p:spPr>
      </p:pic>
      <p:sp>
        <p:nvSpPr>
          <p:cNvPr id="6" name="TextBox 5"/>
          <p:cNvSpPr txBox="1"/>
          <p:nvPr/>
        </p:nvSpPr>
        <p:spPr>
          <a:xfrm>
            <a:off x="4724400" y="4724400"/>
            <a:ext cx="4038600" cy="1354217"/>
          </a:xfrm>
          <a:prstGeom prst="rect">
            <a:avLst/>
          </a:prstGeom>
          <a:noFill/>
        </p:spPr>
        <p:txBody>
          <a:bodyPr wrap="square" rtlCol="0">
            <a:spAutoFit/>
          </a:bodyPr>
          <a:lstStyle/>
          <a:p>
            <a:r>
              <a:rPr lang="en-US" sz="3200" u="sng" dirty="0" smtClean="0">
                <a:hlinkClick r:id="rId4" tooltip="High heel"/>
              </a:rPr>
              <a:t>High heel</a:t>
            </a:r>
            <a:r>
              <a:rPr lang="en-US" sz="3200" dirty="0" smtClean="0"/>
              <a:t> shoes made of Lucite</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28600"/>
            <a:ext cx="8229600" cy="3847207"/>
          </a:xfrm>
          <a:prstGeom prst="rect">
            <a:avLst/>
          </a:prstGeom>
          <a:noFill/>
        </p:spPr>
        <p:txBody>
          <a:bodyPr wrap="square" rtlCol="0">
            <a:spAutoFit/>
          </a:bodyPr>
          <a:lstStyle/>
          <a:p>
            <a:endParaRPr lang="en-US" sz="3600" i="1" dirty="0" smtClean="0">
              <a:latin typeface="Arial Black" pitchFamily="34" charset="0"/>
            </a:endParaRPr>
          </a:p>
          <a:p>
            <a:r>
              <a:rPr lang="en-US" sz="3600" i="1" dirty="0" smtClean="0">
                <a:latin typeface="Arial Black" pitchFamily="34" charset="0"/>
              </a:rPr>
              <a:t>{ Like bcc, </a:t>
            </a:r>
            <a:r>
              <a:rPr lang="en-US" sz="3600" i="1" dirty="0" err="1" smtClean="0">
                <a:latin typeface="Arial Black" pitchFamily="34" charset="0"/>
              </a:rPr>
              <a:t>fcc</a:t>
            </a:r>
            <a:r>
              <a:rPr lang="en-US" sz="3600" i="1" dirty="0" smtClean="0">
                <a:latin typeface="Arial Black" pitchFamily="34" charset="0"/>
              </a:rPr>
              <a:t> unit cell, which does not involve any chemical reaction but monomers have chemical reaction }</a:t>
            </a:r>
          </a:p>
          <a:p>
            <a:endParaRPr lang="en-US" sz="3200" dirty="0" smtClean="0">
              <a:solidFill>
                <a:srgbClr val="FF0000"/>
              </a:solidFill>
              <a:latin typeface="Arial Black" pitchFamily="34" charset="0"/>
            </a:endParaRPr>
          </a:p>
          <a:p>
            <a:endParaRPr lang="en-US" sz="3200" dirty="0">
              <a:solidFill>
                <a:srgbClr val="FF0000"/>
              </a:solidFill>
              <a:latin typeface="Arial Black" pitchFamily="34" charset="0"/>
            </a:endParaRPr>
          </a:p>
        </p:txBody>
      </p:sp>
      <p:sp>
        <p:nvSpPr>
          <p:cNvPr id="3" name="Slide Number Placeholder 2"/>
          <p:cNvSpPr>
            <a:spLocks noGrp="1"/>
          </p:cNvSpPr>
          <p:nvPr>
            <p:ph type="sldNum" sz="quarter" idx="12"/>
          </p:nvPr>
        </p:nvSpPr>
        <p:spPr/>
        <p:txBody>
          <a:bodyPr/>
          <a:lstStyle/>
          <a:p>
            <a:fld id="{262779A1-A695-4061-8ECF-6D13A2677CC7}"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228600"/>
            <a:ext cx="8229600" cy="5078313"/>
          </a:xfrm>
          <a:prstGeom prst="rect">
            <a:avLst/>
          </a:prstGeom>
          <a:noFill/>
        </p:spPr>
        <p:txBody>
          <a:bodyPr wrap="square" rtlCol="0">
            <a:spAutoFit/>
          </a:bodyPr>
          <a:lstStyle/>
          <a:p>
            <a:r>
              <a:rPr lang="en-US" sz="3600" dirty="0" smtClean="0">
                <a:solidFill>
                  <a:srgbClr val="0070C0"/>
                </a:solidFill>
                <a:latin typeface="Arial Black" pitchFamily="34" charset="0"/>
              </a:rPr>
              <a:t>Natural polymers – </a:t>
            </a:r>
          </a:p>
          <a:p>
            <a:endParaRPr lang="en-US" sz="3600" dirty="0" smtClean="0">
              <a:solidFill>
                <a:srgbClr val="0070C0"/>
              </a:solidFill>
              <a:latin typeface="Arial Black" pitchFamily="34" charset="0"/>
            </a:endParaRPr>
          </a:p>
          <a:p>
            <a:r>
              <a:rPr lang="en-US" sz="3600" dirty="0" smtClean="0">
                <a:latin typeface="Arial Black" pitchFamily="34" charset="0"/>
              </a:rPr>
              <a:t>The naturally occurring polymers include protein, cellulose, resin, starch, shellac and lignin.</a:t>
            </a:r>
          </a:p>
          <a:p>
            <a:r>
              <a:rPr lang="en-US" sz="3600" dirty="0" smtClean="0">
                <a:latin typeface="Arial Black" pitchFamily="34" charset="0"/>
              </a:rPr>
              <a:t>They are commonly found in leather, fur, wool, silk, rubber etc.</a:t>
            </a:r>
          </a:p>
        </p:txBody>
      </p:sp>
      <p:sp>
        <p:nvSpPr>
          <p:cNvPr id="3" name="Slide Number Placeholder 2"/>
          <p:cNvSpPr>
            <a:spLocks noGrp="1"/>
          </p:cNvSpPr>
          <p:nvPr>
            <p:ph type="sldNum" sz="quarter" idx="12"/>
          </p:nvPr>
        </p:nvSpPr>
        <p:spPr/>
        <p:txBody>
          <a:bodyPr/>
          <a:lstStyle/>
          <a:p>
            <a:fld id="{262779A1-A695-4061-8ECF-6D13A2677CC7}"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228600"/>
            <a:ext cx="8229600" cy="4524315"/>
          </a:xfrm>
          <a:prstGeom prst="rect">
            <a:avLst/>
          </a:prstGeom>
          <a:noFill/>
        </p:spPr>
        <p:txBody>
          <a:bodyPr wrap="square" rtlCol="0">
            <a:spAutoFit/>
          </a:bodyPr>
          <a:lstStyle/>
          <a:p>
            <a:r>
              <a:rPr lang="en-US" sz="3600" dirty="0" smtClean="0">
                <a:solidFill>
                  <a:srgbClr val="0070C0"/>
                </a:solidFill>
                <a:latin typeface="Arial Black" pitchFamily="34" charset="0"/>
              </a:rPr>
              <a:t>Synthetic  polymers – </a:t>
            </a:r>
          </a:p>
          <a:p>
            <a:endParaRPr lang="en-US" sz="3600" dirty="0" smtClean="0">
              <a:latin typeface="Arial Black" pitchFamily="34" charset="0"/>
            </a:endParaRPr>
          </a:p>
          <a:p>
            <a:r>
              <a:rPr lang="en-US" sz="3600" dirty="0" smtClean="0">
                <a:latin typeface="Arial Black" pitchFamily="34" charset="0"/>
              </a:rPr>
              <a:t>Polyethylene </a:t>
            </a:r>
          </a:p>
          <a:p>
            <a:r>
              <a:rPr lang="en-US" sz="3600" dirty="0" smtClean="0">
                <a:latin typeface="Arial Black" pitchFamily="34" charset="0"/>
              </a:rPr>
              <a:t>Polystyrene</a:t>
            </a:r>
          </a:p>
          <a:p>
            <a:r>
              <a:rPr lang="en-US" sz="3600" dirty="0" smtClean="0">
                <a:latin typeface="Arial Black" pitchFamily="34" charset="0"/>
              </a:rPr>
              <a:t>Nylon</a:t>
            </a:r>
          </a:p>
          <a:p>
            <a:r>
              <a:rPr lang="en-US" sz="3600" dirty="0" err="1" smtClean="0">
                <a:latin typeface="Arial Black" pitchFamily="34" charset="0"/>
              </a:rPr>
              <a:t>Terylene</a:t>
            </a:r>
            <a:endParaRPr lang="en-US" sz="3600" dirty="0" smtClean="0">
              <a:latin typeface="Arial Black" pitchFamily="34" charset="0"/>
            </a:endParaRPr>
          </a:p>
          <a:p>
            <a:r>
              <a:rPr lang="en-US" sz="3600" dirty="0" smtClean="0">
                <a:latin typeface="Arial Black" pitchFamily="34" charset="0"/>
              </a:rPr>
              <a:t>Etc.</a:t>
            </a:r>
          </a:p>
          <a:p>
            <a:endParaRPr lang="en-US" sz="3600" dirty="0" smtClean="0">
              <a:solidFill>
                <a:srgbClr val="0070C0"/>
              </a:solidFill>
              <a:latin typeface="Arial Black" pitchFamily="34" charset="0"/>
            </a:endParaRPr>
          </a:p>
        </p:txBody>
      </p:sp>
      <p:sp>
        <p:nvSpPr>
          <p:cNvPr id="3" name="Slide Number Placeholder 2"/>
          <p:cNvSpPr>
            <a:spLocks noGrp="1"/>
          </p:cNvSpPr>
          <p:nvPr>
            <p:ph type="sldNum" sz="quarter" idx="12"/>
          </p:nvPr>
        </p:nvSpPr>
        <p:spPr/>
        <p:txBody>
          <a:bodyPr/>
          <a:lstStyle/>
          <a:p>
            <a:fld id="{262779A1-A695-4061-8ECF-6D13A2677CC7}"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228600"/>
            <a:ext cx="8229600" cy="6247864"/>
          </a:xfrm>
          <a:prstGeom prst="rect">
            <a:avLst/>
          </a:prstGeom>
          <a:noFill/>
        </p:spPr>
        <p:txBody>
          <a:bodyPr wrap="square" rtlCol="0">
            <a:spAutoFit/>
          </a:bodyPr>
          <a:lstStyle/>
          <a:p>
            <a:r>
              <a:rPr lang="en-US" sz="4000" dirty="0" smtClean="0">
                <a:solidFill>
                  <a:srgbClr val="FF0000"/>
                </a:solidFill>
                <a:latin typeface="Arial Black" pitchFamily="34" charset="0"/>
              </a:rPr>
              <a:t>Characteristics of polymers-</a:t>
            </a:r>
          </a:p>
          <a:p>
            <a:endParaRPr lang="en-US" sz="3600" dirty="0" smtClean="0">
              <a:solidFill>
                <a:srgbClr val="FF0000"/>
              </a:solidFill>
              <a:latin typeface="Arial Black" pitchFamily="34" charset="0"/>
            </a:endParaRPr>
          </a:p>
          <a:p>
            <a:pPr>
              <a:buFont typeface="Arial" charset="0"/>
              <a:buChar char="•"/>
            </a:pPr>
            <a:r>
              <a:rPr lang="en-US" sz="3600" dirty="0" smtClean="0">
                <a:latin typeface="Arial Black" pitchFamily="34" charset="0"/>
              </a:rPr>
              <a:t>Good corrosion </a:t>
            </a:r>
            <a:r>
              <a:rPr lang="en-US" sz="3600" dirty="0" err="1" smtClean="0">
                <a:latin typeface="Arial Black" pitchFamily="34" charset="0"/>
              </a:rPr>
              <a:t>resistence</a:t>
            </a:r>
            <a:endParaRPr lang="en-US" sz="3600" dirty="0" smtClean="0">
              <a:latin typeface="Arial Black" pitchFamily="34" charset="0"/>
            </a:endParaRPr>
          </a:p>
          <a:p>
            <a:pPr>
              <a:buFont typeface="Arial" charset="0"/>
              <a:buChar char="•"/>
            </a:pPr>
            <a:r>
              <a:rPr lang="en-US" sz="3600" dirty="0">
                <a:latin typeface="Arial Black" pitchFamily="34" charset="0"/>
              </a:rPr>
              <a:t> </a:t>
            </a:r>
            <a:r>
              <a:rPr lang="en-US" sz="3600" dirty="0" smtClean="0">
                <a:latin typeface="Arial Black" pitchFamily="34" charset="0"/>
              </a:rPr>
              <a:t>low density</a:t>
            </a:r>
          </a:p>
          <a:p>
            <a:pPr>
              <a:buFont typeface="Arial" charset="0"/>
              <a:buChar char="•"/>
            </a:pPr>
            <a:r>
              <a:rPr lang="en-US" sz="3600" dirty="0" smtClean="0">
                <a:latin typeface="Arial Black" pitchFamily="34" charset="0"/>
              </a:rPr>
              <a:t>Low coefficient of friction</a:t>
            </a:r>
          </a:p>
          <a:p>
            <a:pPr>
              <a:buFont typeface="Arial" charset="0"/>
              <a:buChar char="•"/>
            </a:pPr>
            <a:r>
              <a:rPr lang="en-US" sz="3600" dirty="0" smtClean="0">
                <a:latin typeface="Arial Black" pitchFamily="34" charset="0"/>
              </a:rPr>
              <a:t>Good </a:t>
            </a:r>
            <a:r>
              <a:rPr lang="en-US" sz="3600" dirty="0" err="1" smtClean="0">
                <a:latin typeface="Arial Black" pitchFamily="34" charset="0"/>
              </a:rPr>
              <a:t>moldability</a:t>
            </a:r>
            <a:endParaRPr lang="en-US" sz="3600" dirty="0" smtClean="0">
              <a:latin typeface="Arial Black" pitchFamily="34" charset="0"/>
            </a:endParaRPr>
          </a:p>
          <a:p>
            <a:pPr>
              <a:buFont typeface="Arial" charset="0"/>
              <a:buChar char="•"/>
            </a:pPr>
            <a:r>
              <a:rPr lang="en-US" sz="3600" dirty="0" smtClean="0">
                <a:latin typeface="Arial Black" pitchFamily="34" charset="0"/>
              </a:rPr>
              <a:t>Excellent surface finish</a:t>
            </a:r>
          </a:p>
          <a:p>
            <a:endParaRPr lang="en-US" sz="3600" dirty="0" smtClean="0">
              <a:latin typeface="Arial Black" pitchFamily="34" charset="0"/>
            </a:endParaRPr>
          </a:p>
          <a:p>
            <a:r>
              <a:rPr lang="en-US" sz="3600" dirty="0" smtClean="0">
                <a:solidFill>
                  <a:srgbClr val="0070C0"/>
                </a:solidFill>
                <a:latin typeface="Arial Black" pitchFamily="34" charset="0"/>
              </a:rPr>
              <a:t>But poor mechanical properties and temperature resistance.</a:t>
            </a:r>
          </a:p>
          <a:p>
            <a:pPr>
              <a:buFont typeface="Arial" charset="0"/>
              <a:buChar char="•"/>
            </a:pPr>
            <a:endParaRPr lang="en-US" sz="3600" dirty="0" smtClean="0">
              <a:latin typeface="Arial Black" pitchFamily="34" charset="0"/>
            </a:endParaRPr>
          </a:p>
        </p:txBody>
      </p:sp>
      <p:sp>
        <p:nvSpPr>
          <p:cNvPr id="3" name="Slide Number Placeholder 2"/>
          <p:cNvSpPr>
            <a:spLocks noGrp="1"/>
          </p:cNvSpPr>
          <p:nvPr>
            <p:ph type="sldNum" sz="quarter" idx="12"/>
          </p:nvPr>
        </p:nvSpPr>
        <p:spPr/>
        <p:txBody>
          <a:bodyPr/>
          <a:lstStyle/>
          <a:p>
            <a:fld id="{262779A1-A695-4061-8ECF-6D13A2677CC7}"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 calcmode="lin" valueType="num">
                                      <p:cBhvr additive="base">
                                        <p:cTn id="2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 calcmode="lin" valueType="num">
                                      <p:cBhvr additive="base">
                                        <p:cTn id="2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 calcmode="lin" valueType="num">
                                      <p:cBhvr additive="base">
                                        <p:cTn id="3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52400"/>
            <a:ext cx="8229600" cy="6186309"/>
          </a:xfrm>
          <a:prstGeom prst="rect">
            <a:avLst/>
          </a:prstGeom>
          <a:noFill/>
        </p:spPr>
        <p:txBody>
          <a:bodyPr wrap="square" rtlCol="0">
            <a:spAutoFit/>
          </a:bodyPr>
          <a:lstStyle/>
          <a:p>
            <a:r>
              <a:rPr lang="en-US" sz="3600" dirty="0" smtClean="0">
                <a:solidFill>
                  <a:srgbClr val="FF0000"/>
                </a:solidFill>
                <a:latin typeface="Arial Black" pitchFamily="34" charset="0"/>
              </a:rPr>
              <a:t>Plastics-</a:t>
            </a:r>
          </a:p>
          <a:p>
            <a:r>
              <a:rPr lang="en-US" sz="3600" dirty="0" smtClean="0">
                <a:latin typeface="Arial Black" pitchFamily="34" charset="0"/>
              </a:rPr>
              <a:t>Plastic is an organic polymer which is easily shaped by the application of heat and pressure.</a:t>
            </a:r>
          </a:p>
          <a:p>
            <a:r>
              <a:rPr lang="en-US" sz="3600" dirty="0" smtClean="0">
                <a:latin typeface="Arial Black" pitchFamily="34" charset="0"/>
              </a:rPr>
              <a:t>They are less brittle than glass but can be made equally made transparent and smooth.</a:t>
            </a:r>
          </a:p>
          <a:p>
            <a:r>
              <a:rPr lang="en-US" sz="3600" dirty="0" smtClean="0">
                <a:latin typeface="Arial Black" pitchFamily="34" charset="0"/>
              </a:rPr>
              <a:t>They resist corrosion and action of chemicals.</a:t>
            </a:r>
          </a:p>
          <a:p>
            <a:endParaRPr lang="en-US" sz="3600" dirty="0" smtClean="0">
              <a:latin typeface="Arial Black" pitchFamily="34" charset="0"/>
            </a:endParaRPr>
          </a:p>
        </p:txBody>
      </p:sp>
      <p:sp>
        <p:nvSpPr>
          <p:cNvPr id="3" name="Slide Number Placeholder 2"/>
          <p:cNvSpPr>
            <a:spLocks noGrp="1"/>
          </p:cNvSpPr>
          <p:nvPr>
            <p:ph type="sldNum" sz="quarter" idx="12"/>
          </p:nvPr>
        </p:nvSpPr>
        <p:spPr/>
        <p:txBody>
          <a:bodyPr/>
          <a:lstStyle/>
          <a:p>
            <a:fld id="{262779A1-A695-4061-8ECF-6D13A2677CC7}"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304800"/>
            <a:ext cx="8229600" cy="5632311"/>
          </a:xfrm>
          <a:prstGeom prst="rect">
            <a:avLst/>
          </a:prstGeom>
          <a:noFill/>
        </p:spPr>
        <p:txBody>
          <a:bodyPr wrap="square" rtlCol="0">
            <a:spAutoFit/>
          </a:bodyPr>
          <a:lstStyle/>
          <a:p>
            <a:r>
              <a:rPr lang="en-US" sz="3600" dirty="0" smtClean="0">
                <a:solidFill>
                  <a:srgbClr val="FF0000"/>
                </a:solidFill>
                <a:latin typeface="Arial Black" pitchFamily="34" charset="0"/>
              </a:rPr>
              <a:t>Properties of plastics-</a:t>
            </a:r>
          </a:p>
          <a:p>
            <a:pPr>
              <a:buFont typeface="Arial" charset="0"/>
              <a:buChar char="•"/>
            </a:pPr>
            <a:r>
              <a:rPr lang="en-US" sz="3600" dirty="0" smtClean="0">
                <a:latin typeface="Arial Black" pitchFamily="34" charset="0"/>
              </a:rPr>
              <a:t>Light in weight</a:t>
            </a:r>
          </a:p>
          <a:p>
            <a:pPr>
              <a:buFont typeface="Arial" charset="0"/>
              <a:buChar char="•"/>
            </a:pPr>
            <a:r>
              <a:rPr lang="en-US" sz="3600" dirty="0" smtClean="0">
                <a:latin typeface="Arial Black" pitchFamily="34" charset="0"/>
              </a:rPr>
              <a:t>Good corrosion resistance</a:t>
            </a:r>
          </a:p>
          <a:p>
            <a:pPr>
              <a:buFont typeface="Arial" charset="0"/>
              <a:buChar char="•"/>
            </a:pPr>
            <a:r>
              <a:rPr lang="en-US" sz="3600" dirty="0" smtClean="0">
                <a:latin typeface="Arial Black" pitchFamily="34" charset="0"/>
              </a:rPr>
              <a:t>Good resistance to acid, base and moisture.</a:t>
            </a:r>
          </a:p>
          <a:p>
            <a:pPr>
              <a:buFont typeface="Arial" charset="0"/>
              <a:buChar char="•"/>
            </a:pPr>
            <a:r>
              <a:rPr lang="en-US" sz="3600" dirty="0" smtClean="0">
                <a:latin typeface="Arial Black" pitchFamily="34" charset="0"/>
              </a:rPr>
              <a:t>Low thermal and electrical conductivity</a:t>
            </a:r>
          </a:p>
          <a:p>
            <a:pPr>
              <a:buFont typeface="Arial" charset="0"/>
              <a:buChar char="•"/>
            </a:pPr>
            <a:r>
              <a:rPr lang="en-US" sz="3600" dirty="0" smtClean="0">
                <a:latin typeface="Arial Black" pitchFamily="34" charset="0"/>
              </a:rPr>
              <a:t>Wide range of colors </a:t>
            </a:r>
          </a:p>
          <a:p>
            <a:pPr>
              <a:buFont typeface="Arial" charset="0"/>
              <a:buChar char="•"/>
            </a:pPr>
            <a:r>
              <a:rPr lang="en-US" sz="3600" dirty="0" smtClean="0">
                <a:latin typeface="Arial Black" pitchFamily="34" charset="0"/>
              </a:rPr>
              <a:t>Low modulus of rigidity.</a:t>
            </a:r>
          </a:p>
          <a:p>
            <a:endParaRPr lang="en-US" sz="3600" dirty="0" smtClean="0">
              <a:latin typeface="Arial Black" pitchFamily="34" charset="0"/>
            </a:endParaRPr>
          </a:p>
        </p:txBody>
      </p:sp>
      <p:sp>
        <p:nvSpPr>
          <p:cNvPr id="3" name="Slide Number Placeholder 2"/>
          <p:cNvSpPr>
            <a:spLocks noGrp="1"/>
          </p:cNvSpPr>
          <p:nvPr>
            <p:ph type="sldNum" sz="quarter" idx="12"/>
          </p:nvPr>
        </p:nvSpPr>
        <p:spPr/>
        <p:txBody>
          <a:bodyPr/>
          <a:lstStyle/>
          <a:p>
            <a:fld id="{262779A1-A695-4061-8ECF-6D13A2677CC7}"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upload.wikimedia.org/wikipedia/commons/thumb/b/b2/Plastic_household_items.jpg/300px-Plastic_household_items.jpg">
            <a:hlinkClick r:id="rId2"/>
          </p:cNvPr>
          <p:cNvPicPr/>
          <p:nvPr/>
        </p:nvPicPr>
        <p:blipFill>
          <a:blip r:embed="rId3"/>
          <a:srcRect/>
          <a:stretch>
            <a:fillRect/>
          </a:stretch>
        </p:blipFill>
        <p:spPr bwMode="auto">
          <a:xfrm>
            <a:off x="533400" y="381000"/>
            <a:ext cx="5467350" cy="4000500"/>
          </a:xfrm>
          <a:prstGeom prst="rect">
            <a:avLst/>
          </a:prstGeom>
          <a:noFill/>
          <a:ln w="9525">
            <a:noFill/>
            <a:miter lim="800000"/>
            <a:headEnd/>
            <a:tailEnd/>
          </a:ln>
        </p:spPr>
      </p:pic>
      <p:sp>
        <p:nvSpPr>
          <p:cNvPr id="3" name="TextBox 2"/>
          <p:cNvSpPr txBox="1"/>
          <p:nvPr/>
        </p:nvSpPr>
        <p:spPr>
          <a:xfrm>
            <a:off x="533400" y="4800600"/>
            <a:ext cx="6934200" cy="1600438"/>
          </a:xfrm>
          <a:prstGeom prst="rect">
            <a:avLst/>
          </a:prstGeom>
          <a:noFill/>
        </p:spPr>
        <p:txBody>
          <a:bodyPr wrap="square" rtlCol="0">
            <a:spAutoFit/>
          </a:bodyPr>
          <a:lstStyle/>
          <a:p>
            <a:r>
              <a:rPr lang="en-US" sz="4000" dirty="0" smtClean="0"/>
              <a:t>Household items made of various kinds of plastic.</a:t>
            </a:r>
          </a:p>
          <a:p>
            <a:endParaRPr lang="en-US" dirty="0"/>
          </a:p>
        </p:txBody>
      </p:sp>
      <p:pic>
        <p:nvPicPr>
          <p:cNvPr id="4" name="Picture 3" descr="http://www.engr.sjsu.edu/WofMatE/images/p000475.gif"/>
          <p:cNvPicPr/>
          <p:nvPr/>
        </p:nvPicPr>
        <p:blipFill>
          <a:blip r:embed="rId4"/>
          <a:srcRect/>
          <a:stretch>
            <a:fillRect/>
          </a:stretch>
        </p:blipFill>
        <p:spPr bwMode="auto">
          <a:xfrm>
            <a:off x="7086600" y="762000"/>
            <a:ext cx="1600200" cy="2209800"/>
          </a:xfrm>
          <a:prstGeom prst="rect">
            <a:avLst/>
          </a:prstGeom>
          <a:noFill/>
          <a:ln w="9525">
            <a:noFill/>
            <a:miter lim="800000"/>
            <a:headEnd/>
            <a:tailEnd/>
          </a:ln>
        </p:spPr>
      </p:pic>
      <p:pic>
        <p:nvPicPr>
          <p:cNvPr id="5" name="Picture 4" descr="http://www.engr.sjsu.edu/WofMatE/images/p000524.gif"/>
          <p:cNvPicPr/>
          <p:nvPr/>
        </p:nvPicPr>
        <p:blipFill>
          <a:blip r:embed="rId5"/>
          <a:srcRect/>
          <a:stretch>
            <a:fillRect/>
          </a:stretch>
        </p:blipFill>
        <p:spPr bwMode="auto">
          <a:xfrm>
            <a:off x="7086600" y="3200400"/>
            <a:ext cx="1600200" cy="30480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262779A1-A695-4061-8ECF-6D13A2677CC7}"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304800"/>
            <a:ext cx="8229600" cy="4431983"/>
          </a:xfrm>
          <a:prstGeom prst="rect">
            <a:avLst/>
          </a:prstGeom>
          <a:noFill/>
        </p:spPr>
        <p:txBody>
          <a:bodyPr wrap="square" rtlCol="0">
            <a:spAutoFit/>
          </a:bodyPr>
          <a:lstStyle/>
          <a:p>
            <a:r>
              <a:rPr lang="en-US" sz="6000" dirty="0" smtClean="0">
                <a:solidFill>
                  <a:srgbClr val="FF0000"/>
                </a:solidFill>
                <a:latin typeface="Arial Black" pitchFamily="34" charset="0"/>
              </a:rPr>
              <a:t>Types of  plastic materials</a:t>
            </a:r>
            <a:endParaRPr lang="en-US" sz="3600" dirty="0" smtClean="0">
              <a:solidFill>
                <a:srgbClr val="FF0000"/>
              </a:solidFill>
              <a:latin typeface="Arial Black" pitchFamily="34" charset="0"/>
            </a:endParaRPr>
          </a:p>
          <a:p>
            <a:pPr marL="742950" indent="-742950">
              <a:lnSpc>
                <a:spcPct val="150000"/>
              </a:lnSpc>
              <a:buFont typeface="+mj-lt"/>
              <a:buAutoNum type="arabicPeriod"/>
            </a:pPr>
            <a:r>
              <a:rPr lang="en-US" sz="3600" dirty="0" smtClean="0">
                <a:latin typeface="Arial Black" pitchFamily="34" charset="0"/>
              </a:rPr>
              <a:t>Thermoplastic </a:t>
            </a:r>
            <a:r>
              <a:rPr lang="en-US" sz="3600" dirty="0" err="1" smtClean="0">
                <a:latin typeface="Arial Black" pitchFamily="34" charset="0"/>
              </a:rPr>
              <a:t>mtrls</a:t>
            </a:r>
            <a:r>
              <a:rPr lang="en-US" sz="3600" dirty="0" smtClean="0">
                <a:latin typeface="Arial Black" pitchFamily="34" charset="0"/>
              </a:rPr>
              <a:t>.</a:t>
            </a:r>
          </a:p>
          <a:p>
            <a:pPr marL="742950" indent="-742950">
              <a:lnSpc>
                <a:spcPct val="150000"/>
              </a:lnSpc>
              <a:buFont typeface="+mj-lt"/>
              <a:buAutoNum type="arabicPeriod"/>
            </a:pPr>
            <a:r>
              <a:rPr lang="en-US" sz="3600" dirty="0" smtClean="0">
                <a:latin typeface="Arial Black" pitchFamily="34" charset="0"/>
              </a:rPr>
              <a:t>Thermosetting </a:t>
            </a:r>
            <a:r>
              <a:rPr lang="en-US" sz="3600" dirty="0" err="1" smtClean="0">
                <a:latin typeface="Arial Black" pitchFamily="34" charset="0"/>
              </a:rPr>
              <a:t>mtrls</a:t>
            </a:r>
            <a:endParaRPr lang="en-US" sz="3600" dirty="0" smtClean="0">
              <a:latin typeface="Arial Black" pitchFamily="34" charset="0"/>
            </a:endParaRPr>
          </a:p>
          <a:p>
            <a:pPr marL="742950" indent="-742950">
              <a:lnSpc>
                <a:spcPct val="150000"/>
              </a:lnSpc>
              <a:buFont typeface="+mj-lt"/>
              <a:buAutoNum type="arabicPeriod"/>
            </a:pPr>
            <a:r>
              <a:rPr lang="en-US" sz="3600" dirty="0" err="1" smtClean="0">
                <a:latin typeface="Arial Black" pitchFamily="34" charset="0"/>
              </a:rPr>
              <a:t>elastomers</a:t>
            </a:r>
            <a:endParaRPr lang="en-US" sz="3600" dirty="0" smtClean="0">
              <a:latin typeface="Arial Black" pitchFamily="34" charset="0"/>
            </a:endParaRPr>
          </a:p>
        </p:txBody>
      </p:sp>
      <p:sp>
        <p:nvSpPr>
          <p:cNvPr id="3" name="Slide Number Placeholder 2"/>
          <p:cNvSpPr>
            <a:spLocks noGrp="1"/>
          </p:cNvSpPr>
          <p:nvPr>
            <p:ph type="sldNum" sz="quarter" idx="12"/>
          </p:nvPr>
        </p:nvSpPr>
        <p:spPr/>
        <p:txBody>
          <a:bodyPr/>
          <a:lstStyle/>
          <a:p>
            <a:fld id="{262779A1-A695-4061-8ECF-6D13A2677CC7}"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1" end="1"/>
                                            </p:txEl>
                                          </p:spTgt>
                                        </p:tgtEl>
                                        <p:attrNameLst>
                                          <p:attrName>style.color</p:attrName>
                                        </p:attrNameLst>
                                      </p:cBhvr>
                                      <p:to>
                                        <a:schemeClr val="accent2"/>
                                      </p:to>
                                    </p:animClr>
                                  </p:childTnLst>
                                </p:cTn>
                              </p:par>
                              <p:par>
                                <p:cTn id="7" presetID="3" presetClass="emph" presetSubtype="2" fill="hold" nodeType="withEffect">
                                  <p:stCondLst>
                                    <p:cond delay="0"/>
                                  </p:stCondLst>
                                  <p:childTnLst>
                                    <p:animClr clrSpc="rgb">
                                      <p:cBhvr override="childStyle">
                                        <p:cTn id="8" dur="2000" fill="hold"/>
                                        <p:tgtEl>
                                          <p:spTgt spid="6">
                                            <p:txEl>
                                              <p:pRg st="2" end="2"/>
                                            </p:txEl>
                                          </p:spTgt>
                                        </p:tgtEl>
                                        <p:attrNameLst>
                                          <p:attrName>style.color</p:attrName>
                                        </p:attrNameLst>
                                      </p:cBhvr>
                                      <p:to>
                                        <a:schemeClr val="accent2"/>
                                      </p:to>
                                    </p:animClr>
                                  </p:childTnLst>
                                </p:cTn>
                              </p:par>
                              <p:par>
                                <p:cTn id="9" presetID="3" presetClass="emph" presetSubtype="2" fill="hold" nodeType="withEffect">
                                  <p:stCondLst>
                                    <p:cond delay="0"/>
                                  </p:stCondLst>
                                  <p:childTnLst>
                                    <p:animClr clrSpc="rgb">
                                      <p:cBhvr override="childStyle">
                                        <p:cTn id="10" dur="2000" fill="hold"/>
                                        <p:tgtEl>
                                          <p:spTgt spid="6">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505200"/>
            <a:ext cx="8001000" cy="1846659"/>
          </a:xfrm>
          <a:prstGeom prst="rect">
            <a:avLst/>
          </a:prstGeom>
          <a:noFill/>
        </p:spPr>
        <p:txBody>
          <a:bodyPr wrap="square" rtlCol="0">
            <a:spAutoFit/>
          </a:bodyPr>
          <a:lstStyle/>
          <a:p>
            <a:endParaRPr lang="en-US" dirty="0" smtClean="0"/>
          </a:p>
          <a:p>
            <a:r>
              <a:rPr lang="en-US" sz="3200" dirty="0" smtClean="0"/>
              <a:t>Plastics have become an indispensable part of our technological society.</a:t>
            </a:r>
          </a:p>
          <a:p>
            <a:endParaRPr lang="en-US" sz="3200" dirty="0"/>
          </a:p>
        </p:txBody>
      </p:sp>
      <p:pic>
        <p:nvPicPr>
          <p:cNvPr id="3" name="Picture 2" descr="Plastics have become an indispensable part of our technological society.">
            <a:hlinkClick r:id="rId2" tooltip="&quot;Plastics have become an indispensable part of our technological society.&quot;"/>
          </p:cNvPr>
          <p:cNvPicPr/>
          <p:nvPr/>
        </p:nvPicPr>
        <p:blipFill>
          <a:blip r:embed="rId3"/>
          <a:srcRect/>
          <a:stretch>
            <a:fillRect/>
          </a:stretch>
        </p:blipFill>
        <p:spPr bwMode="auto">
          <a:xfrm>
            <a:off x="1752600" y="457200"/>
            <a:ext cx="3467100" cy="2971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262779A1-A695-4061-8ECF-6D13A2677CC7}"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524000"/>
            <a:ext cx="8138160" cy="4154984"/>
          </a:xfrm>
          <a:prstGeom prst="rect">
            <a:avLst/>
          </a:prstGeom>
          <a:noFill/>
        </p:spPr>
        <p:txBody>
          <a:bodyPr wrap="square" rtlCol="0">
            <a:spAutoFit/>
          </a:bodyPr>
          <a:lstStyle/>
          <a:p>
            <a:r>
              <a:rPr lang="en-US" sz="3600" dirty="0" smtClean="0">
                <a:solidFill>
                  <a:srgbClr val="FF0000"/>
                </a:solidFill>
                <a:latin typeface="Arial Black" pitchFamily="34" charset="0"/>
              </a:rPr>
              <a:t>Polymer                    Monomer</a:t>
            </a:r>
          </a:p>
          <a:p>
            <a:endParaRPr lang="en-US" sz="3600" dirty="0" smtClean="0">
              <a:latin typeface="Arial Black" pitchFamily="34" charset="0"/>
            </a:endParaRPr>
          </a:p>
          <a:p>
            <a:endParaRPr lang="en-US" sz="3600" dirty="0" smtClean="0">
              <a:latin typeface="Arial Black" pitchFamily="34" charset="0"/>
            </a:endParaRPr>
          </a:p>
          <a:p>
            <a:r>
              <a:rPr lang="en-US" sz="3600" dirty="0" smtClean="0">
                <a:latin typeface="Arial Black" pitchFamily="34" charset="0"/>
              </a:rPr>
              <a:t>Polyethylene            ---</a:t>
            </a:r>
            <a:r>
              <a:rPr lang="en-US" sz="4800" dirty="0" smtClean="0">
                <a:latin typeface="Arial Black" pitchFamily="34" charset="0"/>
              </a:rPr>
              <a:t>ch</a:t>
            </a:r>
            <a:r>
              <a:rPr lang="en-US" sz="2800" dirty="0" smtClean="0">
                <a:latin typeface="Arial Black" pitchFamily="34" charset="0"/>
              </a:rPr>
              <a:t>2</a:t>
            </a:r>
            <a:r>
              <a:rPr lang="en-US" sz="3600" dirty="0" smtClean="0">
                <a:latin typeface="Arial Black" pitchFamily="34" charset="0"/>
              </a:rPr>
              <a:t>---</a:t>
            </a:r>
          </a:p>
          <a:p>
            <a:endParaRPr lang="en-US" sz="3600" dirty="0">
              <a:latin typeface="Arial Black" pitchFamily="34" charset="0"/>
            </a:endParaRPr>
          </a:p>
          <a:p>
            <a:r>
              <a:rPr lang="en-US" sz="3600" dirty="0" smtClean="0">
                <a:solidFill>
                  <a:srgbClr val="0070C0"/>
                </a:solidFill>
                <a:latin typeface="Arial Black" pitchFamily="34" charset="0"/>
              </a:rPr>
              <a:t>Use- in packaging as electrical insulator, bottles and films.</a:t>
            </a:r>
            <a:endParaRPr lang="en-US" sz="3600" dirty="0">
              <a:solidFill>
                <a:srgbClr val="0070C0"/>
              </a:solidFill>
              <a:latin typeface="Arial Black" pitchFamily="34" charset="0"/>
            </a:endParaRPr>
          </a:p>
        </p:txBody>
      </p:sp>
      <p:sp>
        <p:nvSpPr>
          <p:cNvPr id="4" name="Slide Number Placeholder 3"/>
          <p:cNvSpPr>
            <a:spLocks noGrp="1"/>
          </p:cNvSpPr>
          <p:nvPr>
            <p:ph type="sldNum" sz="quarter" idx="12"/>
          </p:nvPr>
        </p:nvSpPr>
        <p:spPr/>
        <p:txBody>
          <a:bodyPr/>
          <a:lstStyle/>
          <a:p>
            <a:fld id="{262779A1-A695-4061-8ECF-6D13A2677CC7}" type="slidenum">
              <a:rPr lang="en-US" smtClean="0"/>
              <a:pPr/>
              <a:t>22</a:t>
            </a:fld>
            <a:endParaRPr lang="en-US"/>
          </a:p>
        </p:txBody>
      </p:sp>
      <p:sp>
        <p:nvSpPr>
          <p:cNvPr id="5" name="TextBox 4"/>
          <p:cNvSpPr txBox="1"/>
          <p:nvPr/>
        </p:nvSpPr>
        <p:spPr>
          <a:xfrm>
            <a:off x="1295400" y="457200"/>
            <a:ext cx="6172200" cy="707886"/>
          </a:xfrm>
          <a:prstGeom prst="rect">
            <a:avLst/>
          </a:prstGeom>
          <a:noFill/>
        </p:spPr>
        <p:txBody>
          <a:bodyPr wrap="square" rtlCol="0">
            <a:spAutoFit/>
          </a:bodyPr>
          <a:lstStyle/>
          <a:p>
            <a:r>
              <a:rPr lang="en-US" sz="4000" dirty="0" smtClean="0">
                <a:solidFill>
                  <a:srgbClr val="CC00CC"/>
                </a:solidFill>
              </a:rPr>
              <a:t>DIFFERENT MONOMERS</a:t>
            </a:r>
            <a:endParaRPr lang="en-US" sz="4000" dirty="0">
              <a:solidFill>
                <a:srgbClr val="CC00CC"/>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457200"/>
            <a:ext cx="8138160" cy="5632311"/>
          </a:xfrm>
          <a:prstGeom prst="rect">
            <a:avLst/>
          </a:prstGeom>
          <a:noFill/>
        </p:spPr>
        <p:txBody>
          <a:bodyPr wrap="square" rtlCol="0">
            <a:spAutoFit/>
          </a:bodyPr>
          <a:lstStyle/>
          <a:p>
            <a:r>
              <a:rPr lang="en-US" sz="3600" dirty="0" smtClean="0">
                <a:solidFill>
                  <a:srgbClr val="FF0000"/>
                </a:solidFill>
                <a:latin typeface="Arial Black" pitchFamily="34" charset="0"/>
              </a:rPr>
              <a:t>Polymer                    Monomer</a:t>
            </a:r>
          </a:p>
          <a:p>
            <a:endParaRPr lang="en-US" sz="3600" dirty="0" smtClean="0">
              <a:latin typeface="Arial Black" pitchFamily="34" charset="0"/>
            </a:endParaRPr>
          </a:p>
          <a:p>
            <a:endParaRPr lang="en-US" sz="3600" dirty="0" smtClean="0">
              <a:latin typeface="Arial Black" pitchFamily="34" charset="0"/>
            </a:endParaRPr>
          </a:p>
          <a:p>
            <a:r>
              <a:rPr lang="en-US" sz="3600" dirty="0" smtClean="0">
                <a:latin typeface="Arial Black" pitchFamily="34" charset="0"/>
              </a:rPr>
              <a:t>Polypropylene</a:t>
            </a:r>
          </a:p>
          <a:p>
            <a:endParaRPr lang="en-US" sz="3600" dirty="0">
              <a:latin typeface="Arial Black" pitchFamily="34" charset="0"/>
            </a:endParaRPr>
          </a:p>
          <a:p>
            <a:endParaRPr lang="en-US" sz="3600" dirty="0" smtClean="0">
              <a:solidFill>
                <a:srgbClr val="0070C0"/>
              </a:solidFill>
              <a:latin typeface="Arial Black" pitchFamily="34" charset="0"/>
            </a:endParaRPr>
          </a:p>
          <a:p>
            <a:endParaRPr lang="en-US" sz="3600" dirty="0">
              <a:solidFill>
                <a:srgbClr val="0070C0"/>
              </a:solidFill>
              <a:latin typeface="Arial Black" pitchFamily="34" charset="0"/>
            </a:endParaRPr>
          </a:p>
          <a:p>
            <a:endParaRPr lang="en-US" sz="3600" dirty="0" smtClean="0">
              <a:solidFill>
                <a:srgbClr val="0070C0"/>
              </a:solidFill>
              <a:latin typeface="Arial Black" pitchFamily="34" charset="0"/>
            </a:endParaRPr>
          </a:p>
          <a:p>
            <a:r>
              <a:rPr lang="en-US" sz="3600" dirty="0" smtClean="0">
                <a:solidFill>
                  <a:srgbClr val="0070C0"/>
                </a:solidFill>
                <a:latin typeface="Arial Black" pitchFamily="34" charset="0"/>
              </a:rPr>
              <a:t>Use- stronger, stiffer than polyethylene</a:t>
            </a:r>
            <a:endParaRPr lang="en-US" sz="3600" dirty="0">
              <a:solidFill>
                <a:srgbClr val="0070C0"/>
              </a:solidFill>
              <a:latin typeface="Arial Black" pitchFamily="34" charset="0"/>
            </a:endParaRPr>
          </a:p>
        </p:txBody>
      </p:sp>
      <p:sp>
        <p:nvSpPr>
          <p:cNvPr id="4" name="TextBox 3"/>
          <p:cNvSpPr txBox="1"/>
          <p:nvPr/>
        </p:nvSpPr>
        <p:spPr>
          <a:xfrm>
            <a:off x="4800600" y="1524000"/>
            <a:ext cx="3124200" cy="3416320"/>
          </a:xfrm>
          <a:prstGeom prst="rect">
            <a:avLst/>
          </a:prstGeom>
          <a:noFill/>
        </p:spPr>
        <p:txBody>
          <a:bodyPr wrap="square" rtlCol="0">
            <a:spAutoFit/>
          </a:bodyPr>
          <a:lstStyle/>
          <a:p>
            <a:r>
              <a:rPr lang="en-US" sz="3600" dirty="0" smtClean="0">
                <a:latin typeface="Arial Black" pitchFamily="34" charset="0"/>
              </a:rPr>
              <a:t>    H    </a:t>
            </a:r>
            <a:r>
              <a:rPr lang="en-US" sz="3600" dirty="0" err="1" smtClean="0">
                <a:latin typeface="Arial Black" pitchFamily="34" charset="0"/>
              </a:rPr>
              <a:t>H</a:t>
            </a:r>
            <a:endParaRPr lang="en-US" sz="3600" dirty="0" smtClean="0">
              <a:latin typeface="Arial Black" pitchFamily="34" charset="0"/>
            </a:endParaRPr>
          </a:p>
          <a:p>
            <a:r>
              <a:rPr lang="en-US" sz="3600" dirty="0">
                <a:latin typeface="Arial Black" pitchFamily="34" charset="0"/>
              </a:rPr>
              <a:t> </a:t>
            </a:r>
            <a:r>
              <a:rPr lang="en-US" sz="3600" dirty="0" smtClean="0">
                <a:latin typeface="Arial Black" pitchFamily="34" charset="0"/>
              </a:rPr>
              <a:t>    |     |</a:t>
            </a:r>
          </a:p>
          <a:p>
            <a:r>
              <a:rPr lang="en-US" sz="3600" dirty="0" smtClean="0">
                <a:latin typeface="Arial Black" pitchFamily="34" charset="0"/>
              </a:rPr>
              <a:t>  --C---C—</a:t>
            </a:r>
          </a:p>
          <a:p>
            <a:r>
              <a:rPr lang="en-US" sz="3600" dirty="0">
                <a:latin typeface="Arial Black" pitchFamily="34" charset="0"/>
              </a:rPr>
              <a:t> </a:t>
            </a:r>
            <a:r>
              <a:rPr lang="en-US" sz="3600" dirty="0" smtClean="0">
                <a:latin typeface="Arial Black" pitchFamily="34" charset="0"/>
              </a:rPr>
              <a:t>    |     |</a:t>
            </a:r>
          </a:p>
          <a:p>
            <a:r>
              <a:rPr lang="en-US" sz="3600" dirty="0">
                <a:latin typeface="Arial Black" pitchFamily="34" charset="0"/>
              </a:rPr>
              <a:t> </a:t>
            </a:r>
            <a:r>
              <a:rPr lang="en-US" sz="3600" dirty="0" smtClean="0">
                <a:latin typeface="Arial Black" pitchFamily="34" charset="0"/>
              </a:rPr>
              <a:t>    H   CH</a:t>
            </a:r>
            <a:r>
              <a:rPr lang="en-US" sz="2400" dirty="0" smtClean="0">
                <a:latin typeface="Arial Black" pitchFamily="34" charset="0"/>
              </a:rPr>
              <a:t>3</a:t>
            </a:r>
            <a:endParaRPr lang="en-US" sz="3600" dirty="0" smtClean="0">
              <a:latin typeface="Arial Black" pitchFamily="34" charset="0"/>
            </a:endParaRPr>
          </a:p>
          <a:p>
            <a:endParaRPr lang="en-US" dirty="0"/>
          </a:p>
          <a:p>
            <a:endParaRPr lang="en-US" dirty="0"/>
          </a:p>
        </p:txBody>
      </p:sp>
      <p:sp>
        <p:nvSpPr>
          <p:cNvPr id="5" name="Slide Number Placeholder 4"/>
          <p:cNvSpPr>
            <a:spLocks noGrp="1"/>
          </p:cNvSpPr>
          <p:nvPr>
            <p:ph type="sldNum" sz="quarter" idx="12"/>
          </p:nvPr>
        </p:nvSpPr>
        <p:spPr/>
        <p:txBody>
          <a:bodyPr/>
          <a:lstStyle/>
          <a:p>
            <a:fld id="{262779A1-A695-4061-8ECF-6D13A2677CC7}"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457200"/>
            <a:ext cx="8138160" cy="5078313"/>
          </a:xfrm>
          <a:prstGeom prst="rect">
            <a:avLst/>
          </a:prstGeom>
          <a:noFill/>
        </p:spPr>
        <p:txBody>
          <a:bodyPr wrap="square" rtlCol="0">
            <a:spAutoFit/>
          </a:bodyPr>
          <a:lstStyle/>
          <a:p>
            <a:r>
              <a:rPr lang="en-US" sz="3600" dirty="0" smtClean="0">
                <a:solidFill>
                  <a:srgbClr val="FF0000"/>
                </a:solidFill>
                <a:latin typeface="Arial Black" pitchFamily="34" charset="0"/>
              </a:rPr>
              <a:t>Polymer                    Monomer</a:t>
            </a:r>
          </a:p>
          <a:p>
            <a:endParaRPr lang="en-US" sz="3600" dirty="0" smtClean="0">
              <a:latin typeface="Arial Black" pitchFamily="34" charset="0"/>
            </a:endParaRPr>
          </a:p>
          <a:p>
            <a:endParaRPr lang="en-US" sz="3600" dirty="0" smtClean="0">
              <a:latin typeface="Arial Black" pitchFamily="34" charset="0"/>
            </a:endParaRPr>
          </a:p>
          <a:p>
            <a:r>
              <a:rPr lang="en-US" sz="3600" dirty="0" smtClean="0">
                <a:latin typeface="Arial Black" pitchFamily="34" charset="0"/>
              </a:rPr>
              <a:t>Polyvinyl </a:t>
            </a:r>
          </a:p>
          <a:p>
            <a:r>
              <a:rPr lang="en-US" sz="3600" dirty="0" smtClean="0">
                <a:latin typeface="Arial Black" pitchFamily="34" charset="0"/>
              </a:rPr>
              <a:t>chloride</a:t>
            </a:r>
          </a:p>
          <a:p>
            <a:r>
              <a:rPr lang="en-US" sz="3600" dirty="0" smtClean="0">
                <a:latin typeface="Arial Black" pitchFamily="34" charset="0"/>
              </a:rPr>
              <a:t>PVC</a:t>
            </a:r>
            <a:endParaRPr lang="en-US" sz="3600" dirty="0">
              <a:latin typeface="Arial Black" pitchFamily="34" charset="0"/>
            </a:endParaRPr>
          </a:p>
          <a:p>
            <a:endParaRPr lang="en-US" sz="3600" dirty="0" smtClean="0">
              <a:solidFill>
                <a:srgbClr val="0070C0"/>
              </a:solidFill>
              <a:latin typeface="Arial Black" pitchFamily="34" charset="0"/>
            </a:endParaRPr>
          </a:p>
          <a:p>
            <a:r>
              <a:rPr lang="en-US" sz="3600" dirty="0" smtClean="0">
                <a:solidFill>
                  <a:srgbClr val="0070C0"/>
                </a:solidFill>
                <a:latin typeface="Arial Black" pitchFamily="34" charset="0"/>
              </a:rPr>
              <a:t>Use-pipes, pipe fitting, plumbing, consumer durables.</a:t>
            </a:r>
            <a:endParaRPr lang="en-US" sz="3600" dirty="0">
              <a:solidFill>
                <a:srgbClr val="0070C0"/>
              </a:solidFill>
              <a:latin typeface="Arial Black" pitchFamily="34" charset="0"/>
            </a:endParaRPr>
          </a:p>
        </p:txBody>
      </p:sp>
      <p:sp>
        <p:nvSpPr>
          <p:cNvPr id="4" name="TextBox 3"/>
          <p:cNvSpPr txBox="1"/>
          <p:nvPr/>
        </p:nvSpPr>
        <p:spPr>
          <a:xfrm>
            <a:off x="4800600" y="1524000"/>
            <a:ext cx="3124200" cy="3416320"/>
          </a:xfrm>
          <a:prstGeom prst="rect">
            <a:avLst/>
          </a:prstGeom>
          <a:noFill/>
        </p:spPr>
        <p:txBody>
          <a:bodyPr wrap="square" rtlCol="0">
            <a:spAutoFit/>
          </a:bodyPr>
          <a:lstStyle/>
          <a:p>
            <a:r>
              <a:rPr lang="en-US" sz="3600" dirty="0" smtClean="0">
                <a:latin typeface="Arial Black" pitchFamily="34" charset="0"/>
              </a:rPr>
              <a:t>    H    </a:t>
            </a:r>
            <a:r>
              <a:rPr lang="en-US" sz="3600" dirty="0" err="1" smtClean="0">
                <a:latin typeface="Arial Black" pitchFamily="34" charset="0"/>
              </a:rPr>
              <a:t>H</a:t>
            </a:r>
            <a:endParaRPr lang="en-US" sz="3600" dirty="0" smtClean="0">
              <a:latin typeface="Arial Black" pitchFamily="34" charset="0"/>
            </a:endParaRPr>
          </a:p>
          <a:p>
            <a:r>
              <a:rPr lang="en-US" sz="3600" dirty="0">
                <a:latin typeface="Arial Black" pitchFamily="34" charset="0"/>
              </a:rPr>
              <a:t> </a:t>
            </a:r>
            <a:r>
              <a:rPr lang="en-US" sz="3600" dirty="0" smtClean="0">
                <a:latin typeface="Arial Black" pitchFamily="34" charset="0"/>
              </a:rPr>
              <a:t>    |     |</a:t>
            </a:r>
          </a:p>
          <a:p>
            <a:r>
              <a:rPr lang="en-US" sz="3600" dirty="0" smtClean="0">
                <a:latin typeface="Arial Black" pitchFamily="34" charset="0"/>
              </a:rPr>
              <a:t>  --C---C—</a:t>
            </a:r>
          </a:p>
          <a:p>
            <a:r>
              <a:rPr lang="en-US" sz="3600" dirty="0">
                <a:latin typeface="Arial Black" pitchFamily="34" charset="0"/>
              </a:rPr>
              <a:t> </a:t>
            </a:r>
            <a:r>
              <a:rPr lang="en-US" sz="3600" dirty="0" smtClean="0">
                <a:latin typeface="Arial Black" pitchFamily="34" charset="0"/>
              </a:rPr>
              <a:t>    |     |</a:t>
            </a:r>
          </a:p>
          <a:p>
            <a:r>
              <a:rPr lang="en-US" sz="3600" dirty="0">
                <a:latin typeface="Arial Black" pitchFamily="34" charset="0"/>
              </a:rPr>
              <a:t> </a:t>
            </a:r>
            <a:r>
              <a:rPr lang="en-US" sz="3600" dirty="0" smtClean="0">
                <a:latin typeface="Arial Black" pitchFamily="34" charset="0"/>
              </a:rPr>
              <a:t>    H   </a:t>
            </a:r>
            <a:r>
              <a:rPr lang="en-US" sz="3600" dirty="0" err="1" smtClean="0">
                <a:latin typeface="Arial Black" pitchFamily="34" charset="0"/>
              </a:rPr>
              <a:t>Cl</a:t>
            </a:r>
            <a:endParaRPr lang="en-US" sz="3600" dirty="0" smtClean="0">
              <a:latin typeface="Arial Black" pitchFamily="34" charset="0"/>
            </a:endParaRPr>
          </a:p>
          <a:p>
            <a:endParaRPr lang="en-US" dirty="0"/>
          </a:p>
          <a:p>
            <a:endParaRPr lang="en-US" dirty="0"/>
          </a:p>
        </p:txBody>
      </p:sp>
      <p:sp>
        <p:nvSpPr>
          <p:cNvPr id="5" name="Slide Number Placeholder 4"/>
          <p:cNvSpPr>
            <a:spLocks noGrp="1"/>
          </p:cNvSpPr>
          <p:nvPr>
            <p:ph type="sldNum" sz="quarter" idx="12"/>
          </p:nvPr>
        </p:nvSpPr>
        <p:spPr/>
        <p:txBody>
          <a:bodyPr/>
          <a:lstStyle/>
          <a:p>
            <a:fld id="{262779A1-A695-4061-8ECF-6D13A2677CC7}"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457200"/>
            <a:ext cx="8138160" cy="6186309"/>
          </a:xfrm>
          <a:prstGeom prst="rect">
            <a:avLst/>
          </a:prstGeom>
          <a:noFill/>
        </p:spPr>
        <p:txBody>
          <a:bodyPr wrap="square" rtlCol="0">
            <a:spAutoFit/>
          </a:bodyPr>
          <a:lstStyle/>
          <a:p>
            <a:r>
              <a:rPr lang="en-US" sz="3600" dirty="0" smtClean="0">
                <a:solidFill>
                  <a:srgbClr val="FF0000"/>
                </a:solidFill>
                <a:latin typeface="Arial Black" pitchFamily="34" charset="0"/>
              </a:rPr>
              <a:t>Polymer                    Monomer</a:t>
            </a:r>
          </a:p>
          <a:p>
            <a:endParaRPr lang="en-US" sz="3600" dirty="0" smtClean="0">
              <a:latin typeface="Arial Black" pitchFamily="34" charset="0"/>
            </a:endParaRPr>
          </a:p>
          <a:p>
            <a:r>
              <a:rPr lang="en-US" sz="3600" dirty="0" err="1" smtClean="0">
                <a:latin typeface="Arial Black" pitchFamily="34" charset="0"/>
              </a:rPr>
              <a:t>Polytetra</a:t>
            </a:r>
            <a:endParaRPr lang="en-US" sz="3600" dirty="0" smtClean="0">
              <a:latin typeface="Arial Black" pitchFamily="34" charset="0"/>
            </a:endParaRPr>
          </a:p>
          <a:p>
            <a:r>
              <a:rPr lang="en-US" sz="3600" dirty="0" err="1" smtClean="0">
                <a:latin typeface="Arial Black" pitchFamily="34" charset="0"/>
              </a:rPr>
              <a:t>fluroethylene</a:t>
            </a:r>
            <a:endParaRPr lang="en-US" sz="3600" dirty="0" smtClean="0">
              <a:latin typeface="Arial Black" pitchFamily="34" charset="0"/>
            </a:endParaRPr>
          </a:p>
          <a:p>
            <a:r>
              <a:rPr lang="en-US" sz="3600" dirty="0" smtClean="0">
                <a:latin typeface="Arial Black" pitchFamily="34" charset="0"/>
              </a:rPr>
              <a:t>PTFE</a:t>
            </a:r>
            <a:endParaRPr lang="en-US" sz="3600" dirty="0">
              <a:latin typeface="Arial Black" pitchFamily="34" charset="0"/>
            </a:endParaRPr>
          </a:p>
          <a:p>
            <a:r>
              <a:rPr lang="en-US" sz="3600" dirty="0" smtClean="0">
                <a:solidFill>
                  <a:srgbClr val="0070C0"/>
                </a:solidFill>
                <a:latin typeface="Arial Black" pitchFamily="34" charset="0"/>
              </a:rPr>
              <a:t>Use- called as </a:t>
            </a:r>
            <a:r>
              <a:rPr lang="en-US" sz="3600" dirty="0" err="1" smtClean="0">
                <a:solidFill>
                  <a:srgbClr val="0070C0"/>
                </a:solidFill>
                <a:latin typeface="Arial Black" pitchFamily="34" charset="0"/>
              </a:rPr>
              <a:t>teflon</a:t>
            </a:r>
            <a:r>
              <a:rPr lang="en-US" sz="3600" dirty="0" smtClean="0">
                <a:solidFill>
                  <a:srgbClr val="0070C0"/>
                </a:solidFill>
                <a:latin typeface="Arial Black" pitchFamily="34" charset="0"/>
              </a:rPr>
              <a:t>.</a:t>
            </a:r>
          </a:p>
          <a:p>
            <a:r>
              <a:rPr lang="en-US" sz="3600" dirty="0" smtClean="0">
                <a:solidFill>
                  <a:srgbClr val="0070C0"/>
                </a:solidFill>
                <a:latin typeface="Arial Black" pitchFamily="34" charset="0"/>
              </a:rPr>
              <a:t>Non-stick cooking ware,</a:t>
            </a:r>
          </a:p>
          <a:p>
            <a:r>
              <a:rPr lang="en-US" sz="3600" dirty="0" smtClean="0">
                <a:solidFill>
                  <a:srgbClr val="0070C0"/>
                </a:solidFill>
                <a:latin typeface="Arial Black" pitchFamily="34" charset="0"/>
              </a:rPr>
              <a:t> *Able to withstand very high temperature.</a:t>
            </a:r>
          </a:p>
          <a:p>
            <a:r>
              <a:rPr lang="en-US" sz="3600" dirty="0" smtClean="0">
                <a:solidFill>
                  <a:srgbClr val="0070C0"/>
                </a:solidFill>
                <a:latin typeface="Arial Black" pitchFamily="34" charset="0"/>
              </a:rPr>
              <a:t> * Extremely low adhesion and friction .</a:t>
            </a:r>
            <a:endParaRPr lang="en-US" sz="3600" dirty="0">
              <a:solidFill>
                <a:srgbClr val="0070C0"/>
              </a:solidFill>
              <a:latin typeface="Arial Black" pitchFamily="34" charset="0"/>
            </a:endParaRPr>
          </a:p>
        </p:txBody>
      </p:sp>
      <p:sp>
        <p:nvSpPr>
          <p:cNvPr id="4" name="TextBox 3"/>
          <p:cNvSpPr txBox="1"/>
          <p:nvPr/>
        </p:nvSpPr>
        <p:spPr>
          <a:xfrm>
            <a:off x="5791200" y="1066800"/>
            <a:ext cx="3124200" cy="2862322"/>
          </a:xfrm>
          <a:prstGeom prst="rect">
            <a:avLst/>
          </a:prstGeom>
          <a:noFill/>
        </p:spPr>
        <p:txBody>
          <a:bodyPr wrap="square" rtlCol="0">
            <a:spAutoFit/>
          </a:bodyPr>
          <a:lstStyle/>
          <a:p>
            <a:r>
              <a:rPr lang="en-US" sz="3600" dirty="0" smtClean="0">
                <a:latin typeface="Arial Black" pitchFamily="34" charset="0"/>
              </a:rPr>
              <a:t>     F</a:t>
            </a:r>
          </a:p>
          <a:p>
            <a:r>
              <a:rPr lang="en-US" sz="3600" dirty="0">
                <a:latin typeface="Arial Black" pitchFamily="34" charset="0"/>
              </a:rPr>
              <a:t> </a:t>
            </a:r>
            <a:r>
              <a:rPr lang="en-US" sz="3600" dirty="0" smtClean="0">
                <a:latin typeface="Arial Black" pitchFamily="34" charset="0"/>
              </a:rPr>
              <a:t>    |</a:t>
            </a:r>
          </a:p>
          <a:p>
            <a:r>
              <a:rPr lang="en-US" sz="3600" dirty="0" smtClean="0">
                <a:latin typeface="Arial Black" pitchFamily="34" charset="0"/>
              </a:rPr>
              <a:t>  --C--</a:t>
            </a:r>
          </a:p>
          <a:p>
            <a:r>
              <a:rPr lang="en-US" sz="3600" dirty="0" smtClean="0">
                <a:latin typeface="Arial Black" pitchFamily="34" charset="0"/>
              </a:rPr>
              <a:t>     |</a:t>
            </a:r>
          </a:p>
          <a:p>
            <a:r>
              <a:rPr lang="en-US" sz="3600" dirty="0" smtClean="0">
                <a:latin typeface="Arial Black" pitchFamily="34" charset="0"/>
              </a:rPr>
              <a:t>     F</a:t>
            </a:r>
            <a:endParaRPr lang="en-US" dirty="0"/>
          </a:p>
        </p:txBody>
      </p:sp>
      <p:sp>
        <p:nvSpPr>
          <p:cNvPr id="5" name="Slide Number Placeholder 4"/>
          <p:cNvSpPr>
            <a:spLocks noGrp="1"/>
          </p:cNvSpPr>
          <p:nvPr>
            <p:ph type="sldNum" sz="quarter" idx="12"/>
          </p:nvPr>
        </p:nvSpPr>
        <p:spPr/>
        <p:txBody>
          <a:bodyPr/>
          <a:lstStyle/>
          <a:p>
            <a:fld id="{262779A1-A695-4061-8ECF-6D13A2677CC7}"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457200"/>
            <a:ext cx="8138160" cy="5632311"/>
          </a:xfrm>
          <a:prstGeom prst="rect">
            <a:avLst/>
          </a:prstGeom>
          <a:noFill/>
        </p:spPr>
        <p:txBody>
          <a:bodyPr wrap="square" rtlCol="0">
            <a:spAutoFit/>
          </a:bodyPr>
          <a:lstStyle/>
          <a:p>
            <a:r>
              <a:rPr lang="en-US" sz="3600" dirty="0" smtClean="0">
                <a:solidFill>
                  <a:srgbClr val="FF0000"/>
                </a:solidFill>
                <a:latin typeface="Arial Black" pitchFamily="34" charset="0"/>
              </a:rPr>
              <a:t>Polymer                    Monomer</a:t>
            </a:r>
          </a:p>
          <a:p>
            <a:endParaRPr lang="en-US" sz="3600" dirty="0" smtClean="0">
              <a:latin typeface="Arial Black" pitchFamily="34" charset="0"/>
            </a:endParaRPr>
          </a:p>
          <a:p>
            <a:r>
              <a:rPr lang="en-US" sz="3600" dirty="0" smtClean="0">
                <a:latin typeface="Arial Black" pitchFamily="34" charset="0"/>
              </a:rPr>
              <a:t>Polymethyl</a:t>
            </a:r>
          </a:p>
          <a:p>
            <a:r>
              <a:rPr lang="en-US" sz="3600" dirty="0" smtClean="0">
                <a:latin typeface="Arial Black" pitchFamily="34" charset="0"/>
              </a:rPr>
              <a:t>Methacrylate</a:t>
            </a:r>
          </a:p>
          <a:p>
            <a:r>
              <a:rPr lang="en-US" sz="3600" dirty="0" smtClean="0">
                <a:latin typeface="Arial Black" pitchFamily="34" charset="0"/>
              </a:rPr>
              <a:t>PMMA</a:t>
            </a:r>
          </a:p>
          <a:p>
            <a:endParaRPr lang="en-US" sz="3600" dirty="0" smtClean="0">
              <a:solidFill>
                <a:srgbClr val="0070C0"/>
              </a:solidFill>
              <a:latin typeface="Arial Black" pitchFamily="34" charset="0"/>
            </a:endParaRPr>
          </a:p>
          <a:p>
            <a:r>
              <a:rPr lang="en-US" sz="3600" dirty="0" smtClean="0">
                <a:solidFill>
                  <a:srgbClr val="0070C0"/>
                </a:solidFill>
                <a:latin typeface="Arial Black" pitchFamily="34" charset="0"/>
              </a:rPr>
              <a:t>Use- Automobile wind screen and aircraft windows</a:t>
            </a:r>
          </a:p>
          <a:p>
            <a:r>
              <a:rPr lang="en-US" sz="3600" dirty="0" smtClean="0">
                <a:solidFill>
                  <a:srgbClr val="0070C0"/>
                </a:solidFill>
                <a:latin typeface="Arial Black" pitchFamily="34" charset="0"/>
              </a:rPr>
              <a:t>It is transparent</a:t>
            </a:r>
          </a:p>
          <a:p>
            <a:r>
              <a:rPr lang="en-US" sz="3600" dirty="0" smtClean="0">
                <a:solidFill>
                  <a:srgbClr val="0070C0"/>
                </a:solidFill>
                <a:latin typeface="Arial Black" pitchFamily="34" charset="0"/>
              </a:rPr>
              <a:t>High resistance to corrosion. </a:t>
            </a:r>
            <a:endParaRPr lang="en-US" sz="3600" dirty="0">
              <a:solidFill>
                <a:srgbClr val="0070C0"/>
              </a:solidFill>
              <a:latin typeface="Arial Black" pitchFamily="34" charset="0"/>
            </a:endParaRPr>
          </a:p>
        </p:txBody>
      </p:sp>
      <p:sp>
        <p:nvSpPr>
          <p:cNvPr id="4" name="TextBox 3"/>
          <p:cNvSpPr txBox="1"/>
          <p:nvPr/>
        </p:nvSpPr>
        <p:spPr>
          <a:xfrm>
            <a:off x="4800600" y="623232"/>
            <a:ext cx="4038600" cy="3970318"/>
          </a:xfrm>
          <a:prstGeom prst="rect">
            <a:avLst/>
          </a:prstGeom>
          <a:noFill/>
        </p:spPr>
        <p:txBody>
          <a:bodyPr wrap="square" rtlCol="0">
            <a:spAutoFit/>
          </a:bodyPr>
          <a:lstStyle/>
          <a:p>
            <a:r>
              <a:rPr lang="en-US" sz="3600" dirty="0" smtClean="0">
                <a:latin typeface="Arial Black" pitchFamily="34" charset="0"/>
              </a:rPr>
              <a:t>           </a:t>
            </a:r>
          </a:p>
          <a:p>
            <a:r>
              <a:rPr lang="en-US" sz="3600" dirty="0">
                <a:latin typeface="Arial Black" pitchFamily="34" charset="0"/>
              </a:rPr>
              <a:t> </a:t>
            </a:r>
            <a:r>
              <a:rPr lang="en-US" sz="3600" dirty="0" smtClean="0">
                <a:latin typeface="Arial Black" pitchFamily="34" charset="0"/>
              </a:rPr>
              <a:t>   H     COOCH</a:t>
            </a:r>
            <a:r>
              <a:rPr lang="en-US" sz="2000" dirty="0" smtClean="0">
                <a:latin typeface="Arial Black" pitchFamily="34" charset="0"/>
              </a:rPr>
              <a:t>3</a:t>
            </a:r>
            <a:endParaRPr lang="en-US" sz="3600" dirty="0" smtClean="0">
              <a:latin typeface="Arial Black" pitchFamily="34" charset="0"/>
            </a:endParaRPr>
          </a:p>
          <a:p>
            <a:r>
              <a:rPr lang="en-US" sz="3600" dirty="0">
                <a:latin typeface="Arial Black" pitchFamily="34" charset="0"/>
              </a:rPr>
              <a:t> </a:t>
            </a:r>
            <a:r>
              <a:rPr lang="en-US" sz="3600" dirty="0" smtClean="0">
                <a:latin typeface="Arial Black" pitchFamily="34" charset="0"/>
              </a:rPr>
              <a:t>    |        |</a:t>
            </a:r>
          </a:p>
          <a:p>
            <a:r>
              <a:rPr lang="en-US" sz="3600" dirty="0" smtClean="0">
                <a:latin typeface="Arial Black" pitchFamily="34" charset="0"/>
              </a:rPr>
              <a:t>  --C-------C—</a:t>
            </a:r>
          </a:p>
          <a:p>
            <a:r>
              <a:rPr lang="en-US" sz="3600" dirty="0">
                <a:latin typeface="Arial Black" pitchFamily="34" charset="0"/>
              </a:rPr>
              <a:t> </a:t>
            </a:r>
            <a:r>
              <a:rPr lang="en-US" sz="3600" dirty="0" smtClean="0">
                <a:latin typeface="Arial Black" pitchFamily="34" charset="0"/>
              </a:rPr>
              <a:t>    |        |</a:t>
            </a:r>
          </a:p>
          <a:p>
            <a:r>
              <a:rPr lang="en-US" sz="3600" dirty="0">
                <a:latin typeface="Arial Black" pitchFamily="34" charset="0"/>
              </a:rPr>
              <a:t> </a:t>
            </a:r>
            <a:r>
              <a:rPr lang="en-US" sz="3600" dirty="0" smtClean="0">
                <a:latin typeface="Arial Black" pitchFamily="34" charset="0"/>
              </a:rPr>
              <a:t>    H      CH</a:t>
            </a:r>
            <a:r>
              <a:rPr lang="en-US" sz="2400" dirty="0" smtClean="0">
                <a:latin typeface="Arial Black" pitchFamily="34" charset="0"/>
              </a:rPr>
              <a:t>3</a:t>
            </a:r>
            <a:endParaRPr lang="en-US" sz="3600" dirty="0" smtClean="0">
              <a:latin typeface="Arial Black" pitchFamily="34" charset="0"/>
            </a:endParaRPr>
          </a:p>
          <a:p>
            <a:endParaRPr lang="en-US" dirty="0"/>
          </a:p>
          <a:p>
            <a:endParaRPr lang="en-US" dirty="0"/>
          </a:p>
        </p:txBody>
      </p:sp>
      <p:sp>
        <p:nvSpPr>
          <p:cNvPr id="5" name="Slide Number Placeholder 4"/>
          <p:cNvSpPr>
            <a:spLocks noGrp="1"/>
          </p:cNvSpPr>
          <p:nvPr>
            <p:ph type="sldNum" sz="quarter" idx="12"/>
          </p:nvPr>
        </p:nvSpPr>
        <p:spPr/>
        <p:txBody>
          <a:bodyPr/>
          <a:lstStyle/>
          <a:p>
            <a:fld id="{262779A1-A695-4061-8ECF-6D13A2677CC7}"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09600"/>
            <a:ext cx="4038600" cy="5078313"/>
          </a:xfrm>
          <a:prstGeom prst="rect">
            <a:avLst/>
          </a:prstGeom>
        </p:spPr>
        <p:txBody>
          <a:bodyPr wrap="square">
            <a:spAutoFit/>
          </a:bodyPr>
          <a:lstStyle/>
          <a:p>
            <a:r>
              <a:rPr lang="en-US" sz="3600" dirty="0" smtClean="0">
                <a:solidFill>
                  <a:srgbClr val="0070C0"/>
                </a:solidFill>
                <a:latin typeface="Arial Black" pitchFamily="34" charset="0"/>
              </a:rPr>
              <a:t>The monomer</a:t>
            </a:r>
          </a:p>
          <a:p>
            <a:endParaRPr lang="en-US" sz="3600" dirty="0" smtClean="0">
              <a:solidFill>
                <a:srgbClr val="0070C0"/>
              </a:solidFill>
              <a:latin typeface="Arial Black" pitchFamily="34" charset="0"/>
            </a:endParaRPr>
          </a:p>
          <a:p>
            <a:endParaRPr lang="en-US" sz="3600" dirty="0" smtClean="0">
              <a:solidFill>
                <a:srgbClr val="0070C0"/>
              </a:solidFill>
              <a:latin typeface="Arial Black" pitchFamily="34" charset="0"/>
            </a:endParaRPr>
          </a:p>
          <a:p>
            <a:r>
              <a:rPr lang="en-US" sz="3600" dirty="0" smtClean="0">
                <a:solidFill>
                  <a:srgbClr val="0070C0"/>
                </a:solidFill>
                <a:latin typeface="Arial Black" pitchFamily="34" charset="0"/>
              </a:rPr>
              <a:t>The radical  R</a:t>
            </a:r>
          </a:p>
          <a:p>
            <a:r>
              <a:rPr lang="en-US" sz="3600" dirty="0" smtClean="0">
                <a:solidFill>
                  <a:srgbClr val="0070C0"/>
                </a:solidFill>
                <a:latin typeface="Arial Black" pitchFamily="34" charset="0"/>
              </a:rPr>
              <a:t>Can be an element. E.g.</a:t>
            </a:r>
          </a:p>
          <a:p>
            <a:r>
              <a:rPr lang="en-US" sz="3600" dirty="0" smtClean="0">
                <a:solidFill>
                  <a:srgbClr val="0070C0"/>
                </a:solidFill>
                <a:latin typeface="Arial Black" pitchFamily="34" charset="0"/>
              </a:rPr>
              <a:t>H, </a:t>
            </a:r>
            <a:r>
              <a:rPr lang="en-US" sz="3600" dirty="0" err="1" smtClean="0">
                <a:solidFill>
                  <a:srgbClr val="0070C0"/>
                </a:solidFill>
                <a:latin typeface="Arial Black" pitchFamily="34" charset="0"/>
              </a:rPr>
              <a:t>Cl</a:t>
            </a:r>
            <a:r>
              <a:rPr lang="en-US" sz="3600" dirty="0" smtClean="0">
                <a:solidFill>
                  <a:srgbClr val="0070C0"/>
                </a:solidFill>
                <a:latin typeface="Arial Black" pitchFamily="34" charset="0"/>
              </a:rPr>
              <a:t>    OR another radical e.g. ch</a:t>
            </a:r>
            <a:r>
              <a:rPr lang="en-US" sz="2000" dirty="0" smtClean="0">
                <a:solidFill>
                  <a:srgbClr val="0070C0"/>
                </a:solidFill>
                <a:latin typeface="Arial Black" pitchFamily="34" charset="0"/>
              </a:rPr>
              <a:t>3</a:t>
            </a:r>
            <a:endParaRPr lang="en-US" sz="3600" dirty="0">
              <a:solidFill>
                <a:srgbClr val="0070C0"/>
              </a:solidFill>
              <a:latin typeface="Arial Black" pitchFamily="34" charset="0"/>
            </a:endParaRPr>
          </a:p>
        </p:txBody>
      </p:sp>
      <p:sp>
        <p:nvSpPr>
          <p:cNvPr id="3" name="TextBox 2"/>
          <p:cNvSpPr txBox="1"/>
          <p:nvPr/>
        </p:nvSpPr>
        <p:spPr>
          <a:xfrm>
            <a:off x="4791512" y="304800"/>
            <a:ext cx="3581400" cy="3539430"/>
          </a:xfrm>
          <a:prstGeom prst="rect">
            <a:avLst/>
          </a:prstGeom>
          <a:noFill/>
        </p:spPr>
        <p:txBody>
          <a:bodyPr wrap="square" rtlCol="0">
            <a:spAutoFit/>
          </a:bodyPr>
          <a:lstStyle/>
          <a:p>
            <a:r>
              <a:rPr lang="en-US" sz="3200" dirty="0" smtClean="0">
                <a:latin typeface="Arial Black" pitchFamily="34" charset="0"/>
              </a:rPr>
              <a:t>           </a:t>
            </a:r>
          </a:p>
          <a:p>
            <a:r>
              <a:rPr lang="en-US" sz="3200" dirty="0" smtClean="0">
                <a:latin typeface="Arial Black" pitchFamily="34" charset="0"/>
              </a:rPr>
              <a:t>    H       </a:t>
            </a:r>
            <a:r>
              <a:rPr lang="en-US" sz="3200" dirty="0" err="1" smtClean="0">
                <a:latin typeface="Arial Black" pitchFamily="34" charset="0"/>
              </a:rPr>
              <a:t>H</a:t>
            </a:r>
            <a:endParaRPr lang="en-US" sz="3200" dirty="0" smtClean="0">
              <a:latin typeface="Arial Black" pitchFamily="34" charset="0"/>
            </a:endParaRPr>
          </a:p>
          <a:p>
            <a:r>
              <a:rPr lang="en-US" sz="3200" dirty="0" smtClean="0">
                <a:latin typeface="Arial Black" pitchFamily="34" charset="0"/>
              </a:rPr>
              <a:t>     |        |</a:t>
            </a:r>
          </a:p>
          <a:p>
            <a:r>
              <a:rPr lang="en-US" sz="3200" dirty="0" smtClean="0">
                <a:latin typeface="Arial Black" pitchFamily="34" charset="0"/>
              </a:rPr>
              <a:t>  --C-------C—</a:t>
            </a:r>
          </a:p>
          <a:p>
            <a:r>
              <a:rPr lang="en-US" sz="3200" dirty="0" smtClean="0">
                <a:latin typeface="Arial Black" pitchFamily="34" charset="0"/>
              </a:rPr>
              <a:t>     |        |</a:t>
            </a:r>
          </a:p>
          <a:p>
            <a:r>
              <a:rPr lang="en-US" sz="3200" dirty="0" smtClean="0">
                <a:latin typeface="Arial Black" pitchFamily="34" charset="0"/>
              </a:rPr>
              <a:t>     H      R </a:t>
            </a:r>
          </a:p>
          <a:p>
            <a:endParaRPr lang="en-US" sz="3200" dirty="0"/>
          </a:p>
        </p:txBody>
      </p:sp>
      <p:sp>
        <p:nvSpPr>
          <p:cNvPr id="6" name="Flowchart: Process 5"/>
          <p:cNvSpPr/>
          <p:nvPr/>
        </p:nvSpPr>
        <p:spPr>
          <a:xfrm>
            <a:off x="3581400" y="2286000"/>
            <a:ext cx="685800" cy="6096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p:cNvSpPr/>
          <p:nvPr/>
        </p:nvSpPr>
        <p:spPr>
          <a:xfrm>
            <a:off x="6477000" y="2819400"/>
            <a:ext cx="685800" cy="5334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262779A1-A695-4061-8ECF-6D13A2677CC7}"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0"/>
            <a:ext cx="8458200" cy="6186309"/>
          </a:xfrm>
          <a:prstGeom prst="rect">
            <a:avLst/>
          </a:prstGeom>
          <a:noFill/>
        </p:spPr>
        <p:txBody>
          <a:bodyPr wrap="square" rtlCol="0">
            <a:spAutoFit/>
          </a:bodyPr>
          <a:lstStyle/>
          <a:p>
            <a:r>
              <a:rPr lang="en-US" sz="3600" dirty="0" smtClean="0">
                <a:solidFill>
                  <a:srgbClr val="FF0000"/>
                </a:solidFill>
                <a:latin typeface="Arial Black" pitchFamily="34" charset="0"/>
              </a:rPr>
              <a:t>THERMOPLASTIC :</a:t>
            </a:r>
          </a:p>
          <a:p>
            <a:r>
              <a:rPr lang="en-US" sz="3600" dirty="0" smtClean="0">
                <a:latin typeface="Arial Black" pitchFamily="34" charset="0"/>
              </a:rPr>
              <a:t>Thermoplastics are the linear polymers without any cross linking in their structure.</a:t>
            </a:r>
          </a:p>
          <a:p>
            <a:r>
              <a:rPr lang="en-US" sz="3600" dirty="0" smtClean="0">
                <a:latin typeface="Arial Black" pitchFamily="34" charset="0"/>
              </a:rPr>
              <a:t> They become soft when heated,</a:t>
            </a:r>
          </a:p>
          <a:p>
            <a:r>
              <a:rPr lang="en-US" sz="3600" dirty="0" smtClean="0">
                <a:latin typeface="Arial Black" pitchFamily="34" charset="0"/>
              </a:rPr>
              <a:t>And easily deformed to their desired shape.</a:t>
            </a:r>
          </a:p>
          <a:p>
            <a:r>
              <a:rPr lang="en-US" sz="3600" dirty="0" smtClean="0">
                <a:latin typeface="Arial Black" pitchFamily="34" charset="0"/>
              </a:rPr>
              <a:t>They become hard on cooling.</a:t>
            </a:r>
          </a:p>
          <a:p>
            <a:r>
              <a:rPr lang="en-US" sz="3600" dirty="0" smtClean="0">
                <a:latin typeface="Arial Black" pitchFamily="34" charset="0"/>
              </a:rPr>
              <a:t>This type of plastic can be heated and cooled at any no. of times.</a:t>
            </a:r>
            <a:endParaRPr lang="en-US" sz="3600" dirty="0">
              <a:latin typeface="Arial Black" pitchFamily="34" charset="0"/>
            </a:endParaRPr>
          </a:p>
        </p:txBody>
      </p:sp>
      <p:sp>
        <p:nvSpPr>
          <p:cNvPr id="3" name="Slide Number Placeholder 2"/>
          <p:cNvSpPr>
            <a:spLocks noGrp="1"/>
          </p:cNvSpPr>
          <p:nvPr>
            <p:ph type="sldNum" sz="quarter" idx="12"/>
          </p:nvPr>
        </p:nvSpPr>
        <p:spPr/>
        <p:txBody>
          <a:bodyPr/>
          <a:lstStyle/>
          <a:p>
            <a:fld id="{262779A1-A695-4061-8ECF-6D13A2677CC7}"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991600" cy="4524315"/>
          </a:xfrm>
          <a:prstGeom prst="rect">
            <a:avLst/>
          </a:prstGeom>
          <a:noFill/>
        </p:spPr>
        <p:txBody>
          <a:bodyPr wrap="square" rtlCol="0">
            <a:spAutoFit/>
          </a:bodyPr>
          <a:lstStyle/>
          <a:p>
            <a:endParaRPr lang="en-US" sz="3600" dirty="0" smtClean="0">
              <a:latin typeface="Arial Black" pitchFamily="34" charset="0"/>
            </a:endParaRPr>
          </a:p>
          <a:p>
            <a:r>
              <a:rPr lang="en-US" sz="3600" dirty="0" smtClean="0">
                <a:latin typeface="Arial Black" pitchFamily="34" charset="0"/>
              </a:rPr>
              <a:t>Only they should not be heated above decomposition temp. </a:t>
            </a:r>
          </a:p>
          <a:p>
            <a:endParaRPr lang="en-US" sz="3600" dirty="0" smtClean="0">
              <a:latin typeface="Arial Black" pitchFamily="34" charset="0"/>
            </a:endParaRPr>
          </a:p>
          <a:p>
            <a:r>
              <a:rPr lang="en-US" sz="3600" dirty="0" smtClean="0">
                <a:solidFill>
                  <a:srgbClr val="0070C0"/>
                </a:solidFill>
                <a:latin typeface="Arial Black" pitchFamily="34" charset="0"/>
              </a:rPr>
              <a:t>These are weaker, softer and less brittle as compared to thermosetting plastics.</a:t>
            </a:r>
          </a:p>
          <a:p>
            <a:endParaRPr lang="en-US" sz="3600" dirty="0">
              <a:solidFill>
                <a:srgbClr val="0070C0"/>
              </a:solidFill>
              <a:latin typeface="Arial Black" pitchFamily="34" charset="0"/>
            </a:endParaRPr>
          </a:p>
        </p:txBody>
      </p:sp>
      <p:sp>
        <p:nvSpPr>
          <p:cNvPr id="3" name="Slide Number Placeholder 2"/>
          <p:cNvSpPr>
            <a:spLocks noGrp="1"/>
          </p:cNvSpPr>
          <p:nvPr>
            <p:ph type="sldNum" sz="quarter" idx="12"/>
          </p:nvPr>
        </p:nvSpPr>
        <p:spPr/>
        <p:txBody>
          <a:bodyPr/>
          <a:lstStyle/>
          <a:p>
            <a:fld id="{262779A1-A695-4061-8ECF-6D13A2677CC7}"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upload.wikimedia.org/wikipedia/commons/thumb/4/40/Plastic_food.jpg/400px-Plastic_food.jpg">
            <a:hlinkClick r:id="rId2"/>
          </p:cNvPr>
          <p:cNvPicPr/>
          <p:nvPr/>
        </p:nvPicPr>
        <p:blipFill>
          <a:blip r:embed="rId3"/>
          <a:srcRect/>
          <a:stretch>
            <a:fillRect/>
          </a:stretch>
        </p:blipFill>
        <p:spPr bwMode="auto">
          <a:xfrm>
            <a:off x="457200" y="228600"/>
            <a:ext cx="5105400" cy="3352800"/>
          </a:xfrm>
          <a:prstGeom prst="rect">
            <a:avLst/>
          </a:prstGeom>
          <a:noFill/>
          <a:ln w="9525">
            <a:noFill/>
            <a:miter lim="800000"/>
            <a:headEnd/>
            <a:tailEnd/>
          </a:ln>
        </p:spPr>
      </p:pic>
      <p:sp>
        <p:nvSpPr>
          <p:cNvPr id="3" name="TextBox 2"/>
          <p:cNvSpPr txBox="1"/>
          <p:nvPr/>
        </p:nvSpPr>
        <p:spPr>
          <a:xfrm>
            <a:off x="6019800" y="990600"/>
            <a:ext cx="2667000" cy="2800767"/>
          </a:xfrm>
          <a:prstGeom prst="rect">
            <a:avLst/>
          </a:prstGeom>
          <a:noFill/>
        </p:spPr>
        <p:txBody>
          <a:bodyPr wrap="square" rtlCol="0">
            <a:spAutoFit/>
          </a:bodyPr>
          <a:lstStyle/>
          <a:p>
            <a:r>
              <a:rPr lang="en-US" sz="4400" dirty="0" smtClean="0"/>
              <a:t>Molded plastic food replicas</a:t>
            </a:r>
            <a:endParaRPr lang="en-US" sz="4400" dirty="0"/>
          </a:p>
        </p:txBody>
      </p:sp>
      <p:pic>
        <p:nvPicPr>
          <p:cNvPr id="4" name="Picture 3" descr="http://www.engr.sjsu.edu/WofMatE/images/6.2.gif"/>
          <p:cNvPicPr/>
          <p:nvPr/>
        </p:nvPicPr>
        <p:blipFill>
          <a:blip r:embed="rId4"/>
          <a:srcRect/>
          <a:stretch>
            <a:fillRect/>
          </a:stretch>
        </p:blipFill>
        <p:spPr bwMode="auto">
          <a:xfrm>
            <a:off x="762000" y="3810000"/>
            <a:ext cx="3505200" cy="2743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262779A1-A695-4061-8ECF-6D13A2677CC7}"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534400" cy="6186309"/>
          </a:xfrm>
          <a:prstGeom prst="rect">
            <a:avLst/>
          </a:prstGeom>
          <a:noFill/>
        </p:spPr>
        <p:txBody>
          <a:bodyPr wrap="square" rtlCol="0">
            <a:spAutoFit/>
          </a:bodyPr>
          <a:lstStyle/>
          <a:p>
            <a:r>
              <a:rPr lang="en-US" sz="3600" dirty="0" smtClean="0">
                <a:latin typeface="Arial Black" pitchFamily="34" charset="0"/>
              </a:rPr>
              <a:t>Examples of thermoplastics are </a:t>
            </a:r>
          </a:p>
          <a:p>
            <a:r>
              <a:rPr lang="en-US" sz="3600" dirty="0" smtClean="0">
                <a:latin typeface="Arial Black" pitchFamily="34" charset="0"/>
              </a:rPr>
              <a:t>Polyethylene  </a:t>
            </a:r>
            <a:r>
              <a:rPr lang="en-US" sz="3600" dirty="0" smtClean="0">
                <a:solidFill>
                  <a:srgbClr val="0070C0"/>
                </a:solidFill>
                <a:latin typeface="Arial Black" pitchFamily="34" charset="0"/>
              </a:rPr>
              <a:t>PE</a:t>
            </a:r>
          </a:p>
          <a:p>
            <a:r>
              <a:rPr lang="en-US" sz="3600" dirty="0" smtClean="0">
                <a:latin typeface="Arial Black" pitchFamily="34" charset="0"/>
              </a:rPr>
              <a:t>Polypropylene  </a:t>
            </a:r>
            <a:r>
              <a:rPr lang="en-US" sz="3600" dirty="0" smtClean="0">
                <a:solidFill>
                  <a:srgbClr val="0070C0"/>
                </a:solidFill>
                <a:latin typeface="Arial Black" pitchFamily="34" charset="0"/>
              </a:rPr>
              <a:t>PP</a:t>
            </a:r>
          </a:p>
          <a:p>
            <a:r>
              <a:rPr lang="en-US" sz="3600" dirty="0" smtClean="0">
                <a:latin typeface="Arial Black" pitchFamily="34" charset="0"/>
              </a:rPr>
              <a:t>Polyvinyl chloride  </a:t>
            </a:r>
            <a:r>
              <a:rPr lang="en-US" sz="3600" dirty="0" smtClean="0">
                <a:solidFill>
                  <a:srgbClr val="0070C0"/>
                </a:solidFill>
                <a:latin typeface="Arial Black" pitchFamily="34" charset="0"/>
              </a:rPr>
              <a:t>PVC</a:t>
            </a:r>
          </a:p>
          <a:p>
            <a:r>
              <a:rPr lang="en-US" sz="3600" dirty="0" smtClean="0">
                <a:latin typeface="Arial Black" pitchFamily="34" charset="0"/>
              </a:rPr>
              <a:t>Polystyrene  </a:t>
            </a:r>
            <a:r>
              <a:rPr lang="en-US" sz="3600" dirty="0" smtClean="0">
                <a:solidFill>
                  <a:srgbClr val="0070C0"/>
                </a:solidFill>
                <a:latin typeface="Arial Black" pitchFamily="34" charset="0"/>
              </a:rPr>
              <a:t>PS</a:t>
            </a:r>
          </a:p>
          <a:p>
            <a:r>
              <a:rPr lang="en-US" sz="3600" dirty="0" err="1" smtClean="0">
                <a:latin typeface="Arial Black" pitchFamily="34" charset="0"/>
              </a:rPr>
              <a:t>Polytetrafluroethylene</a:t>
            </a:r>
            <a:r>
              <a:rPr lang="en-US" sz="3600" dirty="0" smtClean="0">
                <a:latin typeface="Arial Black" pitchFamily="34" charset="0"/>
              </a:rPr>
              <a:t>  </a:t>
            </a:r>
            <a:r>
              <a:rPr lang="en-US" sz="3600" dirty="0" smtClean="0">
                <a:solidFill>
                  <a:srgbClr val="0070C0"/>
                </a:solidFill>
                <a:latin typeface="Arial Black" pitchFamily="34" charset="0"/>
              </a:rPr>
              <a:t>PTFE</a:t>
            </a:r>
          </a:p>
          <a:p>
            <a:r>
              <a:rPr lang="en-US" sz="3600" dirty="0" smtClean="0">
                <a:latin typeface="Arial Black" pitchFamily="34" charset="0"/>
              </a:rPr>
              <a:t>Nylon</a:t>
            </a:r>
          </a:p>
          <a:p>
            <a:r>
              <a:rPr lang="en-US" sz="3600" dirty="0" smtClean="0">
                <a:latin typeface="Arial Black" pitchFamily="34" charset="0"/>
              </a:rPr>
              <a:t>Acrylic (</a:t>
            </a:r>
            <a:r>
              <a:rPr lang="en-US" sz="3600" dirty="0" err="1" smtClean="0">
                <a:latin typeface="Arial Black" pitchFamily="34" charset="0"/>
              </a:rPr>
              <a:t>polymethyl</a:t>
            </a:r>
            <a:r>
              <a:rPr lang="en-US" sz="3600" dirty="0" smtClean="0">
                <a:latin typeface="Arial Black" pitchFamily="34" charset="0"/>
              </a:rPr>
              <a:t> methacrylate)    </a:t>
            </a:r>
            <a:r>
              <a:rPr lang="en-US" sz="3600" dirty="0" smtClean="0">
                <a:solidFill>
                  <a:srgbClr val="0070C0"/>
                </a:solidFill>
                <a:latin typeface="Arial Black" pitchFamily="34" charset="0"/>
              </a:rPr>
              <a:t>PMMA</a:t>
            </a:r>
          </a:p>
          <a:p>
            <a:r>
              <a:rPr lang="en-US" sz="3600" dirty="0" err="1" smtClean="0">
                <a:latin typeface="Arial Black" pitchFamily="34" charset="0"/>
              </a:rPr>
              <a:t>Polycorbonate</a:t>
            </a:r>
            <a:r>
              <a:rPr lang="en-US" sz="3600" dirty="0" smtClean="0">
                <a:latin typeface="Arial Black" pitchFamily="34" charset="0"/>
              </a:rPr>
              <a:t>   </a:t>
            </a:r>
            <a:r>
              <a:rPr lang="en-US" sz="3600" dirty="0" smtClean="0">
                <a:solidFill>
                  <a:srgbClr val="0070C0"/>
                </a:solidFill>
                <a:latin typeface="Arial Black" pitchFamily="34" charset="0"/>
              </a:rPr>
              <a:t>PC</a:t>
            </a:r>
          </a:p>
          <a:p>
            <a:r>
              <a:rPr lang="en-US" sz="3600" dirty="0" smtClean="0">
                <a:latin typeface="Arial Black" pitchFamily="34" charset="0"/>
              </a:rPr>
              <a:t>Polyethylene </a:t>
            </a:r>
            <a:r>
              <a:rPr lang="en-US" sz="3600" dirty="0" err="1" smtClean="0">
                <a:latin typeface="Arial Black" pitchFamily="34" charset="0"/>
              </a:rPr>
              <a:t>terepthalate</a:t>
            </a:r>
            <a:r>
              <a:rPr lang="en-US" sz="3600" dirty="0" smtClean="0">
                <a:latin typeface="Arial Black" pitchFamily="34" charset="0"/>
              </a:rPr>
              <a:t>   </a:t>
            </a:r>
            <a:r>
              <a:rPr lang="en-US" sz="3600" dirty="0" smtClean="0">
                <a:solidFill>
                  <a:srgbClr val="0070C0"/>
                </a:solidFill>
                <a:latin typeface="Arial Black" pitchFamily="34" charset="0"/>
              </a:rPr>
              <a:t>PET</a:t>
            </a:r>
            <a:endParaRPr lang="en-US" sz="3600" dirty="0">
              <a:solidFill>
                <a:srgbClr val="0070C0"/>
              </a:solidFill>
              <a:latin typeface="Arial Black" pitchFamily="34" charset="0"/>
            </a:endParaRPr>
          </a:p>
        </p:txBody>
      </p:sp>
      <p:sp>
        <p:nvSpPr>
          <p:cNvPr id="3" name="Slide Number Placeholder 2"/>
          <p:cNvSpPr>
            <a:spLocks noGrp="1"/>
          </p:cNvSpPr>
          <p:nvPr>
            <p:ph type="sldNum" sz="quarter" idx="12"/>
          </p:nvPr>
        </p:nvSpPr>
        <p:spPr/>
        <p:txBody>
          <a:bodyPr/>
          <a:lstStyle/>
          <a:p>
            <a:fld id="{262779A1-A695-4061-8ECF-6D13A2677CC7}" type="slidenum">
              <a:rPr lang="en-US" smtClean="0"/>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 0  C 0.069 0  0.125 0.07467  0.125 0.16667  C 0.125 0.25867  0.069 0.33333  0 0.33333  C -0.069 0.33333  -0.125 0.25867  -0.125 0.16667  C -0.125 0.07467  -0.069 0  0 0  Z" pathEditMode="relative" ptsTypes="">
                                      <p:cBhvr>
                                        <p:cTn id="6" dur="2000" fill="hold"/>
                                        <p:tgtEl>
                                          <p:spTgt spid="2">
                                            <p:txEl>
                                              <p:pRg st="1" end="1"/>
                                            </p:txEl>
                                          </p:spTgt>
                                        </p:tgtEl>
                                        <p:attrNameLst>
                                          <p:attrName>ppt_x</p:attrName>
                                          <p:attrName>ppt_y</p:attrName>
                                        </p:attrNameLst>
                                      </p:cBhvr>
                                    </p:animMotion>
                                  </p:childTnLst>
                                </p:cTn>
                              </p:par>
                              <p:par>
                                <p:cTn id="7" presetID="1" presetClass="path" presetSubtype="0" accel="50000" decel="50000" fill="hold" nodeType="withEffect">
                                  <p:stCondLst>
                                    <p:cond delay="0"/>
                                  </p:stCondLst>
                                  <p:childTnLst>
                                    <p:animMotion origin="layout" path="M 0 0  C 0.069 0  0.125 0.07467  0.125 0.16667  C 0.125 0.25867  0.069 0.33333  0 0.33333  C -0.069 0.33333  -0.125 0.25867  -0.125 0.16667  C -0.125 0.07467  -0.069 0  0 0  Z" pathEditMode="relative" ptsTypes="">
                                      <p:cBhvr>
                                        <p:cTn id="8" dur="2000" fill="hold"/>
                                        <p:tgtEl>
                                          <p:spTgt spid="2">
                                            <p:txEl>
                                              <p:pRg st="2" end="2"/>
                                            </p:txEl>
                                          </p:spTgt>
                                        </p:tgtEl>
                                        <p:attrNameLst>
                                          <p:attrName>ppt_x</p:attrName>
                                          <p:attrName>ppt_y</p:attrName>
                                        </p:attrNameLst>
                                      </p:cBhvr>
                                    </p:animMotion>
                                  </p:childTnLst>
                                </p:cTn>
                              </p:par>
                              <p:par>
                                <p:cTn id="9" presetID="1" presetClass="path" presetSubtype="0" accel="50000" decel="50000" fill="hold" nodeType="withEffect">
                                  <p:stCondLst>
                                    <p:cond delay="0"/>
                                  </p:stCondLst>
                                  <p:childTnLst>
                                    <p:animMotion origin="layout" path="M 0 0  C 0.069 0  0.125 0.07467  0.125 0.16667  C 0.125 0.25867  0.069 0.33333  0 0.33333  C -0.069 0.33333  -0.125 0.25867  -0.125 0.16667  C -0.125 0.07467  -0.069 0  0 0  Z" pathEditMode="relative" ptsTypes="">
                                      <p:cBhvr>
                                        <p:cTn id="10" dur="2000" fill="hold"/>
                                        <p:tgtEl>
                                          <p:spTgt spid="2">
                                            <p:txEl>
                                              <p:pRg st="3" end="3"/>
                                            </p:txEl>
                                          </p:spTgt>
                                        </p:tgtEl>
                                        <p:attrNameLst>
                                          <p:attrName>ppt_x</p:attrName>
                                          <p:attrName>ppt_y</p:attrName>
                                        </p:attrNameLst>
                                      </p:cBhvr>
                                    </p:animMotion>
                                  </p:childTnLst>
                                </p:cTn>
                              </p:par>
                              <p:par>
                                <p:cTn id="11" presetID="1" presetClass="path" presetSubtype="0" accel="50000" decel="50000" fill="hold" nodeType="withEffect">
                                  <p:stCondLst>
                                    <p:cond delay="0"/>
                                  </p:stCondLst>
                                  <p:childTnLst>
                                    <p:animMotion origin="layout" path="M 0 0  C 0.069 0  0.125 0.07467  0.125 0.16667  C 0.125 0.25867  0.069 0.33333  0 0.33333  C -0.069 0.33333  -0.125 0.25867  -0.125 0.16667  C -0.125 0.07467  -0.069 0  0 0  Z" pathEditMode="relative" ptsTypes="">
                                      <p:cBhvr>
                                        <p:cTn id="12" dur="2000" fill="hold"/>
                                        <p:tgtEl>
                                          <p:spTgt spid="2">
                                            <p:txEl>
                                              <p:pRg st="4" end="4"/>
                                            </p:txEl>
                                          </p:spTgt>
                                        </p:tgtEl>
                                        <p:attrNameLst>
                                          <p:attrName>ppt_x</p:attrName>
                                          <p:attrName>ppt_y</p:attrName>
                                        </p:attrNameLst>
                                      </p:cBhvr>
                                    </p:animMotion>
                                  </p:childTnLst>
                                </p:cTn>
                              </p:par>
                              <p:par>
                                <p:cTn id="13" presetID="1" presetClass="path" presetSubtype="0" accel="50000" decel="50000" fill="hold" nodeType="withEffect">
                                  <p:stCondLst>
                                    <p:cond delay="0"/>
                                  </p:stCondLst>
                                  <p:childTnLst>
                                    <p:animMotion origin="layout" path="M 0 0  C 0.069 0  0.125 0.07467  0.125 0.16667  C 0.125 0.25867  0.069 0.33333  0 0.33333  C -0.069 0.33333  -0.125 0.25867  -0.125 0.16667  C -0.125 0.07467  -0.069 0  0 0  Z" pathEditMode="relative" ptsTypes="">
                                      <p:cBhvr>
                                        <p:cTn id="14" dur="2000" fill="hold"/>
                                        <p:tgtEl>
                                          <p:spTgt spid="2">
                                            <p:txEl>
                                              <p:pRg st="5" end="5"/>
                                            </p:txEl>
                                          </p:spTgt>
                                        </p:tgtEl>
                                        <p:attrNameLst>
                                          <p:attrName>ppt_x</p:attrName>
                                          <p:attrName>ppt_y</p:attrName>
                                        </p:attrNameLst>
                                      </p:cBhvr>
                                    </p:animMotion>
                                  </p:childTnLst>
                                </p:cTn>
                              </p:par>
                              <p:par>
                                <p:cTn id="15" presetID="1" presetClass="path" presetSubtype="0" accel="50000" decel="50000" fill="hold" nodeType="withEffect">
                                  <p:stCondLst>
                                    <p:cond delay="0"/>
                                  </p:stCondLst>
                                  <p:childTnLst>
                                    <p:animMotion origin="layout" path="M 0 0  C 0.069 0  0.125 0.07467  0.125 0.16667  C 0.125 0.25867  0.069 0.33333  0 0.33333  C -0.069 0.33333  -0.125 0.25867  -0.125 0.16667  C -0.125 0.07467  -0.069 0  0 0  Z" pathEditMode="relative" ptsTypes="">
                                      <p:cBhvr>
                                        <p:cTn id="16" dur="2000" fill="hold"/>
                                        <p:tgtEl>
                                          <p:spTgt spid="2">
                                            <p:txEl>
                                              <p:pRg st="6" end="6"/>
                                            </p:txEl>
                                          </p:spTgt>
                                        </p:tgtEl>
                                        <p:attrNameLst>
                                          <p:attrName>ppt_x</p:attrName>
                                          <p:attrName>ppt_y</p:attrName>
                                        </p:attrNameLst>
                                      </p:cBhvr>
                                    </p:animMotion>
                                  </p:childTnLst>
                                </p:cTn>
                              </p:par>
                              <p:par>
                                <p:cTn id="17" presetID="1" presetClass="path" presetSubtype="0" accel="50000" decel="50000" fill="hold" nodeType="withEffect">
                                  <p:stCondLst>
                                    <p:cond delay="0"/>
                                  </p:stCondLst>
                                  <p:childTnLst>
                                    <p:animMotion origin="layout" path="M 0 0  C 0.069 0  0.125 0.07467  0.125 0.16667  C 0.125 0.25867  0.069 0.33333  0 0.33333  C -0.069 0.33333  -0.125 0.25867  -0.125 0.16667  C -0.125 0.07467  -0.069 0  0 0  Z" pathEditMode="relative" ptsTypes="">
                                      <p:cBhvr>
                                        <p:cTn id="18" dur="2000" fill="hold"/>
                                        <p:tgtEl>
                                          <p:spTgt spid="2">
                                            <p:txEl>
                                              <p:pRg st="7" end="7"/>
                                            </p:txEl>
                                          </p:spTgt>
                                        </p:tgtEl>
                                        <p:attrNameLst>
                                          <p:attrName>ppt_x</p:attrName>
                                          <p:attrName>ppt_y</p:attrName>
                                        </p:attrNameLst>
                                      </p:cBhvr>
                                    </p:animMotion>
                                  </p:childTnLst>
                                </p:cTn>
                              </p:par>
                              <p:par>
                                <p:cTn id="19" presetID="1" presetClass="path" presetSubtype="0" accel="50000" decel="50000" fill="hold" nodeType="withEffect">
                                  <p:stCondLst>
                                    <p:cond delay="0"/>
                                  </p:stCondLst>
                                  <p:childTnLst>
                                    <p:animMotion origin="layout" path="M 0 0  C 0.069 0  0.125 0.07467  0.125 0.16667  C 0.125 0.25867  0.069 0.33333  0 0.33333  C -0.069 0.33333  -0.125 0.25867  -0.125 0.16667  C -0.125 0.07467  -0.069 0  0 0  Z" pathEditMode="relative" ptsTypes="">
                                      <p:cBhvr>
                                        <p:cTn id="20" dur="2000" fill="hold"/>
                                        <p:tgtEl>
                                          <p:spTgt spid="2">
                                            <p:txEl>
                                              <p:pRg st="8" end="8"/>
                                            </p:txEl>
                                          </p:spTgt>
                                        </p:tgtEl>
                                        <p:attrNameLst>
                                          <p:attrName>ppt_x</p:attrName>
                                          <p:attrName>ppt_y</p:attrName>
                                        </p:attrNameLst>
                                      </p:cBhvr>
                                    </p:animMotion>
                                  </p:childTnLst>
                                </p:cTn>
                              </p:par>
                              <p:par>
                                <p:cTn id="21" presetID="1" presetClass="path" presetSubtype="0" accel="50000" decel="50000" fill="hold" nodeType="withEffect">
                                  <p:stCondLst>
                                    <p:cond delay="0"/>
                                  </p:stCondLst>
                                  <p:childTnLst>
                                    <p:animMotion origin="layout" path="M 0 0  C 0.069 0  0.125 0.07467  0.125 0.16667  C 0.125 0.25867  0.069 0.33333  0 0.33333  C -0.069 0.33333  -0.125 0.25867  -0.125 0.16667  C -0.125 0.07467  -0.069 0  0 0  Z" pathEditMode="relative" ptsTypes="">
                                      <p:cBhvr>
                                        <p:cTn id="22" dur="2000" fill="hold"/>
                                        <p:tgtEl>
                                          <p:spTgt spid="2">
                                            <p:txEl>
                                              <p:pRg st="9" end="9"/>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31</a:t>
            </a:fld>
            <a:endParaRPr lang="en-US"/>
          </a:p>
        </p:txBody>
      </p:sp>
      <p:pic>
        <p:nvPicPr>
          <p:cNvPr id="3" name="Picture 2"/>
          <p:cNvPicPr/>
          <p:nvPr/>
        </p:nvPicPr>
        <p:blipFill>
          <a:blip r:embed="rId2"/>
          <a:srcRect/>
          <a:stretch>
            <a:fillRect/>
          </a:stretch>
        </p:blipFill>
        <p:spPr bwMode="auto">
          <a:xfrm>
            <a:off x="685800" y="685800"/>
            <a:ext cx="3581400" cy="3352800"/>
          </a:xfrm>
          <a:prstGeom prst="rect">
            <a:avLst/>
          </a:prstGeom>
          <a:noFill/>
          <a:ln w="9525">
            <a:noFill/>
            <a:miter lim="800000"/>
            <a:headEnd/>
            <a:tailEnd/>
          </a:ln>
        </p:spPr>
      </p:pic>
      <p:sp>
        <p:nvSpPr>
          <p:cNvPr id="4" name="TextBox 3"/>
          <p:cNvSpPr txBox="1"/>
          <p:nvPr/>
        </p:nvSpPr>
        <p:spPr>
          <a:xfrm>
            <a:off x="685800" y="4495800"/>
            <a:ext cx="2971800" cy="1477328"/>
          </a:xfrm>
          <a:prstGeom prst="rect">
            <a:avLst/>
          </a:prstGeom>
          <a:noFill/>
        </p:spPr>
        <p:txBody>
          <a:bodyPr wrap="square" rtlCol="0">
            <a:spAutoFit/>
          </a:bodyPr>
          <a:lstStyle/>
          <a:p>
            <a:r>
              <a:rPr lang="en-US" sz="3600" dirty="0" smtClean="0"/>
              <a:t>Granulated polyethylene</a:t>
            </a:r>
          </a:p>
          <a:p>
            <a:endParaRPr lang="en-US" dirty="0"/>
          </a:p>
        </p:txBody>
      </p:sp>
      <p:pic>
        <p:nvPicPr>
          <p:cNvPr id="5" name="Picture 4"/>
          <p:cNvPicPr/>
          <p:nvPr/>
        </p:nvPicPr>
        <p:blipFill>
          <a:blip r:embed="rId3"/>
          <a:srcRect/>
          <a:stretch>
            <a:fillRect/>
          </a:stretch>
        </p:blipFill>
        <p:spPr bwMode="auto">
          <a:xfrm>
            <a:off x="4953000" y="762000"/>
            <a:ext cx="3352800" cy="3429000"/>
          </a:xfrm>
          <a:prstGeom prst="rect">
            <a:avLst/>
          </a:prstGeom>
          <a:noFill/>
          <a:ln w="9525">
            <a:noFill/>
            <a:miter lim="800000"/>
            <a:headEnd/>
            <a:tailEnd/>
          </a:ln>
        </p:spPr>
      </p:pic>
      <p:sp>
        <p:nvSpPr>
          <p:cNvPr id="6" name="TextBox 5"/>
          <p:cNvSpPr txBox="1"/>
          <p:nvPr/>
        </p:nvSpPr>
        <p:spPr>
          <a:xfrm>
            <a:off x="4419600" y="4648200"/>
            <a:ext cx="4495800" cy="1354217"/>
          </a:xfrm>
          <a:prstGeom prst="rect">
            <a:avLst/>
          </a:prstGeom>
          <a:noFill/>
        </p:spPr>
        <p:txBody>
          <a:bodyPr wrap="square" rtlCol="0">
            <a:spAutoFit/>
          </a:bodyPr>
          <a:lstStyle/>
          <a:p>
            <a:r>
              <a:rPr lang="en-US" sz="3200" dirty="0" smtClean="0"/>
              <a:t>A bag manufactured from polyethylene.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6740307"/>
          </a:xfrm>
          <a:prstGeom prst="rect">
            <a:avLst/>
          </a:prstGeom>
          <a:noFill/>
        </p:spPr>
        <p:txBody>
          <a:bodyPr wrap="square" rtlCol="0">
            <a:spAutoFit/>
          </a:bodyPr>
          <a:lstStyle/>
          <a:p>
            <a:r>
              <a:rPr lang="en-US" sz="3600" dirty="0" smtClean="0">
                <a:solidFill>
                  <a:srgbClr val="0000FF"/>
                </a:solidFill>
                <a:latin typeface="Arial Black" pitchFamily="34" charset="0"/>
              </a:rPr>
              <a:t>THERMOSETTING PLASTICS-</a:t>
            </a:r>
          </a:p>
          <a:p>
            <a:r>
              <a:rPr lang="en-US" sz="3600" dirty="0" smtClean="0">
                <a:latin typeface="Arial Black" pitchFamily="34" charset="0"/>
              </a:rPr>
              <a:t>These have three dimensional network of primary bond with covalent cross links predominating between chains.</a:t>
            </a:r>
          </a:p>
          <a:p>
            <a:r>
              <a:rPr lang="en-US" sz="3600" dirty="0" smtClean="0">
                <a:latin typeface="Arial Black" pitchFamily="34" charset="0"/>
              </a:rPr>
              <a:t>They become soft during their first heating and become very hard during cooling.</a:t>
            </a:r>
          </a:p>
          <a:p>
            <a:r>
              <a:rPr lang="en-US" sz="3600" dirty="0" smtClean="0">
                <a:solidFill>
                  <a:srgbClr val="0070C0"/>
                </a:solidFill>
                <a:latin typeface="Arial Black" pitchFamily="34" charset="0"/>
              </a:rPr>
              <a:t>They do not soften during subsequent heating rather become harder due to completion of cross linking.</a:t>
            </a:r>
            <a:endParaRPr lang="en-US" sz="3600" dirty="0">
              <a:solidFill>
                <a:srgbClr val="0070C0"/>
              </a:solidFill>
              <a:latin typeface="Arial Black" pitchFamily="34" charset="0"/>
            </a:endParaRPr>
          </a:p>
        </p:txBody>
      </p:sp>
      <p:sp>
        <p:nvSpPr>
          <p:cNvPr id="3" name="Slide Number Placeholder 2"/>
          <p:cNvSpPr>
            <a:spLocks noGrp="1"/>
          </p:cNvSpPr>
          <p:nvPr>
            <p:ph type="sldNum" sz="quarter" idx="12"/>
          </p:nvPr>
        </p:nvSpPr>
        <p:spPr/>
        <p:txBody>
          <a:bodyPr/>
          <a:lstStyle/>
          <a:p>
            <a:fld id="{262779A1-A695-4061-8ECF-6D13A2677CC7}"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6186309"/>
          </a:xfrm>
          <a:prstGeom prst="rect">
            <a:avLst/>
          </a:prstGeom>
          <a:noFill/>
        </p:spPr>
        <p:txBody>
          <a:bodyPr wrap="square" rtlCol="0">
            <a:spAutoFit/>
          </a:bodyPr>
          <a:lstStyle/>
          <a:p>
            <a:r>
              <a:rPr lang="en-US" sz="3600" dirty="0" smtClean="0">
                <a:latin typeface="Arial Black" pitchFamily="34" charset="0"/>
              </a:rPr>
              <a:t>These can not be recycled and do not have resale of scrap value.</a:t>
            </a:r>
          </a:p>
          <a:p>
            <a:r>
              <a:rPr lang="en-US" sz="3600" dirty="0" smtClean="0">
                <a:solidFill>
                  <a:srgbClr val="00B0F0"/>
                </a:solidFill>
                <a:latin typeface="Arial Black" pitchFamily="34" charset="0"/>
              </a:rPr>
              <a:t>Examples-</a:t>
            </a:r>
          </a:p>
          <a:p>
            <a:r>
              <a:rPr lang="en-US" sz="3600" dirty="0" smtClean="0">
                <a:solidFill>
                  <a:srgbClr val="00B0F0"/>
                </a:solidFill>
                <a:latin typeface="Arial Black" pitchFamily="34" charset="0"/>
              </a:rPr>
              <a:t>Phenol formaldehyde (Bakelite)</a:t>
            </a:r>
            <a:r>
              <a:rPr lang="en-US" sz="3600" dirty="0" smtClean="0">
                <a:solidFill>
                  <a:srgbClr val="0070C0"/>
                </a:solidFill>
                <a:latin typeface="Arial Black" pitchFamily="34" charset="0"/>
              </a:rPr>
              <a:t>PF</a:t>
            </a:r>
          </a:p>
          <a:p>
            <a:r>
              <a:rPr lang="en-US" sz="3600" dirty="0" smtClean="0">
                <a:solidFill>
                  <a:srgbClr val="00B0F0"/>
                </a:solidFill>
                <a:latin typeface="Arial Black" pitchFamily="34" charset="0"/>
              </a:rPr>
              <a:t>Urea formaldehyde   </a:t>
            </a:r>
            <a:r>
              <a:rPr lang="en-US" sz="3600" dirty="0" smtClean="0">
                <a:solidFill>
                  <a:srgbClr val="0070C0"/>
                </a:solidFill>
                <a:latin typeface="Arial Black" pitchFamily="34" charset="0"/>
              </a:rPr>
              <a:t>UF</a:t>
            </a:r>
          </a:p>
          <a:p>
            <a:r>
              <a:rPr lang="en-US" sz="3600" dirty="0" smtClean="0">
                <a:solidFill>
                  <a:srgbClr val="00B0F0"/>
                </a:solidFill>
                <a:latin typeface="Arial Black" pitchFamily="34" charset="0"/>
              </a:rPr>
              <a:t>Melamine formaldehyde   </a:t>
            </a:r>
            <a:r>
              <a:rPr lang="en-US" sz="3600" dirty="0" smtClean="0">
                <a:solidFill>
                  <a:srgbClr val="0070C0"/>
                </a:solidFill>
                <a:latin typeface="Arial Black" pitchFamily="34" charset="0"/>
              </a:rPr>
              <a:t>MF</a:t>
            </a:r>
          </a:p>
          <a:p>
            <a:r>
              <a:rPr lang="en-US" sz="3600" dirty="0" smtClean="0">
                <a:solidFill>
                  <a:srgbClr val="00B0F0"/>
                </a:solidFill>
                <a:latin typeface="Arial Black" pitchFamily="34" charset="0"/>
              </a:rPr>
              <a:t>Polyesters</a:t>
            </a:r>
          </a:p>
          <a:p>
            <a:r>
              <a:rPr lang="en-US" sz="3600" dirty="0" smtClean="0">
                <a:solidFill>
                  <a:srgbClr val="00B0F0"/>
                </a:solidFill>
                <a:latin typeface="Arial Black" pitchFamily="34" charset="0"/>
              </a:rPr>
              <a:t>Epoxies</a:t>
            </a:r>
          </a:p>
          <a:p>
            <a:r>
              <a:rPr lang="en-US" sz="3600" dirty="0" smtClean="0">
                <a:solidFill>
                  <a:srgbClr val="00B0F0"/>
                </a:solidFill>
                <a:latin typeface="Arial Black" pitchFamily="34" charset="0"/>
              </a:rPr>
              <a:t>Silicones</a:t>
            </a:r>
          </a:p>
          <a:p>
            <a:r>
              <a:rPr lang="en-US" sz="3600" dirty="0" smtClean="0">
                <a:solidFill>
                  <a:srgbClr val="00B0F0"/>
                </a:solidFill>
                <a:latin typeface="Arial Black" pitchFamily="34" charset="0"/>
              </a:rPr>
              <a:t>Rubber</a:t>
            </a:r>
          </a:p>
          <a:p>
            <a:endParaRPr lang="en-US" sz="3600" dirty="0">
              <a:solidFill>
                <a:srgbClr val="00B0F0"/>
              </a:solidFill>
              <a:latin typeface="Arial Black" pitchFamily="34" charset="0"/>
            </a:endParaRPr>
          </a:p>
        </p:txBody>
      </p:sp>
      <p:sp>
        <p:nvSpPr>
          <p:cNvPr id="3" name="Slide Number Placeholder 2"/>
          <p:cNvSpPr>
            <a:spLocks noGrp="1"/>
          </p:cNvSpPr>
          <p:nvPr>
            <p:ph type="sldNum" sz="quarter" idx="12"/>
          </p:nvPr>
        </p:nvSpPr>
        <p:spPr/>
        <p:txBody>
          <a:bodyPr/>
          <a:lstStyle/>
          <a:p>
            <a:fld id="{262779A1-A695-4061-8ECF-6D13A2677CC7}" type="slidenum">
              <a:rPr lang="en-US" smtClean="0"/>
              <a:pPr/>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xEl>
                                              <p:pRg st="2" end="2"/>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2">
                                            <p:txEl>
                                              <p:pRg st="3" end="3"/>
                                            </p:txEl>
                                          </p:spTgt>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2">
                                            <p:txEl>
                                              <p:pRg st="4" end="4"/>
                                            </p:txEl>
                                          </p:spTgt>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2">
                                            <p:txEl>
                                              <p:pRg st="5" end="5"/>
                                            </p:txEl>
                                          </p:spTgt>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2">
                                            <p:txEl>
                                              <p:pRg st="6" end="6"/>
                                            </p:txEl>
                                          </p:spTgt>
                                        </p:tgtEl>
                                        <p:attrNameLst>
                                          <p:attrName>r</p:attrName>
                                        </p:attrNameLst>
                                      </p:cBhvr>
                                    </p:animRot>
                                  </p:childTnLst>
                                </p:cTn>
                              </p:par>
                              <p:par>
                                <p:cTn id="15" presetID="8" presetClass="emph" presetSubtype="0" fill="hold" nodeType="withEffect">
                                  <p:stCondLst>
                                    <p:cond delay="0"/>
                                  </p:stCondLst>
                                  <p:childTnLst>
                                    <p:animRot by="21600000">
                                      <p:cBhvr>
                                        <p:cTn id="16" dur="2000" fill="hold"/>
                                        <p:tgtEl>
                                          <p:spTgt spid="2">
                                            <p:txEl>
                                              <p:pRg st="7" end="7"/>
                                            </p:txEl>
                                          </p:spTgt>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2">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86800" cy="6186309"/>
          </a:xfrm>
          <a:prstGeom prst="rect">
            <a:avLst/>
          </a:prstGeom>
          <a:noFill/>
        </p:spPr>
        <p:txBody>
          <a:bodyPr wrap="square" rtlCol="0">
            <a:spAutoFit/>
          </a:bodyPr>
          <a:lstStyle/>
          <a:p>
            <a:r>
              <a:rPr lang="en-US" sz="3600" dirty="0" smtClean="0">
                <a:solidFill>
                  <a:srgbClr val="0000FF"/>
                </a:solidFill>
                <a:latin typeface="Arial Black" pitchFamily="34" charset="0"/>
              </a:rPr>
              <a:t>ELASTOMERS (RUBBER)-</a:t>
            </a:r>
          </a:p>
          <a:p>
            <a:r>
              <a:rPr lang="en-US" sz="3600" dirty="0" smtClean="0">
                <a:solidFill>
                  <a:srgbClr val="0070C0"/>
                </a:solidFill>
                <a:latin typeface="Arial Black" pitchFamily="34" charset="0"/>
              </a:rPr>
              <a:t>NATURAL RUBBER MADE FROM LATEX.</a:t>
            </a:r>
          </a:p>
          <a:p>
            <a:r>
              <a:rPr lang="en-US" sz="3600" dirty="0" smtClean="0">
                <a:solidFill>
                  <a:srgbClr val="0070C0"/>
                </a:solidFill>
                <a:latin typeface="Arial Black" pitchFamily="34" charset="0"/>
              </a:rPr>
              <a:t>All Polymers are long chain like fibers with a back bone of carbon atoms joined together by covalent bonds and the individual fibers are joined together by weak secondary bond( van </a:t>
            </a:r>
            <a:r>
              <a:rPr lang="en-US" sz="3600" dirty="0" err="1" smtClean="0">
                <a:solidFill>
                  <a:srgbClr val="0070C0"/>
                </a:solidFill>
                <a:latin typeface="Arial Black" pitchFamily="34" charset="0"/>
              </a:rPr>
              <a:t>der</a:t>
            </a:r>
            <a:r>
              <a:rPr lang="en-US" sz="3600" dirty="0" smtClean="0">
                <a:solidFill>
                  <a:srgbClr val="0070C0"/>
                </a:solidFill>
                <a:latin typeface="Arial Black" pitchFamily="34" charset="0"/>
              </a:rPr>
              <a:t> </a:t>
            </a:r>
            <a:r>
              <a:rPr lang="en-US" sz="3600" dirty="0" err="1" smtClean="0">
                <a:solidFill>
                  <a:srgbClr val="0070C0"/>
                </a:solidFill>
                <a:latin typeface="Arial Black" pitchFamily="34" charset="0"/>
              </a:rPr>
              <a:t>waals</a:t>
            </a:r>
            <a:r>
              <a:rPr lang="en-US" sz="3600" dirty="0" smtClean="0">
                <a:solidFill>
                  <a:srgbClr val="0070C0"/>
                </a:solidFill>
                <a:latin typeface="Arial Black" pitchFamily="34" charset="0"/>
              </a:rPr>
              <a:t> and hydrogen bonds ) and the covalent cross link bonds.</a:t>
            </a:r>
            <a:endParaRPr lang="en-US" sz="3600" dirty="0">
              <a:solidFill>
                <a:srgbClr val="0070C0"/>
              </a:solidFill>
              <a:latin typeface="Arial Black" pitchFamily="34" charset="0"/>
            </a:endParaRPr>
          </a:p>
        </p:txBody>
      </p:sp>
      <p:sp>
        <p:nvSpPr>
          <p:cNvPr id="3" name="Slide Number Placeholder 2"/>
          <p:cNvSpPr>
            <a:spLocks noGrp="1"/>
          </p:cNvSpPr>
          <p:nvPr>
            <p:ph type="sldNum" sz="quarter" idx="12"/>
          </p:nvPr>
        </p:nvSpPr>
        <p:spPr/>
        <p:txBody>
          <a:bodyPr/>
          <a:lstStyle/>
          <a:p>
            <a:fld id="{262779A1-A695-4061-8ECF-6D13A2677CC7}"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86800" cy="6186309"/>
          </a:xfrm>
          <a:prstGeom prst="rect">
            <a:avLst/>
          </a:prstGeom>
          <a:noFill/>
        </p:spPr>
        <p:txBody>
          <a:bodyPr wrap="square" rtlCol="0">
            <a:spAutoFit/>
          </a:bodyPr>
          <a:lstStyle/>
          <a:p>
            <a:r>
              <a:rPr lang="en-US" sz="3600" dirty="0" smtClean="0">
                <a:latin typeface="Arial Black" pitchFamily="34" charset="0"/>
              </a:rPr>
              <a:t>The secondary bonds in </a:t>
            </a:r>
            <a:r>
              <a:rPr lang="en-US" sz="3600" dirty="0" err="1" smtClean="0">
                <a:latin typeface="Arial Black" pitchFamily="34" charset="0"/>
              </a:rPr>
              <a:t>elastomers</a:t>
            </a:r>
            <a:r>
              <a:rPr lang="en-US" sz="3600" dirty="0" smtClean="0">
                <a:latin typeface="Arial Black" pitchFamily="34" charset="0"/>
              </a:rPr>
              <a:t> are in melted condition at room temperature,  thus they virtually seem as if elastic.</a:t>
            </a:r>
          </a:p>
          <a:p>
            <a:r>
              <a:rPr lang="en-US" sz="3600" dirty="0" smtClean="0">
                <a:latin typeface="Arial Black" pitchFamily="34" charset="0"/>
              </a:rPr>
              <a:t>The weak secondary bond with the bonding of the </a:t>
            </a:r>
            <a:r>
              <a:rPr lang="en-US" sz="3600" dirty="0" err="1" smtClean="0">
                <a:latin typeface="Arial Black" pitchFamily="34" charset="0"/>
              </a:rPr>
              <a:t>crosslinks</a:t>
            </a:r>
            <a:r>
              <a:rPr lang="en-US" sz="3600" dirty="0" smtClean="0">
                <a:latin typeface="Arial Black" pitchFamily="34" charset="0"/>
              </a:rPr>
              <a:t> provide them </a:t>
            </a:r>
            <a:r>
              <a:rPr lang="en-US" sz="3600" i="1" dirty="0" smtClean="0">
                <a:latin typeface="Arial Black" pitchFamily="34" charset="0"/>
              </a:rPr>
              <a:t>shape memory  </a:t>
            </a:r>
            <a:r>
              <a:rPr lang="en-US" sz="3600" dirty="0" smtClean="0">
                <a:latin typeface="Arial Black" pitchFamily="34" charset="0"/>
              </a:rPr>
              <a:t>by virtue of which they return to their original shape after the deforming load is being removed.</a:t>
            </a:r>
            <a:endParaRPr lang="en-US" sz="3600" i="1" dirty="0">
              <a:latin typeface="Arial Black" pitchFamily="34" charset="0"/>
            </a:endParaRPr>
          </a:p>
        </p:txBody>
      </p:sp>
      <p:sp>
        <p:nvSpPr>
          <p:cNvPr id="3" name="Slide Number Placeholder 2"/>
          <p:cNvSpPr>
            <a:spLocks noGrp="1"/>
          </p:cNvSpPr>
          <p:nvPr>
            <p:ph type="sldNum" sz="quarter" idx="12"/>
          </p:nvPr>
        </p:nvSpPr>
        <p:spPr/>
        <p:txBody>
          <a:bodyPr/>
          <a:lstStyle/>
          <a:p>
            <a:fld id="{262779A1-A695-4061-8ECF-6D13A2677CC7}"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264" y="150128"/>
            <a:ext cx="8610600" cy="2862322"/>
          </a:xfrm>
          <a:prstGeom prst="rect">
            <a:avLst/>
          </a:prstGeom>
          <a:noFill/>
        </p:spPr>
        <p:txBody>
          <a:bodyPr wrap="square" rtlCol="0">
            <a:spAutoFit/>
          </a:bodyPr>
          <a:lstStyle/>
          <a:p>
            <a:r>
              <a:rPr lang="en-US" sz="3600" dirty="0" smtClean="0">
                <a:solidFill>
                  <a:srgbClr val="0070C0"/>
                </a:solidFill>
                <a:latin typeface="Arial Black" pitchFamily="34" charset="0"/>
              </a:rPr>
              <a:t>Rubber types are</a:t>
            </a:r>
          </a:p>
          <a:p>
            <a:endParaRPr lang="en-US" sz="3600" dirty="0" smtClean="0">
              <a:latin typeface="Arial Black" pitchFamily="34" charset="0"/>
            </a:endParaRPr>
          </a:p>
          <a:p>
            <a:r>
              <a:rPr lang="en-US" sz="3600" dirty="0" smtClean="0">
                <a:latin typeface="Arial Black" pitchFamily="34" charset="0"/>
              </a:rPr>
              <a:t>Neoprene rubber </a:t>
            </a:r>
          </a:p>
          <a:p>
            <a:r>
              <a:rPr lang="en-US" sz="3600" dirty="0" smtClean="0">
                <a:latin typeface="Arial Black" pitchFamily="34" charset="0"/>
              </a:rPr>
              <a:t>Styrene butadiene rubber  </a:t>
            </a:r>
            <a:r>
              <a:rPr lang="en-US" sz="3600" dirty="0" smtClean="0">
                <a:solidFill>
                  <a:srgbClr val="0070C0"/>
                </a:solidFill>
                <a:latin typeface="Arial Black" pitchFamily="34" charset="0"/>
              </a:rPr>
              <a:t>SBR</a:t>
            </a:r>
          </a:p>
          <a:p>
            <a:r>
              <a:rPr lang="en-US" sz="3600" dirty="0" smtClean="0">
                <a:latin typeface="Arial Black" pitchFamily="34" charset="0"/>
              </a:rPr>
              <a:t>Silicone rubber </a:t>
            </a:r>
            <a:endParaRPr lang="en-US" sz="3600" dirty="0">
              <a:latin typeface="Arial Black" pitchFamily="34" charset="0"/>
            </a:endParaRPr>
          </a:p>
        </p:txBody>
      </p:sp>
      <p:sp>
        <p:nvSpPr>
          <p:cNvPr id="3" name="Slide Number Placeholder 2"/>
          <p:cNvSpPr>
            <a:spLocks noGrp="1"/>
          </p:cNvSpPr>
          <p:nvPr>
            <p:ph type="sldNum" sz="quarter" idx="12"/>
          </p:nvPr>
        </p:nvSpPr>
        <p:spPr/>
        <p:txBody>
          <a:bodyPr/>
          <a:lstStyle/>
          <a:p>
            <a:fld id="{262779A1-A695-4061-8ECF-6D13A2677CC7}"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066800"/>
            <a:ext cx="7772400" cy="1754326"/>
          </a:xfrm>
          <a:prstGeom prst="rect">
            <a:avLst/>
          </a:prstGeom>
          <a:noFill/>
        </p:spPr>
        <p:txBody>
          <a:bodyPr wrap="square" rtlCol="0">
            <a:spAutoFit/>
          </a:bodyPr>
          <a:lstStyle/>
          <a:p>
            <a:r>
              <a:rPr lang="en-US" sz="3600" dirty="0" smtClean="0">
                <a:latin typeface="Arial Black" pitchFamily="34" charset="0"/>
              </a:rPr>
              <a:t>COMPARISION OF </a:t>
            </a:r>
            <a:r>
              <a:rPr lang="en-US" sz="3600" dirty="0" smtClean="0">
                <a:solidFill>
                  <a:srgbClr val="0070C0"/>
                </a:solidFill>
                <a:latin typeface="Arial Black" pitchFamily="34" charset="0"/>
              </a:rPr>
              <a:t>THERMOPLASTIC  AND THERMOSETTING PLASTIC</a:t>
            </a:r>
            <a:endParaRPr lang="en-US" sz="3600" dirty="0">
              <a:solidFill>
                <a:srgbClr val="0070C0"/>
              </a:solidFill>
              <a:latin typeface="Arial Black" pitchFamily="34" charset="0"/>
            </a:endParaRPr>
          </a:p>
        </p:txBody>
      </p:sp>
      <p:sp>
        <p:nvSpPr>
          <p:cNvPr id="3" name="Slide Number Placeholder 2"/>
          <p:cNvSpPr>
            <a:spLocks noGrp="1"/>
          </p:cNvSpPr>
          <p:nvPr>
            <p:ph type="sldNum" sz="quarter" idx="12"/>
          </p:nvPr>
        </p:nvSpPr>
        <p:spPr/>
        <p:txBody>
          <a:bodyPr/>
          <a:lstStyle/>
          <a:p>
            <a:fld id="{262779A1-A695-4061-8ECF-6D13A2677CC7}"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28600" y="0"/>
          <a:ext cx="8534400" cy="6813620"/>
        </p:xfrm>
        <a:graphic>
          <a:graphicData uri="http://schemas.openxmlformats.org/drawingml/2006/table">
            <a:tbl>
              <a:tblPr firstRow="1" bandRow="1">
                <a:tableStyleId>{5C22544A-7EE6-4342-B048-85BDC9FD1C3A}</a:tableStyleId>
              </a:tblPr>
              <a:tblGrid>
                <a:gridCol w="4030134"/>
                <a:gridCol w="237066"/>
                <a:gridCol w="237066"/>
                <a:gridCol w="4030134"/>
              </a:tblGrid>
              <a:tr h="3505200">
                <a:tc>
                  <a:txBody>
                    <a:bodyPr/>
                    <a:lstStyle/>
                    <a:p>
                      <a:r>
                        <a:rPr lang="en-US" sz="3600" dirty="0" smtClean="0">
                          <a:solidFill>
                            <a:srgbClr val="FFFF00"/>
                          </a:solidFill>
                        </a:rPr>
                        <a:t>THERMOPLASTIC</a:t>
                      </a:r>
                    </a:p>
                    <a:p>
                      <a:endParaRPr lang="en-US" sz="3600" dirty="0" smtClean="0">
                        <a:solidFill>
                          <a:srgbClr val="FFFF00"/>
                        </a:solidFill>
                      </a:endParaRPr>
                    </a:p>
                    <a:p>
                      <a:r>
                        <a:rPr lang="en-US" sz="3600" dirty="0" smtClean="0"/>
                        <a:t>They are formed by</a:t>
                      </a:r>
                      <a:r>
                        <a:rPr lang="en-US" sz="3600" baseline="0" dirty="0" smtClean="0"/>
                        <a:t> addition polymerization only.</a:t>
                      </a:r>
                      <a:endParaRPr lang="en-US" sz="3600" dirty="0"/>
                    </a:p>
                  </a:txBody>
                  <a:tcPr/>
                </a:tc>
                <a:tc>
                  <a:txBody>
                    <a:bodyPr/>
                    <a:lstStyle/>
                    <a:p>
                      <a:endParaRPr lang="en-US" sz="3600"/>
                    </a:p>
                  </a:txBody>
                  <a:tcPr/>
                </a:tc>
                <a:tc>
                  <a:txBody>
                    <a:bodyPr/>
                    <a:lstStyle/>
                    <a:p>
                      <a:endParaRPr lang="en-US" sz="3600" dirty="0"/>
                    </a:p>
                  </a:txBody>
                  <a:tcPr/>
                </a:tc>
                <a:tc>
                  <a:txBody>
                    <a:bodyPr/>
                    <a:lstStyle/>
                    <a:p>
                      <a:r>
                        <a:rPr lang="en-US" sz="3600" dirty="0" smtClean="0">
                          <a:solidFill>
                            <a:srgbClr val="FFFF00"/>
                          </a:solidFill>
                        </a:rPr>
                        <a:t>THERMOSETTING PLASTIC</a:t>
                      </a:r>
                    </a:p>
                    <a:p>
                      <a:r>
                        <a:rPr lang="en-US" sz="3600" dirty="0" smtClean="0"/>
                        <a:t>They are formed by condensation polymerization.</a:t>
                      </a:r>
                      <a:endParaRPr lang="en-US" sz="3600" dirty="0"/>
                    </a:p>
                  </a:txBody>
                  <a:tcPr/>
                </a:tc>
              </a:tr>
              <a:tr h="2881700">
                <a:tc>
                  <a:txBody>
                    <a:bodyPr/>
                    <a:lstStyle/>
                    <a:p>
                      <a:r>
                        <a:rPr lang="en-US" sz="3600" dirty="0" smtClean="0"/>
                        <a:t>They consists of long-chain</a:t>
                      </a:r>
                      <a:r>
                        <a:rPr lang="en-US" sz="3600" baseline="0" dirty="0" smtClean="0"/>
                        <a:t> linear polymers with negligible cross-links</a:t>
                      </a:r>
                      <a:endParaRPr lang="en-US" sz="3600" dirty="0"/>
                    </a:p>
                  </a:txBody>
                  <a:tcPr/>
                </a:tc>
                <a:tc>
                  <a:txBody>
                    <a:bodyPr/>
                    <a:lstStyle/>
                    <a:p>
                      <a:endParaRPr lang="en-US" sz="3600"/>
                    </a:p>
                  </a:txBody>
                  <a:tcPr/>
                </a:tc>
                <a:tc>
                  <a:txBody>
                    <a:bodyPr/>
                    <a:lstStyle/>
                    <a:p>
                      <a:endParaRPr lang="en-US" sz="3600"/>
                    </a:p>
                  </a:txBody>
                  <a:tcPr/>
                </a:tc>
                <a:tc>
                  <a:txBody>
                    <a:bodyPr/>
                    <a:lstStyle/>
                    <a:p>
                      <a:r>
                        <a:rPr lang="en-US" sz="3600" dirty="0" smtClean="0"/>
                        <a:t>They have three-dimensional</a:t>
                      </a:r>
                      <a:r>
                        <a:rPr lang="en-US" sz="3600" baseline="0" dirty="0" smtClean="0"/>
                        <a:t> network structure.</a:t>
                      </a:r>
                      <a:endParaRPr lang="en-US" sz="3600" dirty="0"/>
                    </a:p>
                  </a:txBody>
                  <a:tcPr/>
                </a:tc>
              </a:tr>
            </a:tbl>
          </a:graphicData>
        </a:graphic>
      </p:graphicFrame>
      <p:sp>
        <p:nvSpPr>
          <p:cNvPr id="4" name="Slide Number Placeholder 3"/>
          <p:cNvSpPr>
            <a:spLocks noGrp="1"/>
          </p:cNvSpPr>
          <p:nvPr>
            <p:ph type="sldNum" sz="quarter" idx="12"/>
          </p:nvPr>
        </p:nvSpPr>
        <p:spPr/>
        <p:txBody>
          <a:bodyPr/>
          <a:lstStyle/>
          <a:p>
            <a:fld id="{262779A1-A695-4061-8ECF-6D13A2677CC7}"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228600"/>
          <a:ext cx="8458200" cy="6675120"/>
        </p:xfrm>
        <a:graphic>
          <a:graphicData uri="http://schemas.openxmlformats.org/drawingml/2006/table">
            <a:tbl>
              <a:tblPr firstRow="1" bandRow="1">
                <a:tableStyleId>{5C22544A-7EE6-4342-B048-85BDC9FD1C3A}</a:tableStyleId>
              </a:tblPr>
              <a:tblGrid>
                <a:gridCol w="4020820"/>
                <a:gridCol w="208280"/>
                <a:gridCol w="208280"/>
                <a:gridCol w="4020820"/>
              </a:tblGrid>
              <a:tr h="6187440">
                <a:tc>
                  <a:txBody>
                    <a:bodyPr/>
                    <a:lstStyle/>
                    <a:p>
                      <a:r>
                        <a:rPr lang="en-US" sz="3600" dirty="0" smtClean="0"/>
                        <a:t>They soften on heating</a:t>
                      </a:r>
                      <a:r>
                        <a:rPr lang="en-US" sz="3600" baseline="0" dirty="0" smtClean="0"/>
                        <a:t> readily, because secondary  forces between the individual </a:t>
                      </a:r>
                      <a:r>
                        <a:rPr lang="en-US" sz="3600" dirty="0" smtClean="0"/>
                        <a:t>chain can break easily by heat or pressure or</a:t>
                      </a:r>
                      <a:r>
                        <a:rPr lang="en-US" sz="3600" baseline="0" dirty="0" smtClean="0"/>
                        <a:t> both.</a:t>
                      </a:r>
                      <a:endParaRPr lang="en-US" sz="3600" dirty="0"/>
                    </a:p>
                  </a:txBody>
                  <a:tcPr/>
                </a:tc>
                <a:tc>
                  <a:txBody>
                    <a:bodyPr/>
                    <a:lstStyle/>
                    <a:p>
                      <a:endParaRPr lang="en-US" sz="3600" dirty="0"/>
                    </a:p>
                  </a:txBody>
                  <a:tcPr/>
                </a:tc>
                <a:tc>
                  <a:txBody>
                    <a:bodyPr/>
                    <a:lstStyle/>
                    <a:p>
                      <a:endParaRPr lang="en-US" sz="3600" dirty="0"/>
                    </a:p>
                  </a:txBody>
                  <a:tcPr/>
                </a:tc>
                <a:tc>
                  <a:txBody>
                    <a:bodyPr/>
                    <a:lstStyle/>
                    <a:p>
                      <a:r>
                        <a:rPr lang="en-US" sz="3600" dirty="0" smtClean="0"/>
                        <a:t>They </a:t>
                      </a:r>
                      <a:r>
                        <a:rPr lang="en-US" sz="3600" baseline="0" dirty="0" smtClean="0"/>
                        <a:t>cross-links and bonds retain their strength on heating and hence , </a:t>
                      </a:r>
                      <a:r>
                        <a:rPr lang="en-US" sz="3600" dirty="0" smtClean="0"/>
                        <a:t>They  do not soften on heating.</a:t>
                      </a:r>
                      <a:r>
                        <a:rPr lang="en-US" sz="3600" baseline="0" dirty="0" smtClean="0"/>
                        <a:t> On prolonged heating , however , charring of polymers is caused.</a:t>
                      </a:r>
                      <a:endParaRPr lang="en-US" sz="3600" dirty="0"/>
                    </a:p>
                  </a:txBody>
                  <a:tcPr/>
                </a:tc>
              </a:tr>
            </a:tbl>
          </a:graphicData>
        </a:graphic>
      </p:graphicFrame>
      <p:sp>
        <p:nvSpPr>
          <p:cNvPr id="3" name="Slide Number Placeholder 2"/>
          <p:cNvSpPr>
            <a:spLocks noGrp="1"/>
          </p:cNvSpPr>
          <p:nvPr>
            <p:ph type="sldNum" sz="quarter" idx="12"/>
          </p:nvPr>
        </p:nvSpPr>
        <p:spPr/>
        <p:txBody>
          <a:bodyPr/>
          <a:lstStyle/>
          <a:p>
            <a:fld id="{262779A1-A695-4061-8ECF-6D13A2677CC7}"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upload.wikimedia.org/wikipedia/commons/thumb/4/4d/Plastic_pipe_firestops_nortown_casitas.jpg/220px-Plastic_pipe_firestops_nortown_casitas.jpg">
            <a:hlinkClick r:id="rId2"/>
          </p:cNvPr>
          <p:cNvPicPr/>
          <p:nvPr/>
        </p:nvPicPr>
        <p:blipFill>
          <a:blip r:embed="rId3"/>
          <a:srcRect/>
          <a:stretch>
            <a:fillRect/>
          </a:stretch>
        </p:blipFill>
        <p:spPr bwMode="auto">
          <a:xfrm>
            <a:off x="609600" y="152401"/>
            <a:ext cx="3429000" cy="5257800"/>
          </a:xfrm>
          <a:prstGeom prst="rect">
            <a:avLst/>
          </a:prstGeom>
          <a:noFill/>
          <a:ln w="9525">
            <a:noFill/>
            <a:miter lim="800000"/>
            <a:headEnd/>
            <a:tailEnd/>
          </a:ln>
        </p:spPr>
      </p:pic>
      <p:sp>
        <p:nvSpPr>
          <p:cNvPr id="3" name="TextBox 2"/>
          <p:cNvSpPr txBox="1"/>
          <p:nvPr/>
        </p:nvSpPr>
        <p:spPr>
          <a:xfrm>
            <a:off x="4953000" y="1676400"/>
            <a:ext cx="2819400" cy="1200329"/>
          </a:xfrm>
          <a:prstGeom prst="rect">
            <a:avLst/>
          </a:prstGeom>
          <a:noFill/>
        </p:spPr>
        <p:txBody>
          <a:bodyPr wrap="square" rtlCol="0">
            <a:spAutoFit/>
          </a:bodyPr>
          <a:lstStyle/>
          <a:p>
            <a:r>
              <a:rPr lang="en-US" sz="5400" b="1" dirty="0" smtClean="0"/>
              <a:t> PVC</a:t>
            </a:r>
            <a:endParaRPr lang="en-US" sz="5400" dirty="0" smtClean="0"/>
          </a:p>
          <a:p>
            <a:endParaRPr lang="en-US" dirty="0"/>
          </a:p>
        </p:txBody>
      </p:sp>
      <p:sp>
        <p:nvSpPr>
          <p:cNvPr id="4" name="Slide Number Placeholder 3"/>
          <p:cNvSpPr>
            <a:spLocks noGrp="1"/>
          </p:cNvSpPr>
          <p:nvPr>
            <p:ph type="sldNum" sz="quarter" idx="12"/>
          </p:nvPr>
        </p:nvSpPr>
        <p:spPr/>
        <p:txBody>
          <a:bodyPr/>
          <a:lstStyle/>
          <a:p>
            <a:fld id="{262779A1-A695-4061-8ECF-6D13A2677CC7}"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457200"/>
          <a:ext cx="8763000" cy="6431280"/>
        </p:xfrm>
        <a:graphic>
          <a:graphicData uri="http://schemas.openxmlformats.org/drawingml/2006/table">
            <a:tbl>
              <a:tblPr firstRow="1" bandRow="1">
                <a:tableStyleId>{5C22544A-7EE6-4342-B048-85BDC9FD1C3A}</a:tableStyleId>
              </a:tblPr>
              <a:tblGrid>
                <a:gridCol w="4343400"/>
                <a:gridCol w="228600"/>
                <a:gridCol w="4191000"/>
              </a:tblGrid>
              <a:tr h="1879600">
                <a:tc>
                  <a:txBody>
                    <a:bodyPr/>
                    <a:lstStyle/>
                    <a:p>
                      <a:r>
                        <a:rPr lang="en-US" sz="3200" dirty="0" smtClean="0"/>
                        <a:t>By</a:t>
                      </a:r>
                      <a:r>
                        <a:rPr lang="en-US" sz="3200" baseline="0" dirty="0" smtClean="0"/>
                        <a:t> reheating to a suitable temperature , </a:t>
                      </a:r>
                      <a:r>
                        <a:rPr lang="en-US" sz="3200" dirty="0" smtClean="0"/>
                        <a:t>They can be softened , reshaped and thus reused .</a:t>
                      </a:r>
                    </a:p>
                  </a:txBody>
                  <a:tcPr/>
                </a:tc>
                <a:tc>
                  <a:txBody>
                    <a:bodyPr/>
                    <a:lstStyle/>
                    <a:p>
                      <a:endParaRPr lang="en-US" sz="3200"/>
                    </a:p>
                  </a:txBody>
                  <a:tcPr/>
                </a:tc>
                <a:tc>
                  <a:txBody>
                    <a:bodyPr/>
                    <a:lstStyle/>
                    <a:p>
                      <a:r>
                        <a:rPr lang="en-US" sz="3200" dirty="0" smtClean="0"/>
                        <a:t>They retain their</a:t>
                      </a:r>
                      <a:r>
                        <a:rPr lang="en-US" sz="3200" baseline="0" dirty="0" smtClean="0"/>
                        <a:t> structure and shape even on heating. Hence they cannot be reshaped and reused.</a:t>
                      </a:r>
                      <a:endParaRPr lang="en-US" sz="3200" dirty="0"/>
                    </a:p>
                  </a:txBody>
                  <a:tcPr/>
                </a:tc>
              </a:tr>
              <a:tr h="1127760">
                <a:tc>
                  <a:txBody>
                    <a:bodyPr/>
                    <a:lstStyle/>
                    <a:p>
                      <a:r>
                        <a:rPr lang="en-US" sz="3200" dirty="0" smtClean="0"/>
                        <a:t>They are , usually , soft, weak</a:t>
                      </a:r>
                      <a:r>
                        <a:rPr lang="en-US" sz="3200" baseline="0" dirty="0" smtClean="0"/>
                        <a:t> and less brittle.</a:t>
                      </a:r>
                      <a:endParaRPr lang="en-US" sz="3200" dirty="0"/>
                    </a:p>
                  </a:txBody>
                  <a:tcPr/>
                </a:tc>
                <a:tc>
                  <a:txBody>
                    <a:bodyPr/>
                    <a:lstStyle/>
                    <a:p>
                      <a:endParaRPr lang="en-US" sz="3200" dirty="0"/>
                    </a:p>
                  </a:txBody>
                  <a:tcPr/>
                </a:tc>
                <a:tc>
                  <a:txBody>
                    <a:bodyPr/>
                    <a:lstStyle/>
                    <a:p>
                      <a:r>
                        <a:rPr lang="en-US" sz="3200" dirty="0" smtClean="0"/>
                        <a:t>They are usually hard,</a:t>
                      </a:r>
                      <a:r>
                        <a:rPr lang="en-US" sz="3200" baseline="0" dirty="0" smtClean="0"/>
                        <a:t> strong and brittle.</a:t>
                      </a:r>
                      <a:endParaRPr lang="en-US" sz="3200" dirty="0"/>
                    </a:p>
                  </a:txBody>
                  <a:tcPr/>
                </a:tc>
              </a:tr>
              <a:tr h="1879600">
                <a:tc>
                  <a:txBody>
                    <a:bodyPr/>
                    <a:lstStyle/>
                    <a:p>
                      <a:r>
                        <a:rPr lang="en-US" sz="3600" dirty="0" smtClean="0"/>
                        <a:t>They can be reclaimed</a:t>
                      </a:r>
                      <a:r>
                        <a:rPr lang="en-US" sz="3600" baseline="0" dirty="0" smtClean="0"/>
                        <a:t> from wastes.</a:t>
                      </a:r>
                      <a:endParaRPr lang="en-US" sz="3600" dirty="0"/>
                    </a:p>
                  </a:txBody>
                  <a:tcPr/>
                </a:tc>
                <a:tc>
                  <a:txBody>
                    <a:bodyPr/>
                    <a:lstStyle/>
                    <a:p>
                      <a:endParaRPr lang="en-US" sz="36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dirty="0" smtClean="0"/>
                        <a:t>They can not be reclaimed</a:t>
                      </a:r>
                      <a:r>
                        <a:rPr lang="en-US" sz="3600" baseline="0" dirty="0" smtClean="0"/>
                        <a:t> from wastes.</a:t>
                      </a:r>
                      <a:endParaRPr lang="en-US" sz="3600" dirty="0" smtClean="0"/>
                    </a:p>
                    <a:p>
                      <a:endParaRPr lang="en-US" sz="3600" dirty="0"/>
                    </a:p>
                  </a:txBody>
                  <a:tcPr/>
                </a:tc>
              </a:tr>
            </a:tbl>
          </a:graphicData>
        </a:graphic>
      </p:graphicFrame>
      <p:sp>
        <p:nvSpPr>
          <p:cNvPr id="3" name="Slide Number Placeholder 2"/>
          <p:cNvSpPr>
            <a:spLocks noGrp="1"/>
          </p:cNvSpPr>
          <p:nvPr>
            <p:ph type="sldNum" sz="quarter" idx="12"/>
          </p:nvPr>
        </p:nvSpPr>
        <p:spPr/>
        <p:txBody>
          <a:bodyPr/>
          <a:lstStyle/>
          <a:p>
            <a:fld id="{262779A1-A695-4061-8ECF-6D13A2677CC7}"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381000"/>
          <a:ext cx="8305800" cy="3581400"/>
        </p:xfrm>
        <a:graphic>
          <a:graphicData uri="http://schemas.openxmlformats.org/drawingml/2006/table">
            <a:tbl>
              <a:tblPr firstRow="1" bandRow="1">
                <a:tableStyleId>{5C22544A-7EE6-4342-B048-85BDC9FD1C3A}</a:tableStyleId>
              </a:tblPr>
              <a:tblGrid>
                <a:gridCol w="4152900"/>
                <a:gridCol w="4152900"/>
              </a:tblGrid>
              <a:tr h="3581400">
                <a:tc>
                  <a:txBody>
                    <a:bodyPr/>
                    <a:lstStyle/>
                    <a:p>
                      <a:r>
                        <a:rPr lang="en-US" sz="3600" dirty="0" smtClean="0"/>
                        <a:t>They</a:t>
                      </a:r>
                      <a:r>
                        <a:rPr lang="en-US" sz="3600" baseline="0" dirty="0" smtClean="0"/>
                        <a:t> are usually soluble in some </a:t>
                      </a:r>
                      <a:r>
                        <a:rPr lang="en-US" sz="3600" baseline="0" dirty="0" err="1" smtClean="0"/>
                        <a:t>orga</a:t>
                      </a:r>
                      <a:fld id="{8DE71525-A6DD-4F15-ADCD-C6DC380DBE2F}" type="slidenum">
                        <a:rPr lang="en-US" sz="3600" baseline="0" smtClean="0"/>
                        <a:pPr/>
                        <a:t>41</a:t>
                      </a:fld>
                      <a:r>
                        <a:rPr lang="en-US" sz="3600" baseline="0" dirty="0" err="1" smtClean="0"/>
                        <a:t>nic</a:t>
                      </a:r>
                      <a:r>
                        <a:rPr lang="en-US" sz="3600" baseline="0" dirty="0" smtClean="0"/>
                        <a:t> solvents.</a:t>
                      </a:r>
                      <a:endParaRPr lang="en-US" sz="3600" dirty="0"/>
                    </a:p>
                  </a:txBody>
                  <a:tcPr/>
                </a:tc>
                <a:tc>
                  <a:txBody>
                    <a:bodyPr/>
                    <a:lstStyle/>
                    <a:p>
                      <a:r>
                        <a:rPr lang="en-US" sz="3600" dirty="0" smtClean="0"/>
                        <a:t>Due to strong</a:t>
                      </a:r>
                      <a:r>
                        <a:rPr lang="en-US" sz="3600" baseline="0" dirty="0" smtClean="0"/>
                        <a:t> bonds and cross links , they are insoluble in almost all  organic solvents.</a:t>
                      </a:r>
                      <a:endParaRPr lang="en-US" sz="3600" dirty="0"/>
                    </a:p>
                  </a:txBody>
                  <a:tcPr/>
                </a:tc>
              </a:tr>
            </a:tbl>
          </a:graphicData>
        </a:graphic>
      </p:graphicFrame>
      <p:sp>
        <p:nvSpPr>
          <p:cNvPr id="3" name="Slide Number Placeholder 2"/>
          <p:cNvSpPr>
            <a:spLocks noGrp="1"/>
          </p:cNvSpPr>
          <p:nvPr>
            <p:ph type="sldNum" sz="quarter" idx="12"/>
          </p:nvPr>
        </p:nvSpPr>
        <p:spPr/>
        <p:txBody>
          <a:bodyPr/>
          <a:lstStyle/>
          <a:p>
            <a:fld id="{262779A1-A695-4061-8ECF-6D13A2677CC7}"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42</a:t>
            </a:fld>
            <a:endParaRPr lang="en-US"/>
          </a:p>
        </p:txBody>
      </p:sp>
      <p:sp>
        <p:nvSpPr>
          <p:cNvPr id="4" name="Rectangle 3"/>
          <p:cNvSpPr/>
          <p:nvPr/>
        </p:nvSpPr>
        <p:spPr>
          <a:xfrm rot="21233075">
            <a:off x="662008" y="1043225"/>
            <a:ext cx="7977115" cy="313932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DIFFERENT </a:t>
            </a:r>
          </a:p>
          <a:p>
            <a:pPr algn="ctr"/>
            <a:r>
              <a:rPr lang="en-US" sz="6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THERMOPLASTICS</a:t>
            </a:r>
          </a:p>
          <a:p>
            <a:pPr algn="ctr"/>
            <a:r>
              <a:rPr lang="en-US" sz="6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n-US"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43</a:t>
            </a:fld>
            <a:endParaRPr lang="en-US"/>
          </a:p>
        </p:txBody>
      </p:sp>
      <p:sp>
        <p:nvSpPr>
          <p:cNvPr id="3" name="Rectangle 2"/>
          <p:cNvSpPr/>
          <p:nvPr/>
        </p:nvSpPr>
        <p:spPr>
          <a:xfrm>
            <a:off x="381000" y="228600"/>
            <a:ext cx="8229600" cy="3416320"/>
          </a:xfrm>
          <a:prstGeom prst="rect">
            <a:avLst/>
          </a:prstGeom>
        </p:spPr>
        <p:txBody>
          <a:bodyPr wrap="square">
            <a:spAutoFit/>
          </a:bodyPr>
          <a:lstStyle/>
          <a:p>
            <a:r>
              <a:rPr lang="en-US" sz="3600" u="sng" dirty="0" smtClean="0">
                <a:latin typeface="Arial Black" pitchFamily="34" charset="0"/>
                <a:hlinkClick r:id="rId2" tooltip="Polystyrene"/>
              </a:rPr>
              <a:t>Polystyrene</a:t>
            </a:r>
            <a:r>
              <a:rPr lang="en-US" sz="3600" dirty="0" smtClean="0">
                <a:latin typeface="Arial Black" pitchFamily="34" charset="0"/>
              </a:rPr>
              <a:t> (PS) </a:t>
            </a:r>
          </a:p>
          <a:p>
            <a:r>
              <a:rPr lang="en-US" sz="3600" dirty="0" smtClean="0">
                <a:latin typeface="Arial Black" pitchFamily="34" charset="0"/>
              </a:rPr>
              <a:t> </a:t>
            </a:r>
          </a:p>
          <a:p>
            <a:r>
              <a:rPr lang="en-US" sz="3600" dirty="0" smtClean="0">
                <a:latin typeface="Arial Black" pitchFamily="34" charset="0"/>
              </a:rPr>
              <a:t>Packaging foam, food containers, disposable cups, plates, cutlery, CD and cassette boxes.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610600" cy="5355312"/>
          </a:xfrm>
          <a:prstGeom prst="rect">
            <a:avLst/>
          </a:prstGeom>
          <a:noFill/>
        </p:spPr>
        <p:txBody>
          <a:bodyPr wrap="square" rtlCol="0">
            <a:spAutoFit/>
          </a:bodyPr>
          <a:lstStyle/>
          <a:p>
            <a:r>
              <a:rPr lang="en-US" sz="3600" dirty="0" smtClean="0">
                <a:latin typeface="Arial Black" pitchFamily="34" charset="0"/>
                <a:hlinkClick r:id="rId2" tooltip="Polycarbonate"/>
              </a:rPr>
              <a:t>Polycarbonate</a:t>
            </a:r>
            <a:r>
              <a:rPr lang="en-US" sz="3600" dirty="0" smtClean="0">
                <a:latin typeface="Arial Black" pitchFamily="34" charset="0"/>
              </a:rPr>
              <a:t> (PC)  </a:t>
            </a:r>
          </a:p>
          <a:p>
            <a:r>
              <a:rPr lang="en-US" sz="3600" dirty="0" smtClean="0">
                <a:latin typeface="Arial Black" pitchFamily="34" charset="0"/>
                <a:hlinkClick r:id="rId3" tooltip="Compact disc"/>
              </a:rPr>
              <a:t>Compact discs</a:t>
            </a:r>
            <a:r>
              <a:rPr lang="en-US" sz="3600" dirty="0" smtClean="0">
                <a:latin typeface="Arial Black" pitchFamily="34" charset="0"/>
              </a:rPr>
              <a:t>, </a:t>
            </a:r>
            <a:r>
              <a:rPr lang="en-US" sz="3600" dirty="0" smtClean="0">
                <a:latin typeface="Arial Black" pitchFamily="34" charset="0"/>
                <a:hlinkClick r:id="rId4" tooltip="Eyeglasses"/>
              </a:rPr>
              <a:t>eyeglasses</a:t>
            </a:r>
            <a:r>
              <a:rPr lang="en-US" sz="3600" dirty="0" smtClean="0">
                <a:latin typeface="Arial Black" pitchFamily="34" charset="0"/>
              </a:rPr>
              <a:t>, riot shields, security windows, traffic lights, lenses. </a:t>
            </a:r>
          </a:p>
          <a:p>
            <a:endParaRPr lang="en-US" sz="3600" dirty="0" smtClean="0">
              <a:latin typeface="Arial Black" pitchFamily="34" charset="0"/>
              <a:hlinkClick r:id="rId5" tooltip="Polyethylene"/>
            </a:endParaRPr>
          </a:p>
          <a:p>
            <a:r>
              <a:rPr lang="en-US" sz="3600" dirty="0" smtClean="0">
                <a:latin typeface="Arial Black" pitchFamily="34" charset="0"/>
                <a:hlinkClick r:id="rId5" tooltip="Polyethylene"/>
              </a:rPr>
              <a:t>Polyethylene</a:t>
            </a:r>
            <a:r>
              <a:rPr lang="en-US" sz="3600" dirty="0" smtClean="0">
                <a:latin typeface="Arial Black" pitchFamily="34" charset="0"/>
              </a:rPr>
              <a:t> (PE)  </a:t>
            </a:r>
          </a:p>
          <a:p>
            <a:r>
              <a:rPr lang="en-US" sz="3600" dirty="0" smtClean="0">
                <a:latin typeface="Arial Black" pitchFamily="34" charset="0"/>
              </a:rPr>
              <a:t>Wide range of inexpensive uses including supermarket bags, plastic bottles. </a:t>
            </a:r>
          </a:p>
          <a:p>
            <a:endParaRPr lang="en-US" dirty="0"/>
          </a:p>
        </p:txBody>
      </p:sp>
      <p:sp>
        <p:nvSpPr>
          <p:cNvPr id="3" name="Slide Number Placeholder 2"/>
          <p:cNvSpPr>
            <a:spLocks noGrp="1"/>
          </p:cNvSpPr>
          <p:nvPr>
            <p:ph type="sldNum" sz="quarter" idx="12"/>
          </p:nvPr>
        </p:nvSpPr>
        <p:spPr/>
        <p:txBody>
          <a:bodyPr/>
          <a:lstStyle/>
          <a:p>
            <a:fld id="{262779A1-A695-4061-8ECF-6D13A2677CC7}"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45</a:t>
            </a:fld>
            <a:endParaRPr lang="en-US"/>
          </a:p>
        </p:txBody>
      </p:sp>
      <p:sp>
        <p:nvSpPr>
          <p:cNvPr id="3" name="TextBox 2"/>
          <p:cNvSpPr txBox="1"/>
          <p:nvPr/>
        </p:nvSpPr>
        <p:spPr>
          <a:xfrm>
            <a:off x="152400" y="228600"/>
            <a:ext cx="8991600" cy="5632311"/>
          </a:xfrm>
          <a:prstGeom prst="rect">
            <a:avLst/>
          </a:prstGeom>
          <a:noFill/>
        </p:spPr>
        <p:txBody>
          <a:bodyPr wrap="square" rtlCol="0">
            <a:spAutoFit/>
          </a:bodyPr>
          <a:lstStyle/>
          <a:p>
            <a:r>
              <a:rPr lang="en-US" sz="3600" dirty="0" err="1" smtClean="0">
                <a:solidFill>
                  <a:srgbClr val="FF0000"/>
                </a:solidFill>
                <a:latin typeface="Arial Black" pitchFamily="34" charset="0"/>
              </a:rPr>
              <a:t>Acrylonitrile</a:t>
            </a:r>
            <a:r>
              <a:rPr lang="en-US" sz="3600" dirty="0" smtClean="0">
                <a:solidFill>
                  <a:srgbClr val="FF0000"/>
                </a:solidFill>
                <a:latin typeface="Arial Black" pitchFamily="34" charset="0"/>
              </a:rPr>
              <a:t> Butadiene Styrene (ABS):</a:t>
            </a:r>
          </a:p>
          <a:p>
            <a:pPr>
              <a:buFont typeface="Arial" charset="0"/>
              <a:buChar char="•"/>
            </a:pPr>
            <a:r>
              <a:rPr lang="en-US" sz="3600" dirty="0" smtClean="0">
                <a:latin typeface="Arial Black" pitchFamily="34" charset="0"/>
              </a:rPr>
              <a:t> These are tough, hard and rigid.</a:t>
            </a:r>
          </a:p>
          <a:p>
            <a:pPr>
              <a:buFont typeface="Arial" charset="0"/>
              <a:buChar char="•"/>
            </a:pPr>
            <a:r>
              <a:rPr lang="en-US" sz="3600" dirty="0" smtClean="0">
                <a:latin typeface="Arial Black" pitchFamily="34" charset="0"/>
              </a:rPr>
              <a:t> Good chemical &amp;heat resistance.</a:t>
            </a:r>
          </a:p>
          <a:p>
            <a:pPr>
              <a:buFont typeface="Arial" charset="0"/>
              <a:buChar char="•"/>
            </a:pPr>
            <a:r>
              <a:rPr lang="en-US" sz="3600" dirty="0" smtClean="0">
                <a:latin typeface="Arial Black" pitchFamily="34" charset="0"/>
              </a:rPr>
              <a:t> Easy in processing &amp; machining.</a:t>
            </a:r>
          </a:p>
          <a:p>
            <a:pPr>
              <a:buFont typeface="Arial" charset="0"/>
              <a:buChar char="•"/>
            </a:pPr>
            <a:r>
              <a:rPr lang="en-US" sz="3600" dirty="0" smtClean="0">
                <a:latin typeface="Arial Black" pitchFamily="34" charset="0"/>
              </a:rPr>
              <a:t> unaffected by water, inorganic salts, alkalis and many acids.</a:t>
            </a:r>
          </a:p>
          <a:p>
            <a:pPr>
              <a:buFont typeface="Arial" charset="0"/>
              <a:buChar char="•"/>
            </a:pPr>
            <a:r>
              <a:rPr lang="en-US" sz="3600" dirty="0" smtClean="0">
                <a:latin typeface="Arial Black" pitchFamily="34" charset="0"/>
              </a:rPr>
              <a:t> they are soluble in </a:t>
            </a:r>
            <a:r>
              <a:rPr lang="en-US" sz="3600" dirty="0" err="1" smtClean="0">
                <a:latin typeface="Arial Black" pitchFamily="34" charset="0"/>
              </a:rPr>
              <a:t>ketones</a:t>
            </a:r>
            <a:r>
              <a:rPr lang="en-US" sz="3600" dirty="0" smtClean="0">
                <a:latin typeface="Arial Black" pitchFamily="34" charset="0"/>
              </a:rPr>
              <a:t>, </a:t>
            </a:r>
            <a:r>
              <a:rPr lang="en-US" sz="3600" dirty="0" err="1" smtClean="0">
                <a:latin typeface="Arial Black" pitchFamily="34" charset="0"/>
              </a:rPr>
              <a:t>aldehydes</a:t>
            </a:r>
            <a:r>
              <a:rPr lang="en-US" sz="3600" dirty="0" smtClean="0">
                <a:latin typeface="Arial Black" pitchFamily="34" charset="0"/>
              </a:rPr>
              <a:t> and esters.</a:t>
            </a:r>
          </a:p>
          <a:p>
            <a:endParaRPr lang="en-US" sz="3600" dirty="0" smtClean="0">
              <a:solidFill>
                <a:srgbClr val="FF0000"/>
              </a:solidFill>
              <a:latin typeface="Arial Black"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610600" cy="6463308"/>
          </a:xfrm>
          <a:prstGeom prst="rect">
            <a:avLst/>
          </a:prstGeom>
          <a:noFill/>
        </p:spPr>
        <p:txBody>
          <a:bodyPr wrap="square" rtlCol="0">
            <a:spAutoFit/>
          </a:bodyPr>
          <a:lstStyle/>
          <a:p>
            <a:r>
              <a:rPr lang="en-US" sz="3600" dirty="0" smtClean="0">
                <a:solidFill>
                  <a:srgbClr val="FF0000"/>
                </a:solidFill>
                <a:latin typeface="Arial Black" pitchFamily="34" charset="0"/>
              </a:rPr>
              <a:t>Polycarbonate/</a:t>
            </a:r>
            <a:r>
              <a:rPr lang="en-US" sz="3600" dirty="0" err="1" smtClean="0">
                <a:solidFill>
                  <a:srgbClr val="FF0000"/>
                </a:solidFill>
                <a:latin typeface="Arial Black" pitchFamily="34" charset="0"/>
              </a:rPr>
              <a:t>Acrylonitrile</a:t>
            </a:r>
            <a:r>
              <a:rPr lang="en-US" sz="3600" dirty="0" smtClean="0">
                <a:solidFill>
                  <a:srgbClr val="FF0000"/>
                </a:solidFill>
                <a:latin typeface="Arial Black" pitchFamily="34" charset="0"/>
              </a:rPr>
              <a:t> Butadiene Styrene (PC/ABS)</a:t>
            </a:r>
          </a:p>
          <a:p>
            <a:r>
              <a:rPr lang="en-US" sz="3600" dirty="0" smtClean="0">
                <a:solidFill>
                  <a:srgbClr val="FF0000"/>
                </a:solidFill>
                <a:latin typeface="Arial Black" pitchFamily="34" charset="0"/>
              </a:rPr>
              <a:t>Use:  </a:t>
            </a:r>
          </a:p>
          <a:p>
            <a:r>
              <a:rPr lang="en-US" sz="3600" dirty="0" smtClean="0">
                <a:latin typeface="Arial Black" pitchFamily="34" charset="0"/>
              </a:rPr>
              <a:t>A blend of PC and ABS that creates a stronger plastic. Used in car interior and exterior parts, and mobile phone bodies. </a:t>
            </a:r>
          </a:p>
          <a:p>
            <a:r>
              <a:rPr lang="en-US" sz="3600" dirty="0" smtClean="0">
                <a:latin typeface="Arial Black" pitchFamily="34" charset="0"/>
              </a:rPr>
              <a:t>ABS:</a:t>
            </a:r>
          </a:p>
          <a:p>
            <a:r>
              <a:rPr lang="en-US" sz="3600" dirty="0" smtClean="0">
                <a:latin typeface="Arial Black" pitchFamily="34" charset="0"/>
              </a:rPr>
              <a:t>Electronic equipment cases (e.g., computer monitors, printers, keyboards), drainage pipe. </a:t>
            </a:r>
          </a:p>
          <a:p>
            <a:endParaRPr lang="en-US" dirty="0"/>
          </a:p>
        </p:txBody>
      </p:sp>
      <p:sp>
        <p:nvSpPr>
          <p:cNvPr id="3" name="Slide Number Placeholder 2"/>
          <p:cNvSpPr>
            <a:spLocks noGrp="1"/>
          </p:cNvSpPr>
          <p:nvPr>
            <p:ph type="sldNum" sz="quarter" idx="12"/>
          </p:nvPr>
        </p:nvSpPr>
        <p:spPr/>
        <p:txBody>
          <a:bodyPr/>
          <a:lstStyle/>
          <a:p>
            <a:fld id="{262779A1-A695-4061-8ECF-6D13A2677CC7}"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47</a:t>
            </a:fld>
            <a:endParaRPr lang="en-US"/>
          </a:p>
        </p:txBody>
      </p:sp>
      <p:sp>
        <p:nvSpPr>
          <p:cNvPr id="3" name="TextBox 2"/>
          <p:cNvSpPr txBox="1"/>
          <p:nvPr/>
        </p:nvSpPr>
        <p:spPr>
          <a:xfrm>
            <a:off x="228600" y="228600"/>
            <a:ext cx="8610600" cy="2308324"/>
          </a:xfrm>
          <a:prstGeom prst="rect">
            <a:avLst/>
          </a:prstGeom>
          <a:noFill/>
        </p:spPr>
        <p:txBody>
          <a:bodyPr wrap="square" rtlCol="0">
            <a:spAutoFit/>
          </a:bodyPr>
          <a:lstStyle/>
          <a:p>
            <a:r>
              <a:rPr lang="en-US" sz="3600" dirty="0" smtClean="0">
                <a:latin typeface="Arial Black" pitchFamily="34" charset="0"/>
              </a:rPr>
              <a:t>ABS commonly used for telephone bodies, safety helmets, TV casing, radios, control panels etc.</a:t>
            </a:r>
            <a:endParaRPr lang="en-US" sz="3600" dirty="0">
              <a:latin typeface="Arial Black" pitchFamily="34" charset="0"/>
            </a:endParaRPr>
          </a:p>
        </p:txBody>
      </p:sp>
      <p:pic>
        <p:nvPicPr>
          <p:cNvPr id="4" name="Picture 3"/>
          <p:cNvPicPr/>
          <p:nvPr/>
        </p:nvPicPr>
        <p:blipFill>
          <a:blip r:embed="rId2"/>
          <a:srcRect/>
          <a:stretch>
            <a:fillRect/>
          </a:stretch>
        </p:blipFill>
        <p:spPr bwMode="auto">
          <a:xfrm>
            <a:off x="1219200" y="2743200"/>
            <a:ext cx="3200400" cy="3200400"/>
          </a:xfrm>
          <a:prstGeom prst="rect">
            <a:avLst/>
          </a:prstGeom>
          <a:noFill/>
          <a:ln w="9525">
            <a:noFill/>
            <a:miter lim="800000"/>
            <a:headEnd/>
            <a:tailEnd/>
          </a:ln>
        </p:spPr>
      </p:pic>
      <p:sp>
        <p:nvSpPr>
          <p:cNvPr id="5" name="TextBox 4"/>
          <p:cNvSpPr txBox="1"/>
          <p:nvPr/>
        </p:nvSpPr>
        <p:spPr>
          <a:xfrm>
            <a:off x="4953000" y="4267200"/>
            <a:ext cx="3581400" cy="1477328"/>
          </a:xfrm>
          <a:prstGeom prst="rect">
            <a:avLst/>
          </a:prstGeom>
          <a:noFill/>
        </p:spPr>
        <p:txBody>
          <a:bodyPr wrap="square" rtlCol="0">
            <a:spAutoFit/>
          </a:bodyPr>
          <a:lstStyle/>
          <a:p>
            <a:r>
              <a:rPr lang="en-US" sz="3600" dirty="0" smtClean="0"/>
              <a:t>ABS polymer grains</a:t>
            </a: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48</a:t>
            </a:fld>
            <a:endParaRPr lang="en-US"/>
          </a:p>
        </p:txBody>
      </p:sp>
      <p:sp>
        <p:nvSpPr>
          <p:cNvPr id="3" name="TextBox 2"/>
          <p:cNvSpPr txBox="1"/>
          <p:nvPr/>
        </p:nvSpPr>
        <p:spPr>
          <a:xfrm>
            <a:off x="304800" y="228600"/>
            <a:ext cx="8534400" cy="6186309"/>
          </a:xfrm>
          <a:prstGeom prst="rect">
            <a:avLst/>
          </a:prstGeom>
          <a:noFill/>
        </p:spPr>
        <p:txBody>
          <a:bodyPr wrap="square" rtlCol="0">
            <a:spAutoFit/>
          </a:bodyPr>
          <a:lstStyle/>
          <a:p>
            <a:r>
              <a:rPr lang="en-US" sz="3600" dirty="0" smtClean="0">
                <a:solidFill>
                  <a:srgbClr val="FF0000"/>
                </a:solidFill>
                <a:latin typeface="Arial Black" pitchFamily="34" charset="0"/>
              </a:rPr>
              <a:t>Polypropylene PP</a:t>
            </a:r>
          </a:p>
          <a:p>
            <a:r>
              <a:rPr lang="en-US" sz="3600" dirty="0" smtClean="0">
                <a:solidFill>
                  <a:srgbClr val="00B0F0"/>
                </a:solidFill>
                <a:latin typeface="Arial Black" pitchFamily="34" charset="0"/>
              </a:rPr>
              <a:t>Characteristics/properties:</a:t>
            </a:r>
          </a:p>
          <a:p>
            <a:r>
              <a:rPr lang="en-US" sz="3600" dirty="0" smtClean="0">
                <a:latin typeface="Arial Black" pitchFamily="34" charset="0"/>
              </a:rPr>
              <a:t>It is a light weight material.</a:t>
            </a:r>
          </a:p>
          <a:p>
            <a:r>
              <a:rPr lang="en-US" sz="3600" dirty="0" smtClean="0">
                <a:latin typeface="Arial Black" pitchFamily="34" charset="0"/>
              </a:rPr>
              <a:t>High tensile strength.</a:t>
            </a:r>
          </a:p>
          <a:p>
            <a:r>
              <a:rPr lang="en-US" sz="3600" dirty="0" smtClean="0">
                <a:latin typeface="Arial Black" pitchFamily="34" charset="0"/>
              </a:rPr>
              <a:t>Excellent insulating substance.</a:t>
            </a:r>
          </a:p>
          <a:p>
            <a:r>
              <a:rPr lang="en-US" sz="3600" dirty="0" smtClean="0">
                <a:latin typeface="Arial Black" pitchFamily="34" charset="0"/>
              </a:rPr>
              <a:t>Does not get affected by moisture.</a:t>
            </a:r>
          </a:p>
          <a:p>
            <a:r>
              <a:rPr lang="en-US" sz="3600" dirty="0" smtClean="0">
                <a:latin typeface="Arial Black" pitchFamily="34" charset="0"/>
              </a:rPr>
              <a:t>Unaffected by chemicals like alkaline substances, acids, degreasing agents, electrolytic attacks etc.</a:t>
            </a:r>
            <a:endParaRPr lang="en-US" sz="3600" dirty="0">
              <a:latin typeface="Arial Black"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upload.wikimedia.org/wikipedia/commons/thumb/1/1e/Cadeira_Palmetal_-_Modelo_I_-_Preta_-_Simples.jpg/220px-Cadeira_Palmetal_-_Modelo_I_-_Preta_-_Simples.jpg">
            <a:hlinkClick r:id="rId2"/>
          </p:cNvPr>
          <p:cNvPicPr/>
          <p:nvPr/>
        </p:nvPicPr>
        <p:blipFill>
          <a:blip r:embed="rId3"/>
          <a:srcRect/>
          <a:stretch>
            <a:fillRect/>
          </a:stretch>
        </p:blipFill>
        <p:spPr bwMode="auto">
          <a:xfrm>
            <a:off x="6400800" y="762000"/>
            <a:ext cx="2095500" cy="3143250"/>
          </a:xfrm>
          <a:prstGeom prst="rect">
            <a:avLst/>
          </a:prstGeom>
          <a:noFill/>
          <a:ln w="9525">
            <a:noFill/>
            <a:miter lim="800000"/>
            <a:headEnd/>
            <a:tailEnd/>
          </a:ln>
        </p:spPr>
      </p:pic>
      <p:sp>
        <p:nvSpPr>
          <p:cNvPr id="5" name="TextBox 4"/>
          <p:cNvSpPr txBox="1"/>
          <p:nvPr/>
        </p:nvSpPr>
        <p:spPr>
          <a:xfrm>
            <a:off x="609600" y="1600200"/>
            <a:ext cx="5638800" cy="1477328"/>
          </a:xfrm>
          <a:prstGeom prst="rect">
            <a:avLst/>
          </a:prstGeom>
          <a:noFill/>
        </p:spPr>
        <p:txBody>
          <a:bodyPr wrap="square" rtlCol="0">
            <a:spAutoFit/>
          </a:bodyPr>
          <a:lstStyle/>
          <a:p>
            <a:r>
              <a:rPr lang="en-US" sz="3600" dirty="0" smtClean="0">
                <a:latin typeface="Arial Black" pitchFamily="34" charset="0"/>
              </a:rPr>
              <a:t>A chair made with a polypropylene seat</a:t>
            </a:r>
          </a:p>
          <a:p>
            <a:endParaRPr lang="en-US" dirty="0"/>
          </a:p>
        </p:txBody>
      </p:sp>
      <p:sp>
        <p:nvSpPr>
          <p:cNvPr id="6" name="Slide Number Placeholder 5"/>
          <p:cNvSpPr>
            <a:spLocks noGrp="1"/>
          </p:cNvSpPr>
          <p:nvPr>
            <p:ph type="sldNum" sz="quarter" idx="12"/>
          </p:nvPr>
        </p:nvSpPr>
        <p:spPr/>
        <p:txBody>
          <a:bodyPr/>
          <a:lstStyle/>
          <a:p>
            <a:fld id="{262779A1-A695-4061-8ECF-6D13A2677CC7}"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28600"/>
            <a:ext cx="8229600" cy="6494085"/>
          </a:xfrm>
          <a:prstGeom prst="rect">
            <a:avLst/>
          </a:prstGeom>
          <a:noFill/>
        </p:spPr>
        <p:txBody>
          <a:bodyPr wrap="square" rtlCol="0">
            <a:spAutoFit/>
          </a:bodyPr>
          <a:lstStyle/>
          <a:p>
            <a:r>
              <a:rPr lang="en-US" sz="3200" dirty="0" smtClean="0">
                <a:latin typeface="Arial Black" pitchFamily="34" charset="0"/>
              </a:rPr>
              <a:t>Classified as-</a:t>
            </a:r>
          </a:p>
          <a:p>
            <a:r>
              <a:rPr lang="en-US" sz="3200" dirty="0" smtClean="0">
                <a:latin typeface="Arial Black" pitchFamily="34" charset="0"/>
              </a:rPr>
              <a:t>POLYMER </a:t>
            </a:r>
          </a:p>
          <a:p>
            <a:r>
              <a:rPr lang="en-US" sz="3200" dirty="0" smtClean="0">
                <a:latin typeface="Arial Black" pitchFamily="34" charset="0"/>
              </a:rPr>
              <a:t>PLASTIC </a:t>
            </a:r>
          </a:p>
          <a:p>
            <a:r>
              <a:rPr lang="en-US" sz="3200" dirty="0">
                <a:latin typeface="Arial Black" pitchFamily="34" charset="0"/>
              </a:rPr>
              <a:t> </a:t>
            </a:r>
            <a:r>
              <a:rPr lang="en-US" sz="3200" dirty="0" smtClean="0">
                <a:latin typeface="Arial Black" pitchFamily="34" charset="0"/>
              </a:rPr>
              <a:t>            </a:t>
            </a:r>
            <a:r>
              <a:rPr lang="en-US" sz="3200" dirty="0" smtClean="0">
                <a:solidFill>
                  <a:srgbClr val="00B0F0"/>
                </a:solidFill>
                <a:latin typeface="Arial Black" pitchFamily="34" charset="0"/>
              </a:rPr>
              <a:t>(THERMOPLASTIC AND THEROSETTING ) </a:t>
            </a:r>
          </a:p>
          <a:p>
            <a:r>
              <a:rPr lang="en-US" sz="3200" dirty="0" smtClean="0">
                <a:latin typeface="Arial Black" pitchFamily="34" charset="0"/>
              </a:rPr>
              <a:t>RUBBER</a:t>
            </a:r>
          </a:p>
          <a:p>
            <a:r>
              <a:rPr lang="en-US" sz="3200" dirty="0" smtClean="0">
                <a:solidFill>
                  <a:srgbClr val="FF0000"/>
                </a:solidFill>
                <a:latin typeface="Arial Black" pitchFamily="34" charset="0"/>
              </a:rPr>
              <a:t>MATERIALS SUCH AS –</a:t>
            </a:r>
          </a:p>
          <a:p>
            <a:r>
              <a:rPr lang="en-US" sz="3200" dirty="0" smtClean="0">
                <a:solidFill>
                  <a:srgbClr val="FF0000"/>
                </a:solidFill>
                <a:latin typeface="Arial Black" pitchFamily="34" charset="0"/>
              </a:rPr>
              <a:t>CERAMIC, ASBESTOS, CORK, THERMOCOLE,GLASSWOOL, CERMET ETC.</a:t>
            </a:r>
          </a:p>
          <a:p>
            <a:r>
              <a:rPr lang="en-US" sz="3200" dirty="0" smtClean="0">
                <a:solidFill>
                  <a:srgbClr val="0070C0"/>
                </a:solidFill>
                <a:latin typeface="Arial Black" pitchFamily="34" charset="0"/>
              </a:rPr>
              <a:t>COMPOSITE MATERIALS.</a:t>
            </a:r>
            <a:endParaRPr lang="en-US" sz="3200" dirty="0">
              <a:solidFill>
                <a:srgbClr val="0070C0"/>
              </a:solidFill>
              <a:latin typeface="Arial Black" pitchFamily="34" charset="0"/>
            </a:endParaRPr>
          </a:p>
          <a:p>
            <a:endParaRPr lang="en-US" sz="3200" dirty="0" smtClean="0">
              <a:solidFill>
                <a:srgbClr val="FF0000"/>
              </a:solidFill>
              <a:latin typeface="Arial Black" pitchFamily="34" charset="0"/>
            </a:endParaRPr>
          </a:p>
          <a:p>
            <a:endParaRPr lang="en-US" sz="3200" dirty="0">
              <a:solidFill>
                <a:srgbClr val="FF0000"/>
              </a:solidFill>
              <a:latin typeface="Arial Black" pitchFamily="34" charset="0"/>
            </a:endParaRPr>
          </a:p>
        </p:txBody>
      </p:sp>
      <p:sp>
        <p:nvSpPr>
          <p:cNvPr id="3" name="Slide Number Placeholder 2"/>
          <p:cNvSpPr>
            <a:spLocks noGrp="1"/>
          </p:cNvSpPr>
          <p:nvPr>
            <p:ph type="sldNum" sz="quarter" idx="12"/>
          </p:nvPr>
        </p:nvSpPr>
        <p:spPr/>
        <p:txBody>
          <a:bodyPr/>
          <a:lstStyle/>
          <a:p>
            <a:fld id="{262779A1-A695-4061-8ECF-6D13A2677CC7}"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50</a:t>
            </a:fld>
            <a:endParaRPr lang="en-US"/>
          </a:p>
        </p:txBody>
      </p:sp>
      <p:sp>
        <p:nvSpPr>
          <p:cNvPr id="3" name="TextBox 2"/>
          <p:cNvSpPr txBox="1"/>
          <p:nvPr/>
        </p:nvSpPr>
        <p:spPr>
          <a:xfrm>
            <a:off x="304800" y="228600"/>
            <a:ext cx="8534400" cy="6186309"/>
          </a:xfrm>
          <a:prstGeom prst="rect">
            <a:avLst/>
          </a:prstGeom>
          <a:noFill/>
        </p:spPr>
        <p:txBody>
          <a:bodyPr wrap="square" rtlCol="0">
            <a:spAutoFit/>
          </a:bodyPr>
          <a:lstStyle/>
          <a:p>
            <a:r>
              <a:rPr lang="en-US" sz="3600" dirty="0" smtClean="0">
                <a:solidFill>
                  <a:srgbClr val="FF0000"/>
                </a:solidFill>
                <a:latin typeface="Arial Black" pitchFamily="34" charset="0"/>
              </a:rPr>
              <a:t>Polypropylene PP</a:t>
            </a:r>
          </a:p>
          <a:p>
            <a:r>
              <a:rPr lang="en-US" sz="3600" dirty="0" smtClean="0">
                <a:solidFill>
                  <a:srgbClr val="00B0F0"/>
                </a:solidFill>
                <a:latin typeface="Arial Black" pitchFamily="34" charset="0"/>
              </a:rPr>
              <a:t>Uses:</a:t>
            </a:r>
            <a:r>
              <a:rPr lang="en-US" sz="3600" dirty="0" smtClean="0">
                <a:latin typeface="Arial Black" pitchFamily="34" charset="0"/>
              </a:rPr>
              <a:t> </a:t>
            </a:r>
          </a:p>
          <a:p>
            <a:r>
              <a:rPr lang="en-US" sz="3600" dirty="0" smtClean="0">
                <a:latin typeface="Arial Black" pitchFamily="34" charset="0"/>
              </a:rPr>
              <a:t>Food containers, appliances, car fenders (bumpers), battery cases, </a:t>
            </a:r>
            <a:r>
              <a:rPr lang="en-US" sz="3600" dirty="0" smtClean="0">
                <a:latin typeface="Arial Black" pitchFamily="34" charset="0"/>
                <a:hlinkClick r:id="rId2" tooltip="Plastic pressure pipe systems"/>
              </a:rPr>
              <a:t>plastic pressure pipe systems</a:t>
            </a:r>
            <a:r>
              <a:rPr lang="en-US" sz="3600" dirty="0" smtClean="0">
                <a:latin typeface="Arial Black" pitchFamily="34" charset="0"/>
              </a:rPr>
              <a:t>. </a:t>
            </a:r>
          </a:p>
          <a:p>
            <a:r>
              <a:rPr lang="en-US" sz="3600" dirty="0" smtClean="0">
                <a:latin typeface="Arial Black" pitchFamily="34" charset="0"/>
              </a:rPr>
              <a:t>Spray bottles, nozzle.</a:t>
            </a:r>
          </a:p>
          <a:p>
            <a:r>
              <a:rPr lang="en-US" sz="3600" dirty="0" smtClean="0">
                <a:latin typeface="Arial Black" pitchFamily="34" charset="0"/>
              </a:rPr>
              <a:t>As fiber for durable carpet.</a:t>
            </a:r>
          </a:p>
          <a:p>
            <a:r>
              <a:rPr lang="en-US" sz="3600" dirty="0" smtClean="0">
                <a:latin typeface="Arial Black" pitchFamily="34" charset="0"/>
              </a:rPr>
              <a:t>Films and sheets for packaging.</a:t>
            </a:r>
          </a:p>
          <a:p>
            <a:endParaRPr lang="en-US" sz="3600" dirty="0" smtClean="0">
              <a:latin typeface="Arial Black" pitchFamily="34" charset="0"/>
            </a:endParaRPr>
          </a:p>
          <a:p>
            <a:endParaRPr lang="en-US" sz="3600" dirty="0" smtClean="0">
              <a:solidFill>
                <a:srgbClr val="00B0F0"/>
              </a:solidFill>
              <a:latin typeface="Arial Black"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8458200" cy="4955203"/>
          </a:xfrm>
          <a:prstGeom prst="rect">
            <a:avLst/>
          </a:prstGeom>
          <a:noFill/>
        </p:spPr>
        <p:txBody>
          <a:bodyPr wrap="square" rtlCol="0">
            <a:spAutoFit/>
          </a:bodyPr>
          <a:lstStyle/>
          <a:p>
            <a:r>
              <a:rPr lang="en-US" sz="3600" dirty="0" smtClean="0">
                <a:latin typeface="Arial Black" pitchFamily="34" charset="0"/>
                <a:hlinkClick r:id="rId2" tooltip="Polyethylene terephthalate"/>
              </a:rPr>
              <a:t>Polyethylene </a:t>
            </a:r>
            <a:r>
              <a:rPr lang="en-US" sz="3600" dirty="0" err="1" smtClean="0">
                <a:latin typeface="Arial Black" pitchFamily="34" charset="0"/>
                <a:hlinkClick r:id="rId2" tooltip="Polyethylene terephthalate"/>
              </a:rPr>
              <a:t>terephthalate</a:t>
            </a:r>
            <a:r>
              <a:rPr lang="en-US" sz="3600" dirty="0" smtClean="0">
                <a:latin typeface="Arial Black" pitchFamily="34" charset="0"/>
              </a:rPr>
              <a:t> (PET)  </a:t>
            </a:r>
          </a:p>
          <a:p>
            <a:r>
              <a:rPr lang="en-US" sz="3600" dirty="0" smtClean="0">
                <a:latin typeface="Arial Black" pitchFamily="34" charset="0"/>
              </a:rPr>
              <a:t>Carbonated drinks bottles, jars, plastic film, microwavable packaging. </a:t>
            </a:r>
            <a:endParaRPr lang="en-US" sz="3600" dirty="0" smtClean="0">
              <a:latin typeface="Arial Black" pitchFamily="34" charset="0"/>
              <a:hlinkClick r:id="rId3" tooltip="Polyester"/>
            </a:endParaRPr>
          </a:p>
          <a:p>
            <a:r>
              <a:rPr lang="en-US" sz="3200" dirty="0" smtClean="0">
                <a:solidFill>
                  <a:srgbClr val="FF0000"/>
                </a:solidFill>
                <a:latin typeface="Arial Black" pitchFamily="34" charset="0"/>
                <a:hlinkClick r:id="rId3" tooltip="Polyester"/>
              </a:rPr>
              <a:t>Polyester</a:t>
            </a:r>
            <a:r>
              <a:rPr lang="en-US" sz="3200" dirty="0" smtClean="0">
                <a:solidFill>
                  <a:srgbClr val="0070C0"/>
                </a:solidFill>
                <a:latin typeface="Arial Black" pitchFamily="34" charset="0"/>
              </a:rPr>
              <a:t> (PES)  </a:t>
            </a:r>
          </a:p>
          <a:p>
            <a:r>
              <a:rPr lang="en-US" sz="3200" dirty="0" smtClean="0">
                <a:solidFill>
                  <a:srgbClr val="0070C0"/>
                </a:solidFill>
                <a:latin typeface="Arial Black" pitchFamily="34" charset="0"/>
                <a:hlinkClick r:id="rId4" tooltip="Fiber"/>
              </a:rPr>
              <a:t>Fibers</a:t>
            </a:r>
            <a:r>
              <a:rPr lang="en-US" sz="3200" dirty="0" smtClean="0">
                <a:solidFill>
                  <a:srgbClr val="0070C0"/>
                </a:solidFill>
                <a:latin typeface="Arial Black" pitchFamily="34" charset="0"/>
              </a:rPr>
              <a:t>, </a:t>
            </a:r>
            <a:r>
              <a:rPr lang="en-US" sz="3200" dirty="0" smtClean="0">
                <a:solidFill>
                  <a:srgbClr val="0070C0"/>
                </a:solidFill>
                <a:latin typeface="Arial Black" pitchFamily="34" charset="0"/>
                <a:hlinkClick r:id="rId5" tooltip="Textile"/>
              </a:rPr>
              <a:t>textiles</a:t>
            </a:r>
            <a:r>
              <a:rPr lang="en-US" sz="3200" dirty="0" smtClean="0">
                <a:solidFill>
                  <a:srgbClr val="0070C0"/>
                </a:solidFill>
                <a:latin typeface="Arial Black" pitchFamily="34" charset="0"/>
              </a:rPr>
              <a:t>. </a:t>
            </a:r>
            <a:endParaRPr lang="en-US" sz="3600" dirty="0" smtClean="0">
              <a:solidFill>
                <a:srgbClr val="0070C0"/>
              </a:solidFill>
              <a:latin typeface="Arial Black" pitchFamily="34" charset="0"/>
              <a:hlinkClick r:id="rId6" tooltip="Polyamides"/>
            </a:endParaRPr>
          </a:p>
          <a:p>
            <a:endParaRPr lang="en-US" sz="3600" dirty="0" smtClean="0">
              <a:latin typeface="Arial Black" pitchFamily="34" charset="0"/>
              <a:hlinkClick r:id="rId6" tooltip="Polyamides"/>
            </a:endParaRPr>
          </a:p>
          <a:p>
            <a:endParaRPr lang="en-US" sz="3600" dirty="0">
              <a:latin typeface="Arial Black" pitchFamily="34" charset="0"/>
            </a:endParaRPr>
          </a:p>
        </p:txBody>
      </p:sp>
      <p:sp>
        <p:nvSpPr>
          <p:cNvPr id="4" name="Slide Number Placeholder 3"/>
          <p:cNvSpPr>
            <a:spLocks noGrp="1"/>
          </p:cNvSpPr>
          <p:nvPr>
            <p:ph type="sldNum" sz="quarter" idx="12"/>
          </p:nvPr>
        </p:nvSpPr>
        <p:spPr/>
        <p:txBody>
          <a:bodyPr/>
          <a:lstStyle/>
          <a:p>
            <a:fld id="{262779A1-A695-4061-8ECF-6D13A2677CC7}"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T soft drink bottle.">
            <a:hlinkClick r:id="rId2" tooltip="&quot;A PET soft drink bottle.&quot;"/>
          </p:cNvPr>
          <p:cNvPicPr/>
          <p:nvPr/>
        </p:nvPicPr>
        <p:blipFill>
          <a:blip r:embed="rId3"/>
          <a:srcRect/>
          <a:stretch>
            <a:fillRect/>
          </a:stretch>
        </p:blipFill>
        <p:spPr bwMode="auto">
          <a:xfrm>
            <a:off x="914400" y="457200"/>
            <a:ext cx="2971800" cy="5867400"/>
          </a:xfrm>
          <a:prstGeom prst="rect">
            <a:avLst/>
          </a:prstGeom>
          <a:noFill/>
          <a:ln w="9525">
            <a:noFill/>
            <a:miter lim="800000"/>
            <a:headEnd/>
            <a:tailEnd/>
          </a:ln>
        </p:spPr>
      </p:pic>
      <p:sp>
        <p:nvSpPr>
          <p:cNvPr id="3" name="TextBox 2"/>
          <p:cNvSpPr txBox="1"/>
          <p:nvPr/>
        </p:nvSpPr>
        <p:spPr>
          <a:xfrm>
            <a:off x="4572000" y="2286000"/>
            <a:ext cx="3886200" cy="1323439"/>
          </a:xfrm>
          <a:prstGeom prst="rect">
            <a:avLst/>
          </a:prstGeom>
          <a:noFill/>
        </p:spPr>
        <p:txBody>
          <a:bodyPr wrap="square" rtlCol="0">
            <a:spAutoFit/>
          </a:bodyPr>
          <a:lstStyle/>
          <a:p>
            <a:r>
              <a:rPr lang="en-US" sz="4000" dirty="0" smtClean="0"/>
              <a:t>A PET soft drink bottle.</a:t>
            </a:r>
            <a:endParaRPr lang="en-US" sz="8800" dirty="0"/>
          </a:p>
        </p:txBody>
      </p:sp>
      <p:sp>
        <p:nvSpPr>
          <p:cNvPr id="4" name="Slide Number Placeholder 3"/>
          <p:cNvSpPr>
            <a:spLocks noGrp="1"/>
          </p:cNvSpPr>
          <p:nvPr>
            <p:ph type="sldNum" sz="quarter" idx="12"/>
          </p:nvPr>
        </p:nvSpPr>
        <p:spPr/>
        <p:txBody>
          <a:bodyPr/>
          <a:lstStyle/>
          <a:p>
            <a:fld id="{262779A1-A695-4061-8ECF-6D13A2677CC7}"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534400" cy="7017306"/>
          </a:xfrm>
          <a:prstGeom prst="rect">
            <a:avLst/>
          </a:prstGeom>
          <a:noFill/>
        </p:spPr>
        <p:txBody>
          <a:bodyPr wrap="square" rtlCol="0">
            <a:spAutoFit/>
          </a:bodyPr>
          <a:lstStyle/>
          <a:p>
            <a:r>
              <a:rPr lang="en-US" sz="3600" dirty="0" smtClean="0">
                <a:latin typeface="Arial Black" pitchFamily="34" charset="0"/>
                <a:hlinkClick r:id="rId2" tooltip="Polyvinyl chloride"/>
              </a:rPr>
              <a:t>Polyvinyl chloride</a:t>
            </a:r>
            <a:r>
              <a:rPr lang="en-US" sz="3600" dirty="0" smtClean="0">
                <a:latin typeface="Arial Black" pitchFamily="34" charset="0"/>
              </a:rPr>
              <a:t> (PVC)  </a:t>
            </a:r>
          </a:p>
          <a:p>
            <a:r>
              <a:rPr lang="en-US" sz="3600" dirty="0" smtClean="0">
                <a:latin typeface="Arial Black" pitchFamily="34" charset="0"/>
              </a:rPr>
              <a:t>Plumbing pipes and guttering, shower curtains, window frames, flooring. </a:t>
            </a:r>
          </a:p>
          <a:p>
            <a:r>
              <a:rPr lang="en-US" sz="3600" dirty="0" smtClean="0">
                <a:latin typeface="Arial Black" pitchFamily="34" charset="0"/>
                <a:hlinkClick r:id="rId3" tooltip="Polyurethanes"/>
              </a:rPr>
              <a:t>Polyurethanes</a:t>
            </a:r>
            <a:r>
              <a:rPr lang="en-US" sz="3600" dirty="0" smtClean="0">
                <a:latin typeface="Arial Black" pitchFamily="34" charset="0"/>
              </a:rPr>
              <a:t> (PU)  </a:t>
            </a:r>
          </a:p>
          <a:p>
            <a:r>
              <a:rPr lang="en-US" sz="3600" dirty="0" smtClean="0">
                <a:latin typeface="Arial Black" pitchFamily="34" charset="0"/>
              </a:rPr>
              <a:t>Cushioning foams, thermal insulation foams, surface coatings, printing rollers. (Currently 6th or 7th most commonly used plastic material, for instance the most commonly used plastic found in cars). </a:t>
            </a:r>
          </a:p>
          <a:p>
            <a:endParaRPr lang="en-US" dirty="0"/>
          </a:p>
        </p:txBody>
      </p:sp>
      <p:sp>
        <p:nvSpPr>
          <p:cNvPr id="3" name="Slide Number Placeholder 2"/>
          <p:cNvSpPr>
            <a:spLocks noGrp="1"/>
          </p:cNvSpPr>
          <p:nvPr>
            <p:ph type="sldNum" sz="quarter" idx="12"/>
          </p:nvPr>
        </p:nvSpPr>
        <p:spPr/>
        <p:txBody>
          <a:bodyPr/>
          <a:lstStyle/>
          <a:p>
            <a:fld id="{262779A1-A695-4061-8ECF-6D13A2677CC7}"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t3.gstatic.com/images?q=tbn:Z4pzmt9O_iA0fM:http://www.supplierlist.com/photo_images/197580/School_Bag_Made_of_420D_PVC_Material.jpg">
            <a:hlinkClick r:id="rId2"/>
          </p:cNvPr>
          <p:cNvPicPr/>
          <p:nvPr/>
        </p:nvPicPr>
        <p:blipFill>
          <a:blip r:embed="rId3"/>
          <a:srcRect/>
          <a:stretch>
            <a:fillRect/>
          </a:stretch>
        </p:blipFill>
        <p:spPr bwMode="auto">
          <a:xfrm>
            <a:off x="228600" y="533400"/>
            <a:ext cx="2024062" cy="2252662"/>
          </a:xfrm>
          <a:prstGeom prst="rect">
            <a:avLst/>
          </a:prstGeom>
          <a:noFill/>
          <a:ln w="9525">
            <a:noFill/>
            <a:miter lim="800000"/>
            <a:headEnd/>
            <a:tailEnd/>
          </a:ln>
        </p:spPr>
      </p:pic>
      <p:sp>
        <p:nvSpPr>
          <p:cNvPr id="3" name="TextBox 2"/>
          <p:cNvSpPr txBox="1"/>
          <p:nvPr/>
        </p:nvSpPr>
        <p:spPr>
          <a:xfrm>
            <a:off x="228600" y="3048000"/>
            <a:ext cx="2667000" cy="954107"/>
          </a:xfrm>
          <a:prstGeom prst="rect">
            <a:avLst/>
          </a:prstGeom>
          <a:noFill/>
        </p:spPr>
        <p:txBody>
          <a:bodyPr wrap="square" rtlCol="0">
            <a:spAutoFit/>
          </a:bodyPr>
          <a:lstStyle/>
          <a:p>
            <a:r>
              <a:rPr lang="en-US" sz="2800" dirty="0" smtClean="0"/>
              <a:t>Made of 420D </a:t>
            </a:r>
            <a:r>
              <a:rPr lang="en-US" sz="2800" b="1" dirty="0" smtClean="0"/>
              <a:t>PVC </a:t>
            </a:r>
            <a:endParaRPr lang="en-US" sz="2800" dirty="0"/>
          </a:p>
        </p:txBody>
      </p:sp>
      <p:pic>
        <p:nvPicPr>
          <p:cNvPr id="4" name="Picture 3" descr="http://t1.gstatic.com/images?q=tbn:LYohwIaniDID3M:http://images03.olx.com.ph/ui/6/21/29/1274150668_67061229_1-Pictures-of--FLOOR-PLANKS-FLOOR-TILES-MADE-IN-KOREA-PVC-MATERIALS-1274150668.jpg">
            <a:hlinkClick r:id="rId4"/>
          </p:cNvPr>
          <p:cNvPicPr/>
          <p:nvPr/>
        </p:nvPicPr>
        <p:blipFill>
          <a:blip r:embed="rId5"/>
          <a:srcRect/>
          <a:stretch>
            <a:fillRect/>
          </a:stretch>
        </p:blipFill>
        <p:spPr bwMode="auto">
          <a:xfrm>
            <a:off x="3429000" y="609600"/>
            <a:ext cx="1519237" cy="1976437"/>
          </a:xfrm>
          <a:prstGeom prst="rect">
            <a:avLst/>
          </a:prstGeom>
          <a:noFill/>
          <a:ln w="9525">
            <a:noFill/>
            <a:miter lim="800000"/>
            <a:headEnd/>
            <a:tailEnd/>
          </a:ln>
        </p:spPr>
      </p:pic>
      <p:sp>
        <p:nvSpPr>
          <p:cNvPr id="5" name="TextBox 4"/>
          <p:cNvSpPr txBox="1"/>
          <p:nvPr/>
        </p:nvSpPr>
        <p:spPr>
          <a:xfrm>
            <a:off x="3276600" y="3124200"/>
            <a:ext cx="2286000" cy="923330"/>
          </a:xfrm>
          <a:prstGeom prst="rect">
            <a:avLst/>
          </a:prstGeom>
          <a:noFill/>
        </p:spPr>
        <p:txBody>
          <a:bodyPr wrap="square" rtlCol="0">
            <a:spAutoFit/>
          </a:bodyPr>
          <a:lstStyle/>
          <a:p>
            <a:r>
              <a:rPr lang="en-US" dirty="0" smtClean="0"/>
              <a:t>IN KOREA -</a:t>
            </a:r>
            <a:r>
              <a:rPr lang="en-US" b="1" dirty="0" smtClean="0"/>
              <a:t>PVC MATERIALS</a:t>
            </a:r>
            <a:r>
              <a:rPr lang="en-US" dirty="0" smtClean="0"/>
              <a:t/>
            </a:r>
            <a:br>
              <a:rPr lang="en-US" dirty="0" smtClean="0"/>
            </a:br>
            <a:endParaRPr lang="en-US" dirty="0"/>
          </a:p>
        </p:txBody>
      </p:sp>
      <p:pic>
        <p:nvPicPr>
          <p:cNvPr id="6" name="Picture 5" descr="http://t2.gstatic.com/images?q=tbn:G53uD8THimi6PM:http://www.narmadapipes.com/images/pvc_pressure.gif">
            <a:hlinkClick r:id="rId6"/>
          </p:cNvPr>
          <p:cNvPicPr/>
          <p:nvPr/>
        </p:nvPicPr>
        <p:blipFill>
          <a:blip r:embed="rId7"/>
          <a:srcRect/>
          <a:stretch>
            <a:fillRect/>
          </a:stretch>
        </p:blipFill>
        <p:spPr bwMode="auto">
          <a:xfrm>
            <a:off x="5867400" y="533400"/>
            <a:ext cx="2076450" cy="2519363"/>
          </a:xfrm>
          <a:prstGeom prst="rect">
            <a:avLst/>
          </a:prstGeom>
          <a:noFill/>
          <a:ln w="9525">
            <a:noFill/>
            <a:miter lim="800000"/>
            <a:headEnd/>
            <a:tailEnd/>
          </a:ln>
        </p:spPr>
      </p:pic>
      <p:sp>
        <p:nvSpPr>
          <p:cNvPr id="7" name="TextBox 6"/>
          <p:cNvSpPr txBox="1"/>
          <p:nvPr/>
        </p:nvSpPr>
        <p:spPr>
          <a:xfrm>
            <a:off x="5943600" y="3200400"/>
            <a:ext cx="2590800" cy="646331"/>
          </a:xfrm>
          <a:prstGeom prst="rect">
            <a:avLst/>
          </a:prstGeom>
          <a:noFill/>
        </p:spPr>
        <p:txBody>
          <a:bodyPr wrap="square" rtlCol="0">
            <a:spAutoFit/>
          </a:bodyPr>
          <a:lstStyle/>
          <a:p>
            <a:r>
              <a:rPr lang="en-US" b="1" dirty="0" smtClean="0"/>
              <a:t>PVC MATERIALS</a:t>
            </a:r>
            <a:r>
              <a:rPr lang="en-US" dirty="0" smtClean="0"/>
              <a:t>:</a:t>
            </a:r>
            <a:br>
              <a:rPr lang="en-US" dirty="0" smtClean="0"/>
            </a:br>
            <a:endParaRPr lang="en-US" dirty="0"/>
          </a:p>
        </p:txBody>
      </p:sp>
      <p:sp>
        <p:nvSpPr>
          <p:cNvPr id="8" name="Slide Number Placeholder 7"/>
          <p:cNvSpPr>
            <a:spLocks noGrp="1"/>
          </p:cNvSpPr>
          <p:nvPr>
            <p:ph type="sldNum" sz="quarter" idx="12"/>
          </p:nvPr>
        </p:nvSpPr>
        <p:spPr/>
        <p:txBody>
          <a:bodyPr/>
          <a:lstStyle/>
          <a:p>
            <a:fld id="{262779A1-A695-4061-8ECF-6D13A2677CC7}"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55</a:t>
            </a:fld>
            <a:endParaRPr lang="en-US"/>
          </a:p>
        </p:txBody>
      </p:sp>
      <p:sp>
        <p:nvSpPr>
          <p:cNvPr id="3" name="TextBox 2"/>
          <p:cNvSpPr txBox="1"/>
          <p:nvPr/>
        </p:nvSpPr>
        <p:spPr>
          <a:xfrm>
            <a:off x="381000" y="228600"/>
            <a:ext cx="8610600" cy="4801314"/>
          </a:xfrm>
          <a:prstGeom prst="rect">
            <a:avLst/>
          </a:prstGeom>
          <a:noFill/>
        </p:spPr>
        <p:txBody>
          <a:bodyPr wrap="square" rtlCol="0">
            <a:spAutoFit/>
          </a:bodyPr>
          <a:lstStyle/>
          <a:p>
            <a:r>
              <a:rPr lang="en-US" sz="3600" dirty="0" err="1" smtClean="0">
                <a:latin typeface="Arial Black" pitchFamily="34" charset="0"/>
                <a:hlinkClick r:id="rId2" tooltip="Polytetrafluoroethylene"/>
              </a:rPr>
              <a:t>Polytetrafluoroethylene</a:t>
            </a:r>
            <a:r>
              <a:rPr lang="en-US" sz="3600" dirty="0" smtClean="0">
                <a:latin typeface="Arial Black" pitchFamily="34" charset="0"/>
              </a:rPr>
              <a:t> (PTFE)  </a:t>
            </a:r>
          </a:p>
          <a:p>
            <a:r>
              <a:rPr lang="en-US" sz="3600" dirty="0" smtClean="0">
                <a:latin typeface="Arial Black" pitchFamily="34" charset="0"/>
              </a:rPr>
              <a:t>(Teflon):</a:t>
            </a:r>
          </a:p>
          <a:p>
            <a:r>
              <a:rPr lang="en-US" sz="3600" dirty="0" smtClean="0">
                <a:latin typeface="Arial Black" pitchFamily="34" charset="0"/>
              </a:rPr>
              <a:t>Heat-resistant, low-friction coatings, used in things like non-stick surfaces for frying pans, plumber's tape and water slides. It is more commonly known as Teflon. </a:t>
            </a:r>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56</a:t>
            </a:fld>
            <a:endParaRPr lang="en-US"/>
          </a:p>
        </p:txBody>
      </p:sp>
      <p:sp>
        <p:nvSpPr>
          <p:cNvPr id="4" name="TextBox 3"/>
          <p:cNvSpPr txBox="1"/>
          <p:nvPr/>
        </p:nvSpPr>
        <p:spPr>
          <a:xfrm>
            <a:off x="304800" y="228600"/>
            <a:ext cx="8534400" cy="6186309"/>
          </a:xfrm>
          <a:prstGeom prst="rect">
            <a:avLst/>
          </a:prstGeom>
          <a:noFill/>
        </p:spPr>
        <p:txBody>
          <a:bodyPr wrap="square" rtlCol="0">
            <a:spAutoFit/>
          </a:bodyPr>
          <a:lstStyle/>
          <a:p>
            <a:r>
              <a:rPr lang="en-US" sz="3600" dirty="0" err="1" smtClean="0">
                <a:solidFill>
                  <a:srgbClr val="FF0000"/>
                </a:solidFill>
                <a:latin typeface="Arial Black" pitchFamily="34" charset="0"/>
              </a:rPr>
              <a:t>Polytetrafluoroethylene</a:t>
            </a:r>
            <a:r>
              <a:rPr lang="en-US" sz="3600" dirty="0" smtClean="0">
                <a:solidFill>
                  <a:srgbClr val="FF0000"/>
                </a:solidFill>
                <a:latin typeface="Arial Black" pitchFamily="34" charset="0"/>
              </a:rPr>
              <a:t> or </a:t>
            </a:r>
            <a:r>
              <a:rPr lang="en-US" sz="3600" dirty="0" err="1" smtClean="0">
                <a:solidFill>
                  <a:srgbClr val="FF0000"/>
                </a:solidFill>
                <a:latin typeface="Arial Black" pitchFamily="34" charset="0"/>
              </a:rPr>
              <a:t>teflon</a:t>
            </a:r>
            <a:r>
              <a:rPr lang="en-US" sz="3600" dirty="0" smtClean="0">
                <a:solidFill>
                  <a:srgbClr val="FF0000"/>
                </a:solidFill>
                <a:latin typeface="Arial Black" pitchFamily="34" charset="0"/>
              </a:rPr>
              <a:t> </a:t>
            </a:r>
          </a:p>
          <a:p>
            <a:r>
              <a:rPr lang="en-US" sz="3600" dirty="0" smtClean="0">
                <a:latin typeface="Arial Black" pitchFamily="34" charset="0"/>
              </a:rPr>
              <a:t>It</a:t>
            </a:r>
            <a:r>
              <a:rPr lang="en-US" sz="3600" dirty="0" smtClean="0">
                <a:solidFill>
                  <a:srgbClr val="FF0000"/>
                </a:solidFill>
                <a:latin typeface="Arial Black" pitchFamily="34" charset="0"/>
              </a:rPr>
              <a:t> </a:t>
            </a:r>
            <a:r>
              <a:rPr lang="en-US" sz="3600" dirty="0" smtClean="0">
                <a:latin typeface="Arial Black" pitchFamily="34" charset="0"/>
              </a:rPr>
              <a:t>can be fabricated into desired shape by hot pressing and sintering.</a:t>
            </a:r>
          </a:p>
          <a:p>
            <a:r>
              <a:rPr lang="en-US" sz="3600" dirty="0" smtClean="0">
                <a:solidFill>
                  <a:srgbClr val="0070C0"/>
                </a:solidFill>
                <a:latin typeface="Arial Black" pitchFamily="34" charset="0"/>
              </a:rPr>
              <a:t>Prop:</a:t>
            </a:r>
          </a:p>
          <a:p>
            <a:r>
              <a:rPr lang="en-US" sz="3600" dirty="0" smtClean="0">
                <a:latin typeface="Arial Black" pitchFamily="34" charset="0"/>
              </a:rPr>
              <a:t>* Excellent resistance to most of the chemicals and solvents.</a:t>
            </a:r>
          </a:p>
          <a:p>
            <a:pPr>
              <a:buFont typeface="Arial" charset="0"/>
              <a:buChar char="•"/>
            </a:pPr>
            <a:r>
              <a:rPr lang="en-US" sz="3600" dirty="0" smtClean="0">
                <a:latin typeface="Arial Black" pitchFamily="34" charset="0"/>
              </a:rPr>
              <a:t>Low coefficient of friction.</a:t>
            </a:r>
          </a:p>
          <a:p>
            <a:pPr>
              <a:buFont typeface="Arial" charset="0"/>
              <a:buChar char="•"/>
            </a:pPr>
            <a:r>
              <a:rPr lang="en-US" sz="3600" dirty="0" smtClean="0">
                <a:latin typeface="Arial Black" pitchFamily="34" charset="0"/>
              </a:rPr>
              <a:t> good heat resistance and non-sticking properties.</a:t>
            </a:r>
          </a:p>
          <a:p>
            <a:pPr>
              <a:buFont typeface="Arial" charset="0"/>
              <a:buChar char="•"/>
            </a:pPr>
            <a:r>
              <a:rPr lang="en-US" sz="3600" dirty="0" smtClean="0">
                <a:latin typeface="Arial Black" pitchFamily="34" charset="0"/>
              </a:rPr>
              <a:t> it is transparent in nature.</a:t>
            </a:r>
            <a:endParaRPr lang="en-US" sz="3600" dirty="0" smtClean="0">
              <a:solidFill>
                <a:srgbClr val="00B0F0"/>
              </a:solidFill>
              <a:latin typeface="Arial Black"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57</a:t>
            </a:fld>
            <a:endParaRPr lang="en-US"/>
          </a:p>
        </p:txBody>
      </p:sp>
      <p:sp>
        <p:nvSpPr>
          <p:cNvPr id="3" name="TextBox 2"/>
          <p:cNvSpPr txBox="1"/>
          <p:nvPr/>
        </p:nvSpPr>
        <p:spPr>
          <a:xfrm>
            <a:off x="228600" y="228600"/>
            <a:ext cx="8763000" cy="369332"/>
          </a:xfrm>
          <a:prstGeom prst="rect">
            <a:avLst/>
          </a:prstGeom>
          <a:noFill/>
        </p:spPr>
        <p:txBody>
          <a:bodyPr wrap="square" rtlCol="0">
            <a:spAutoFit/>
          </a:bodyPr>
          <a:lstStyle/>
          <a:p>
            <a:endParaRPr lang="en-US" dirty="0"/>
          </a:p>
        </p:txBody>
      </p:sp>
      <p:sp>
        <p:nvSpPr>
          <p:cNvPr id="4" name="TextBox 3"/>
          <p:cNvSpPr txBox="1"/>
          <p:nvPr/>
        </p:nvSpPr>
        <p:spPr>
          <a:xfrm>
            <a:off x="304800" y="304800"/>
            <a:ext cx="8534400" cy="6617196"/>
          </a:xfrm>
          <a:prstGeom prst="rect">
            <a:avLst/>
          </a:prstGeom>
          <a:noFill/>
        </p:spPr>
        <p:txBody>
          <a:bodyPr wrap="square" rtlCol="0">
            <a:spAutoFit/>
          </a:bodyPr>
          <a:lstStyle/>
          <a:p>
            <a:r>
              <a:rPr lang="en-US" sz="3600" dirty="0" smtClean="0">
                <a:solidFill>
                  <a:srgbClr val="0070C0"/>
                </a:solidFill>
                <a:latin typeface="Arial Black" pitchFamily="34" charset="0"/>
              </a:rPr>
              <a:t>Applications:</a:t>
            </a:r>
          </a:p>
          <a:p>
            <a:pPr>
              <a:buFont typeface="Arial" charset="0"/>
              <a:buChar char="•"/>
            </a:pPr>
            <a:r>
              <a:rPr lang="en-US" sz="3200" dirty="0" smtClean="0">
                <a:solidFill>
                  <a:srgbClr val="002060"/>
                </a:solidFill>
                <a:latin typeface="Arial Black" pitchFamily="34" charset="0"/>
              </a:rPr>
              <a:t> Chemical processing and petrochemical sectors :</a:t>
            </a:r>
          </a:p>
          <a:p>
            <a:r>
              <a:rPr lang="en-US" sz="3200" dirty="0" smtClean="0">
                <a:latin typeface="Arial Black" pitchFamily="34" charset="0"/>
              </a:rPr>
              <a:t>    used for vessel lining, seals,   </a:t>
            </a:r>
          </a:p>
          <a:p>
            <a:r>
              <a:rPr lang="en-US" sz="3200" dirty="0" smtClean="0">
                <a:latin typeface="Arial Black" pitchFamily="34" charset="0"/>
              </a:rPr>
              <a:t>    spacers, gaskets etc.</a:t>
            </a:r>
          </a:p>
          <a:p>
            <a:pPr>
              <a:buFont typeface="Arial" charset="0"/>
              <a:buChar char="•"/>
            </a:pPr>
            <a:r>
              <a:rPr lang="en-US" sz="3200" dirty="0" smtClean="0">
                <a:latin typeface="Arial Black" pitchFamily="34" charset="0"/>
              </a:rPr>
              <a:t> Laboratory applications :</a:t>
            </a:r>
          </a:p>
          <a:p>
            <a:r>
              <a:rPr lang="en-US" sz="3200" dirty="0" smtClean="0">
                <a:latin typeface="Arial Black" pitchFamily="34" charset="0"/>
              </a:rPr>
              <a:t>   tubing, piping, containers due to  </a:t>
            </a:r>
          </a:p>
          <a:p>
            <a:r>
              <a:rPr lang="en-US" sz="3200" dirty="0" smtClean="0">
                <a:latin typeface="Arial Black" pitchFamily="34" charset="0"/>
              </a:rPr>
              <a:t>   resistance to chemicals.</a:t>
            </a:r>
          </a:p>
          <a:p>
            <a:pPr>
              <a:buFont typeface="Arial" charset="0"/>
              <a:buChar char="•"/>
            </a:pPr>
            <a:r>
              <a:rPr lang="en-US" sz="3200" dirty="0" smtClean="0">
                <a:latin typeface="Arial Black" pitchFamily="34" charset="0"/>
              </a:rPr>
              <a:t> Electrical industry:</a:t>
            </a:r>
          </a:p>
          <a:p>
            <a:r>
              <a:rPr lang="en-US" sz="3200" dirty="0" smtClean="0">
                <a:latin typeface="Arial Black" pitchFamily="34" charset="0"/>
              </a:rPr>
              <a:t>    as insulator.</a:t>
            </a:r>
          </a:p>
          <a:p>
            <a:pPr>
              <a:buFont typeface="Arial" charset="0"/>
              <a:buChar char="•"/>
            </a:pPr>
            <a:r>
              <a:rPr lang="en-US" sz="3200" dirty="0" smtClean="0">
                <a:latin typeface="Arial Black" pitchFamily="34" charset="0"/>
              </a:rPr>
              <a:t> Semiconductor sector:</a:t>
            </a:r>
          </a:p>
          <a:p>
            <a:r>
              <a:rPr lang="en-US" sz="3200" dirty="0" smtClean="0">
                <a:latin typeface="Arial Black" pitchFamily="34" charset="0"/>
              </a:rPr>
              <a:t>   an insulator in capacitors and in </a:t>
            </a:r>
          </a:p>
          <a:p>
            <a:r>
              <a:rPr lang="en-US" sz="3200" dirty="0" smtClean="0">
                <a:latin typeface="Arial Black" pitchFamily="34" charset="0"/>
              </a:rPr>
              <a:t> the chip manufacturing </a:t>
            </a:r>
            <a:r>
              <a:rPr lang="en-US" sz="3600" dirty="0" smtClean="0">
                <a:latin typeface="Arial Black" pitchFamily="34" charset="0"/>
              </a:rPr>
              <a:t>processes.</a:t>
            </a:r>
            <a:endParaRPr lang="en-US" sz="3600" dirty="0">
              <a:latin typeface="Arial Black"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58</a:t>
            </a:fld>
            <a:endParaRPr lang="en-US"/>
          </a:p>
        </p:txBody>
      </p:sp>
      <p:sp>
        <p:nvSpPr>
          <p:cNvPr id="3" name="TextBox 2"/>
          <p:cNvSpPr txBox="1"/>
          <p:nvPr/>
        </p:nvSpPr>
        <p:spPr>
          <a:xfrm>
            <a:off x="228600" y="228600"/>
            <a:ext cx="8763000" cy="369332"/>
          </a:xfrm>
          <a:prstGeom prst="rect">
            <a:avLst/>
          </a:prstGeom>
          <a:noFill/>
        </p:spPr>
        <p:txBody>
          <a:bodyPr wrap="square" rtlCol="0">
            <a:spAutoFit/>
          </a:bodyPr>
          <a:lstStyle/>
          <a:p>
            <a:endParaRPr lang="en-US" dirty="0"/>
          </a:p>
        </p:txBody>
      </p:sp>
      <p:sp>
        <p:nvSpPr>
          <p:cNvPr id="4" name="TextBox 3"/>
          <p:cNvSpPr txBox="1"/>
          <p:nvPr/>
        </p:nvSpPr>
        <p:spPr>
          <a:xfrm>
            <a:off x="304800" y="304800"/>
            <a:ext cx="8534400" cy="6740307"/>
          </a:xfrm>
          <a:prstGeom prst="rect">
            <a:avLst/>
          </a:prstGeom>
          <a:noFill/>
        </p:spPr>
        <p:txBody>
          <a:bodyPr wrap="square" rtlCol="0">
            <a:spAutoFit/>
          </a:bodyPr>
          <a:lstStyle/>
          <a:p>
            <a:r>
              <a:rPr lang="en-US" sz="3600" dirty="0" smtClean="0">
                <a:solidFill>
                  <a:srgbClr val="FF0000"/>
                </a:solidFill>
                <a:latin typeface="Arial Black" pitchFamily="34" charset="0"/>
              </a:rPr>
              <a:t>Nylons ( polyamides):</a:t>
            </a:r>
          </a:p>
          <a:p>
            <a:r>
              <a:rPr lang="en-US" sz="3600" dirty="0" smtClean="0">
                <a:latin typeface="Arial Black" pitchFamily="34" charset="0"/>
              </a:rPr>
              <a:t>Produced by series of condensation reactions between amine and organic acids.</a:t>
            </a:r>
          </a:p>
          <a:p>
            <a:r>
              <a:rPr lang="en-US" sz="3600" dirty="0" smtClean="0">
                <a:solidFill>
                  <a:srgbClr val="002060"/>
                </a:solidFill>
                <a:latin typeface="Arial Black" pitchFamily="34" charset="0"/>
              </a:rPr>
              <a:t>Prop:</a:t>
            </a:r>
          </a:p>
          <a:p>
            <a:pPr>
              <a:buFont typeface="Arial" charset="0"/>
              <a:buChar char="•"/>
            </a:pPr>
            <a:r>
              <a:rPr lang="en-US" sz="3600" dirty="0" smtClean="0">
                <a:latin typeface="Arial Black" pitchFamily="34" charset="0"/>
              </a:rPr>
              <a:t>High elongation</a:t>
            </a:r>
          </a:p>
          <a:p>
            <a:pPr>
              <a:buFont typeface="Arial" charset="0"/>
              <a:buChar char="•"/>
            </a:pPr>
            <a:r>
              <a:rPr lang="en-US" sz="3600" dirty="0" smtClean="0">
                <a:latin typeface="Arial Black" pitchFamily="34" charset="0"/>
              </a:rPr>
              <a:t> excellent abrasion resistance</a:t>
            </a:r>
          </a:p>
          <a:p>
            <a:pPr>
              <a:buFont typeface="Arial" charset="0"/>
              <a:buChar char="•"/>
            </a:pPr>
            <a:r>
              <a:rPr lang="en-US" sz="3600" dirty="0" smtClean="0">
                <a:latin typeface="Arial Black" pitchFamily="34" charset="0"/>
              </a:rPr>
              <a:t>Melts instead of burning </a:t>
            </a:r>
          </a:p>
          <a:p>
            <a:pPr>
              <a:buFont typeface="Arial" charset="0"/>
              <a:buChar char="•"/>
            </a:pPr>
            <a:r>
              <a:rPr lang="en-US" sz="3600" dirty="0" smtClean="0">
                <a:latin typeface="Arial Black" pitchFamily="34" charset="0"/>
              </a:rPr>
              <a:t> high resistance to many chemicals </a:t>
            </a:r>
          </a:p>
          <a:p>
            <a:pPr>
              <a:buFont typeface="Arial" charset="0"/>
              <a:buChar char="•"/>
            </a:pPr>
            <a:r>
              <a:rPr lang="en-US" sz="3600" dirty="0" smtClean="0">
                <a:latin typeface="Arial Black" pitchFamily="34" charset="0"/>
              </a:rPr>
              <a:t>Good electrical insulation properties.</a:t>
            </a:r>
            <a:endParaRPr lang="en-US" sz="3600" dirty="0">
              <a:latin typeface="Arial Black"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59</a:t>
            </a:fld>
            <a:endParaRPr lang="en-US"/>
          </a:p>
        </p:txBody>
      </p:sp>
      <p:pic>
        <p:nvPicPr>
          <p:cNvPr id="3" name="Picture 11" descr="Laminate Sail"/>
          <p:cNvPicPr>
            <a:picLocks noChangeAspect="1" noChangeArrowheads="1"/>
          </p:cNvPicPr>
          <p:nvPr/>
        </p:nvPicPr>
        <p:blipFill>
          <a:blip r:embed="rId2"/>
          <a:srcRect/>
          <a:stretch>
            <a:fillRect/>
          </a:stretch>
        </p:blipFill>
        <p:spPr bwMode="auto">
          <a:xfrm>
            <a:off x="685800" y="381000"/>
            <a:ext cx="3040062" cy="3883025"/>
          </a:xfrm>
          <a:prstGeom prst="rect">
            <a:avLst/>
          </a:prstGeom>
          <a:noFill/>
        </p:spPr>
      </p:pic>
      <p:sp>
        <p:nvSpPr>
          <p:cNvPr id="4" name="TextBox 3"/>
          <p:cNvSpPr txBox="1"/>
          <p:nvPr/>
        </p:nvSpPr>
        <p:spPr>
          <a:xfrm>
            <a:off x="4267200" y="914400"/>
            <a:ext cx="4114800" cy="2585323"/>
          </a:xfrm>
          <a:prstGeom prst="rect">
            <a:avLst/>
          </a:prstGeom>
          <a:noFill/>
        </p:spPr>
        <p:txBody>
          <a:bodyPr wrap="square" rtlCol="0">
            <a:spAutoFit/>
          </a:bodyPr>
          <a:lstStyle/>
          <a:p>
            <a:r>
              <a:rPr lang="en-US" sz="5400" dirty="0" smtClean="0"/>
              <a:t>Colorful nylon </a:t>
            </a:r>
            <a:r>
              <a:rPr lang="en-US" sz="5400" dirty="0" err="1" smtClean="0"/>
              <a:t>spinaker</a:t>
            </a:r>
            <a:endParaRPr 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28600"/>
            <a:ext cx="8229600" cy="6740307"/>
          </a:xfrm>
          <a:prstGeom prst="rect">
            <a:avLst/>
          </a:prstGeom>
          <a:noFill/>
        </p:spPr>
        <p:txBody>
          <a:bodyPr wrap="square" rtlCol="0">
            <a:spAutoFit/>
          </a:bodyPr>
          <a:lstStyle/>
          <a:p>
            <a:r>
              <a:rPr lang="en-US" sz="4800" dirty="0" smtClean="0">
                <a:solidFill>
                  <a:srgbClr val="FF0000"/>
                </a:solidFill>
                <a:latin typeface="Arial Black" pitchFamily="34" charset="0"/>
              </a:rPr>
              <a:t>Polymers-</a:t>
            </a:r>
            <a:endParaRPr lang="en-US" sz="3600" dirty="0" smtClean="0">
              <a:solidFill>
                <a:srgbClr val="FF0000"/>
              </a:solidFill>
              <a:latin typeface="Arial Black" pitchFamily="34" charset="0"/>
            </a:endParaRPr>
          </a:p>
          <a:p>
            <a:r>
              <a:rPr lang="en-US" sz="3600" dirty="0" smtClean="0">
                <a:latin typeface="Arial Black" pitchFamily="34" charset="0"/>
              </a:rPr>
              <a:t>Polymers are organic materials having </a:t>
            </a:r>
            <a:r>
              <a:rPr lang="en-US" sz="3600" dirty="0" smtClean="0">
                <a:solidFill>
                  <a:srgbClr val="FF0000"/>
                </a:solidFill>
                <a:latin typeface="Arial Black" pitchFamily="34" charset="0"/>
              </a:rPr>
              <a:t>carbon</a:t>
            </a:r>
            <a:r>
              <a:rPr lang="en-US" sz="3600" dirty="0" smtClean="0">
                <a:latin typeface="Arial Black" pitchFamily="34" charset="0"/>
              </a:rPr>
              <a:t> as common element in their makeup.</a:t>
            </a:r>
          </a:p>
          <a:p>
            <a:r>
              <a:rPr lang="en-US" sz="3600" dirty="0" smtClean="0">
                <a:latin typeface="Arial Black" pitchFamily="34" charset="0"/>
              </a:rPr>
              <a:t>They have large molecules which are formed by repeated linking ( i.e. </a:t>
            </a:r>
            <a:r>
              <a:rPr lang="en-US" sz="3600" dirty="0" smtClean="0">
                <a:solidFill>
                  <a:srgbClr val="7030A0"/>
                </a:solidFill>
                <a:latin typeface="Arial Black" pitchFamily="34" charset="0"/>
              </a:rPr>
              <a:t>polymerization</a:t>
            </a:r>
            <a:r>
              <a:rPr lang="en-US" sz="3600" dirty="0" smtClean="0">
                <a:latin typeface="Arial Black" pitchFamily="34" charset="0"/>
              </a:rPr>
              <a:t>) of individual molecules called </a:t>
            </a:r>
            <a:r>
              <a:rPr lang="en-US" sz="3600" dirty="0" smtClean="0">
                <a:solidFill>
                  <a:srgbClr val="0070C0"/>
                </a:solidFill>
                <a:latin typeface="Arial Black" pitchFamily="34" charset="0"/>
              </a:rPr>
              <a:t>monomers</a:t>
            </a:r>
            <a:r>
              <a:rPr lang="en-US" sz="3600" dirty="0" smtClean="0">
                <a:latin typeface="Arial Black" pitchFamily="34" charset="0"/>
              </a:rPr>
              <a:t>(single unit).</a:t>
            </a:r>
          </a:p>
          <a:p>
            <a:endParaRPr lang="en-US" sz="3200" dirty="0">
              <a:solidFill>
                <a:srgbClr val="FF0000"/>
              </a:solidFill>
              <a:latin typeface="Arial Black" pitchFamily="34" charset="0"/>
            </a:endParaRPr>
          </a:p>
          <a:p>
            <a:endParaRPr lang="en-US" sz="3200" dirty="0" smtClean="0">
              <a:solidFill>
                <a:srgbClr val="FF0000"/>
              </a:solidFill>
              <a:latin typeface="Arial Black" pitchFamily="34" charset="0"/>
            </a:endParaRPr>
          </a:p>
          <a:p>
            <a:endParaRPr lang="en-US" sz="3200" dirty="0">
              <a:solidFill>
                <a:srgbClr val="FF0000"/>
              </a:solidFill>
              <a:latin typeface="Arial Black" pitchFamily="34" charset="0"/>
            </a:endParaRPr>
          </a:p>
        </p:txBody>
      </p:sp>
      <p:sp>
        <p:nvSpPr>
          <p:cNvPr id="3" name="Slide Number Placeholder 2"/>
          <p:cNvSpPr>
            <a:spLocks noGrp="1"/>
          </p:cNvSpPr>
          <p:nvPr>
            <p:ph type="sldNum" sz="quarter" idx="12"/>
          </p:nvPr>
        </p:nvSpPr>
        <p:spPr/>
        <p:txBody>
          <a:bodyPr/>
          <a:lstStyle/>
          <a:p>
            <a:fld id="{262779A1-A695-4061-8ECF-6D13A2677CC7}"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60</a:t>
            </a:fld>
            <a:endParaRPr lang="en-US"/>
          </a:p>
        </p:txBody>
      </p:sp>
      <p:sp>
        <p:nvSpPr>
          <p:cNvPr id="3" name="TextBox 2"/>
          <p:cNvSpPr txBox="1"/>
          <p:nvPr/>
        </p:nvSpPr>
        <p:spPr>
          <a:xfrm>
            <a:off x="228600" y="228600"/>
            <a:ext cx="8610600" cy="6186309"/>
          </a:xfrm>
          <a:prstGeom prst="rect">
            <a:avLst/>
          </a:prstGeom>
          <a:noFill/>
        </p:spPr>
        <p:txBody>
          <a:bodyPr wrap="square" rtlCol="0">
            <a:spAutoFit/>
          </a:bodyPr>
          <a:lstStyle/>
          <a:p>
            <a:r>
              <a:rPr lang="en-US" sz="3600" dirty="0" smtClean="0">
                <a:latin typeface="Arial Black" pitchFamily="34" charset="0"/>
              </a:rPr>
              <a:t>Applications:</a:t>
            </a:r>
          </a:p>
          <a:p>
            <a:endParaRPr lang="en-US" sz="3600" dirty="0" smtClean="0">
              <a:latin typeface="Arial Black" pitchFamily="34" charset="0"/>
            </a:endParaRPr>
          </a:p>
          <a:p>
            <a:r>
              <a:rPr lang="en-US" sz="3600" dirty="0" smtClean="0">
                <a:latin typeface="Arial Black" pitchFamily="34" charset="0"/>
              </a:rPr>
              <a:t>Nylon fabrics used in carpets, musical strings, ropes etc.</a:t>
            </a:r>
          </a:p>
          <a:p>
            <a:r>
              <a:rPr lang="en-US" sz="3600" dirty="0" smtClean="0">
                <a:latin typeface="Arial Black" pitchFamily="34" charset="0"/>
              </a:rPr>
              <a:t>Solid nylon used for gears, screws, bearings, </a:t>
            </a:r>
            <a:r>
              <a:rPr lang="en-US" sz="3600" dirty="0" err="1" smtClean="0">
                <a:latin typeface="Arial Black" pitchFamily="34" charset="0"/>
              </a:rPr>
              <a:t>tyres</a:t>
            </a:r>
            <a:r>
              <a:rPr lang="en-US" sz="3600" dirty="0" smtClean="0">
                <a:latin typeface="Arial Black" pitchFamily="34" charset="0"/>
              </a:rPr>
              <a:t> etc.</a:t>
            </a:r>
          </a:p>
          <a:p>
            <a:endParaRPr lang="en-US" sz="3600" dirty="0" smtClean="0">
              <a:latin typeface="Arial Black" pitchFamily="34" charset="0"/>
            </a:endParaRPr>
          </a:p>
          <a:p>
            <a:r>
              <a:rPr lang="en-US" sz="3600" dirty="0" smtClean="0">
                <a:latin typeface="Arial Black" pitchFamily="34" charset="0"/>
                <a:hlinkClick r:id="rId2" tooltip="Polyamides"/>
              </a:rPr>
              <a:t>Polyamides</a:t>
            </a:r>
            <a:r>
              <a:rPr lang="en-US" sz="3600" dirty="0" smtClean="0">
                <a:latin typeface="Arial Black" pitchFamily="34" charset="0"/>
              </a:rPr>
              <a:t> (PA) (</a:t>
            </a:r>
            <a:r>
              <a:rPr lang="en-US" sz="3600" dirty="0" smtClean="0">
                <a:latin typeface="Arial Black" pitchFamily="34" charset="0"/>
                <a:hlinkClick r:id="rId3" tooltip="Nylon"/>
              </a:rPr>
              <a:t>Nylons</a:t>
            </a:r>
            <a:r>
              <a:rPr lang="en-US" sz="3600" dirty="0" smtClean="0">
                <a:latin typeface="Arial Black" pitchFamily="34" charset="0"/>
              </a:rPr>
              <a:t>)  </a:t>
            </a:r>
          </a:p>
          <a:p>
            <a:r>
              <a:rPr lang="en-US" sz="3600" dirty="0" smtClean="0">
                <a:latin typeface="Arial Black" pitchFamily="34" charset="0"/>
              </a:rPr>
              <a:t>Fibers, toothbrush bristles, </a:t>
            </a:r>
            <a:r>
              <a:rPr lang="en-US" sz="3600" dirty="0" smtClean="0">
                <a:latin typeface="Arial Black" pitchFamily="34" charset="0"/>
                <a:hlinkClick r:id="rId4" tooltip="Fishing line"/>
              </a:rPr>
              <a:t>fishing line</a:t>
            </a:r>
            <a:r>
              <a:rPr lang="en-US" sz="3600" dirty="0" smtClean="0">
                <a:latin typeface="Arial Black" pitchFamily="34" charset="0"/>
              </a:rPr>
              <a:t>, under-the-hood car engine moldings. </a:t>
            </a:r>
            <a:endParaRPr lang="en-US" sz="3600" dirty="0">
              <a:latin typeface="Arial Black"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61</a:t>
            </a:fld>
            <a:endParaRPr lang="en-US"/>
          </a:p>
        </p:txBody>
      </p:sp>
      <p:sp>
        <p:nvSpPr>
          <p:cNvPr id="3" name="TextBox 2"/>
          <p:cNvSpPr txBox="1"/>
          <p:nvPr/>
        </p:nvSpPr>
        <p:spPr>
          <a:xfrm>
            <a:off x="0" y="152400"/>
            <a:ext cx="8991600" cy="5632311"/>
          </a:xfrm>
          <a:prstGeom prst="rect">
            <a:avLst/>
          </a:prstGeom>
          <a:noFill/>
        </p:spPr>
        <p:txBody>
          <a:bodyPr wrap="square" rtlCol="0">
            <a:spAutoFit/>
          </a:bodyPr>
          <a:lstStyle/>
          <a:p>
            <a:r>
              <a:rPr lang="en-US" sz="3600" dirty="0" smtClean="0">
                <a:latin typeface="Arial Black" pitchFamily="34" charset="0"/>
                <a:hlinkClick r:id="rId2" tooltip="Acrylic glass"/>
              </a:rPr>
              <a:t> Acrylic (</a:t>
            </a:r>
            <a:r>
              <a:rPr lang="en-US" sz="3600" dirty="0" err="1" smtClean="0">
                <a:latin typeface="Arial Black" pitchFamily="34" charset="0"/>
                <a:hlinkClick r:id="rId2" tooltip="Acrylic glass"/>
              </a:rPr>
              <a:t>Polymethyl</a:t>
            </a:r>
            <a:r>
              <a:rPr lang="en-US" sz="3600" dirty="0" smtClean="0">
                <a:latin typeface="Arial Black" pitchFamily="34" charset="0"/>
                <a:hlinkClick r:id="rId2" tooltip="Acrylic glass"/>
              </a:rPr>
              <a:t> </a:t>
            </a:r>
            <a:r>
              <a:rPr lang="en-US" sz="3600" dirty="0" err="1" smtClean="0">
                <a:latin typeface="Arial Black" pitchFamily="34" charset="0"/>
                <a:hlinkClick r:id="rId2" tooltip="Acrylic glass"/>
              </a:rPr>
              <a:t>methacrylate</a:t>
            </a:r>
            <a:r>
              <a:rPr lang="en-US" sz="3600" dirty="0" smtClean="0">
                <a:solidFill>
                  <a:srgbClr val="0000FF"/>
                </a:solidFill>
                <a:latin typeface="Arial Black" pitchFamily="34" charset="0"/>
              </a:rPr>
              <a:t>)</a:t>
            </a:r>
          </a:p>
          <a:p>
            <a:r>
              <a:rPr lang="en-US" sz="3600" dirty="0" smtClean="0">
                <a:latin typeface="Arial Black" pitchFamily="34" charset="0"/>
              </a:rPr>
              <a:t>(PMMA)</a:t>
            </a:r>
          </a:p>
          <a:p>
            <a:r>
              <a:rPr lang="en-US" sz="3600" dirty="0" smtClean="0">
                <a:latin typeface="Arial Black" pitchFamily="34" charset="0"/>
              </a:rPr>
              <a:t>Notable for excellent optical properties.</a:t>
            </a:r>
          </a:p>
          <a:p>
            <a:pPr>
              <a:buFont typeface="Arial" charset="0"/>
              <a:buChar char="•"/>
            </a:pPr>
            <a:r>
              <a:rPr lang="en-US" sz="3600" dirty="0" smtClean="0">
                <a:latin typeface="Arial Black" pitchFamily="34" charset="0"/>
              </a:rPr>
              <a:t>Transmitting 92 % of incident light.</a:t>
            </a:r>
          </a:p>
          <a:p>
            <a:pPr>
              <a:buFont typeface="Arial" charset="0"/>
              <a:buChar char="•"/>
            </a:pPr>
            <a:r>
              <a:rPr lang="en-US" sz="3600" dirty="0" smtClean="0">
                <a:latin typeface="Arial Black" pitchFamily="34" charset="0"/>
              </a:rPr>
              <a:t> attacked by concentrated acid but not by </a:t>
            </a:r>
            <a:r>
              <a:rPr lang="en-US" sz="3600" dirty="0" err="1" smtClean="0">
                <a:latin typeface="Arial Black" pitchFamily="34" charset="0"/>
              </a:rPr>
              <a:t>alkalies</a:t>
            </a:r>
            <a:r>
              <a:rPr lang="en-US" sz="3600" dirty="0" smtClean="0">
                <a:latin typeface="Arial Black" pitchFamily="34" charset="0"/>
              </a:rPr>
              <a:t>.</a:t>
            </a:r>
          </a:p>
          <a:p>
            <a:pPr>
              <a:buFont typeface="Arial" charset="0"/>
              <a:buChar char="•"/>
            </a:pPr>
            <a:r>
              <a:rPr lang="en-US" sz="3600" dirty="0" smtClean="0">
                <a:latin typeface="Arial Black" pitchFamily="34" charset="0"/>
              </a:rPr>
              <a:t>It is highly resistant to weathering.</a:t>
            </a:r>
            <a:endParaRPr lang="en-US" sz="3600" dirty="0">
              <a:latin typeface="Arial Black" pitchFamily="34" charset="0"/>
            </a:endParaRPr>
          </a:p>
        </p:txBody>
      </p:sp>
      <p:pic>
        <p:nvPicPr>
          <p:cNvPr id="4" name="Picture 13" descr="PP Acrylic"/>
          <p:cNvPicPr>
            <a:picLocks noChangeAspect="1" noChangeArrowheads="1"/>
          </p:cNvPicPr>
          <p:nvPr/>
        </p:nvPicPr>
        <p:blipFill>
          <a:blip r:embed="rId3"/>
          <a:srcRect/>
          <a:stretch>
            <a:fillRect/>
          </a:stretch>
        </p:blipFill>
        <p:spPr bwMode="auto">
          <a:xfrm>
            <a:off x="6172200" y="4343400"/>
            <a:ext cx="2531937" cy="2011362"/>
          </a:xfrm>
          <a:prstGeom prst="rect">
            <a:avLst/>
          </a:prstGeom>
          <a:noFill/>
        </p:spPr>
      </p:pic>
      <p:sp>
        <p:nvSpPr>
          <p:cNvPr id="5" name="TextBox 4"/>
          <p:cNvSpPr txBox="1"/>
          <p:nvPr/>
        </p:nvSpPr>
        <p:spPr>
          <a:xfrm>
            <a:off x="3200400" y="5867400"/>
            <a:ext cx="2514600" cy="523220"/>
          </a:xfrm>
          <a:prstGeom prst="rect">
            <a:avLst/>
          </a:prstGeom>
          <a:noFill/>
        </p:spPr>
        <p:txBody>
          <a:bodyPr wrap="square" rtlCol="0">
            <a:spAutoFit/>
          </a:bodyPr>
          <a:lstStyle/>
          <a:p>
            <a:r>
              <a:rPr lang="en-US" sz="2800" dirty="0" smtClean="0"/>
              <a:t>Acrylic lens</a:t>
            </a:r>
            <a:endParaRPr lang="en-US" sz="2800" dirty="0"/>
          </a:p>
        </p:txBody>
      </p:sp>
      <p:cxnSp>
        <p:nvCxnSpPr>
          <p:cNvPr id="7" name="Elbow Connector 6"/>
          <p:cNvCxnSpPr/>
          <p:nvPr/>
        </p:nvCxnSpPr>
        <p:spPr>
          <a:xfrm flipV="1">
            <a:off x="5181600" y="5334000"/>
            <a:ext cx="1981200" cy="838200"/>
          </a:xfrm>
          <a:prstGeom prst="bentConnector3">
            <a:avLst>
              <a:gd name="adj1" fmla="val 50000"/>
            </a:avLst>
          </a:prstGeom>
          <a:ln w="25400" cmpd="sng">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534400" cy="7017306"/>
          </a:xfrm>
          <a:prstGeom prst="rect">
            <a:avLst/>
          </a:prstGeom>
          <a:noFill/>
        </p:spPr>
        <p:txBody>
          <a:bodyPr wrap="square" rtlCol="0">
            <a:spAutoFit/>
          </a:bodyPr>
          <a:lstStyle/>
          <a:p>
            <a:r>
              <a:rPr lang="en-US" sz="3600" dirty="0" smtClean="0">
                <a:latin typeface="Arial Black" pitchFamily="34" charset="0"/>
                <a:hlinkClick r:id="rId3" tooltip="Acrylic glass"/>
              </a:rPr>
              <a:t>Acrylic (</a:t>
            </a:r>
            <a:r>
              <a:rPr lang="en-US" sz="3600" dirty="0" err="1" smtClean="0">
                <a:latin typeface="Arial Black" pitchFamily="34" charset="0"/>
                <a:hlinkClick r:id="rId3" tooltip="Acrylic glass"/>
              </a:rPr>
              <a:t>Polymethyl</a:t>
            </a:r>
            <a:r>
              <a:rPr lang="en-US" sz="3600" dirty="0" smtClean="0">
                <a:latin typeface="Arial Black" pitchFamily="34" charset="0"/>
                <a:hlinkClick r:id="rId3" tooltip="Acrylic glass"/>
              </a:rPr>
              <a:t> </a:t>
            </a:r>
            <a:r>
              <a:rPr lang="en-US" sz="3600" dirty="0" err="1" smtClean="0">
                <a:latin typeface="Arial Black" pitchFamily="34" charset="0"/>
                <a:hlinkClick r:id="rId3" tooltip="Acrylic glass"/>
              </a:rPr>
              <a:t>methacrylate</a:t>
            </a:r>
            <a:r>
              <a:rPr lang="en-US" sz="3600" dirty="0" smtClean="0">
                <a:latin typeface="Arial Black" pitchFamily="34" charset="0"/>
              </a:rPr>
              <a:t> )(PMMA)  </a:t>
            </a:r>
          </a:p>
          <a:p>
            <a:r>
              <a:rPr lang="en-US" sz="3600" dirty="0" smtClean="0">
                <a:latin typeface="Arial Black" pitchFamily="34" charset="0"/>
              </a:rPr>
              <a:t>Use:</a:t>
            </a:r>
          </a:p>
          <a:p>
            <a:r>
              <a:rPr lang="en-US" sz="3600" dirty="0" smtClean="0">
                <a:latin typeface="Arial Black" pitchFamily="34" charset="0"/>
              </a:rPr>
              <a:t>Contact lenses, glazing (best known in this form by its various trade names around the world; e.g., Perspex, </a:t>
            </a:r>
            <a:r>
              <a:rPr lang="en-US" sz="3600" dirty="0" err="1" smtClean="0">
                <a:latin typeface="Arial Black" pitchFamily="34" charset="0"/>
              </a:rPr>
              <a:t>Oroglas</a:t>
            </a:r>
            <a:r>
              <a:rPr lang="en-US" sz="3600" dirty="0" smtClean="0">
                <a:latin typeface="Arial Black" pitchFamily="34" charset="0"/>
              </a:rPr>
              <a:t>, Plexiglas), aglets, fluorescent light diffusers, rear light covers for vehicles. </a:t>
            </a:r>
          </a:p>
          <a:p>
            <a:r>
              <a:rPr lang="en-US" sz="3600" dirty="0" smtClean="0">
                <a:latin typeface="Arial Black" pitchFamily="34" charset="0"/>
              </a:rPr>
              <a:t>Name plates, sink, bath, </a:t>
            </a:r>
            <a:r>
              <a:rPr lang="en-US" sz="3600" dirty="0" err="1" smtClean="0">
                <a:latin typeface="Arial Black" pitchFamily="34" charset="0"/>
              </a:rPr>
              <a:t>hopital</a:t>
            </a:r>
            <a:r>
              <a:rPr lang="en-US" sz="3600" dirty="0" smtClean="0">
                <a:latin typeface="Arial Black" pitchFamily="34" charset="0"/>
              </a:rPr>
              <a:t> equipments etc.</a:t>
            </a:r>
          </a:p>
          <a:p>
            <a:endParaRPr lang="en-US" dirty="0"/>
          </a:p>
        </p:txBody>
      </p:sp>
      <p:sp>
        <p:nvSpPr>
          <p:cNvPr id="3" name="Slide Number Placeholder 2"/>
          <p:cNvSpPr>
            <a:spLocks noGrp="1"/>
          </p:cNvSpPr>
          <p:nvPr>
            <p:ph type="sldNum" sz="quarter" idx="12"/>
          </p:nvPr>
        </p:nvSpPr>
        <p:spPr/>
        <p:txBody>
          <a:bodyPr/>
          <a:lstStyle/>
          <a:p>
            <a:fld id="{262779A1-A695-4061-8ECF-6D13A2677CC7}"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63</a:t>
            </a:fld>
            <a:endParaRPr lang="en-US"/>
          </a:p>
        </p:txBody>
      </p:sp>
      <p:sp>
        <p:nvSpPr>
          <p:cNvPr id="3" name="TextBox 2"/>
          <p:cNvSpPr txBox="1"/>
          <p:nvPr/>
        </p:nvSpPr>
        <p:spPr>
          <a:xfrm rot="20977224">
            <a:off x="1150344" y="1477961"/>
            <a:ext cx="6979163" cy="1754326"/>
          </a:xfrm>
          <a:prstGeom prst="rect">
            <a:avLst/>
          </a:prstGeom>
          <a:noFill/>
        </p:spPr>
        <p:txBody>
          <a:bodyPr wrap="square" rtlCol="0">
            <a:spAutoFit/>
          </a:bodyPr>
          <a:lstStyle/>
          <a:p>
            <a:r>
              <a:rPr lang="en-US" sz="5400" dirty="0" smtClean="0">
                <a:solidFill>
                  <a:srgbClr val="FF0000"/>
                </a:solidFill>
                <a:latin typeface="Arial Black" pitchFamily="34" charset="0"/>
              </a:rPr>
              <a:t>THERMOSETTING</a:t>
            </a:r>
          </a:p>
          <a:p>
            <a:r>
              <a:rPr lang="en-US" sz="5400" dirty="0" smtClean="0">
                <a:solidFill>
                  <a:srgbClr val="FF0000"/>
                </a:solidFill>
                <a:latin typeface="Arial Black" pitchFamily="34" charset="0"/>
              </a:rPr>
              <a:t>     PLASTICS</a:t>
            </a:r>
            <a:endParaRPr lang="en-US" sz="5400" dirty="0">
              <a:solidFill>
                <a:srgbClr val="FF0000"/>
              </a:solidFill>
              <a:latin typeface="Arial Black"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64</a:t>
            </a:fld>
            <a:endParaRPr lang="en-US"/>
          </a:p>
        </p:txBody>
      </p:sp>
      <p:sp>
        <p:nvSpPr>
          <p:cNvPr id="3" name="TextBox 2"/>
          <p:cNvSpPr txBox="1"/>
          <p:nvPr/>
        </p:nvSpPr>
        <p:spPr>
          <a:xfrm>
            <a:off x="152400" y="228600"/>
            <a:ext cx="8686800" cy="5632311"/>
          </a:xfrm>
          <a:prstGeom prst="rect">
            <a:avLst/>
          </a:prstGeom>
          <a:noFill/>
        </p:spPr>
        <p:txBody>
          <a:bodyPr wrap="square" rtlCol="0">
            <a:spAutoFit/>
          </a:bodyPr>
          <a:lstStyle/>
          <a:p>
            <a:r>
              <a:rPr lang="en-US" sz="3600" dirty="0" smtClean="0">
                <a:solidFill>
                  <a:srgbClr val="FF0000"/>
                </a:solidFill>
                <a:latin typeface="Arial Black" pitchFamily="34" charset="0"/>
              </a:rPr>
              <a:t>EPOXIES:</a:t>
            </a:r>
          </a:p>
          <a:p>
            <a:r>
              <a:rPr lang="en-US" sz="3600" dirty="0" smtClean="0">
                <a:latin typeface="Arial Black" pitchFamily="34" charset="0"/>
              </a:rPr>
              <a:t>Epoxy or </a:t>
            </a:r>
            <a:r>
              <a:rPr lang="en-US" sz="3600" dirty="0" err="1" smtClean="0">
                <a:latin typeface="Arial Black" pitchFamily="34" charset="0"/>
              </a:rPr>
              <a:t>polyepoxide</a:t>
            </a:r>
            <a:r>
              <a:rPr lang="en-US" sz="3600" dirty="0" smtClean="0">
                <a:latin typeface="Arial Black" pitchFamily="34" charset="0"/>
              </a:rPr>
              <a:t> is  a thermosetting material formed from reaction of an </a:t>
            </a:r>
            <a:r>
              <a:rPr lang="en-US" sz="3600" dirty="0" err="1" smtClean="0">
                <a:latin typeface="Arial Black" pitchFamily="34" charset="0"/>
              </a:rPr>
              <a:t>epoxide</a:t>
            </a:r>
            <a:r>
              <a:rPr lang="en-US" sz="3600" dirty="0" smtClean="0">
                <a:latin typeface="Arial Black" pitchFamily="34" charset="0"/>
              </a:rPr>
              <a:t> “resin” with polyamine “hardener”. </a:t>
            </a:r>
          </a:p>
          <a:p>
            <a:r>
              <a:rPr lang="en-US" sz="3600" dirty="0" smtClean="0">
                <a:latin typeface="Arial Black" pitchFamily="34" charset="0"/>
              </a:rPr>
              <a:t>It has wide range applications including fiber reinforced plastic material and general purpose adhesives.</a:t>
            </a:r>
            <a:endParaRPr lang="en-US" sz="3600" dirty="0">
              <a:latin typeface="Arial Black"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65</a:t>
            </a:fld>
            <a:endParaRPr lang="en-US"/>
          </a:p>
        </p:txBody>
      </p:sp>
      <p:sp>
        <p:nvSpPr>
          <p:cNvPr id="3" name="TextBox 2"/>
          <p:cNvSpPr txBox="1"/>
          <p:nvPr/>
        </p:nvSpPr>
        <p:spPr>
          <a:xfrm>
            <a:off x="152400" y="228600"/>
            <a:ext cx="8686800" cy="5632311"/>
          </a:xfrm>
          <a:prstGeom prst="rect">
            <a:avLst/>
          </a:prstGeom>
          <a:noFill/>
        </p:spPr>
        <p:txBody>
          <a:bodyPr wrap="square" rtlCol="0">
            <a:spAutoFit/>
          </a:bodyPr>
          <a:lstStyle/>
          <a:p>
            <a:r>
              <a:rPr lang="en-US" sz="3600" dirty="0" smtClean="0">
                <a:solidFill>
                  <a:srgbClr val="0070C0"/>
                </a:solidFill>
                <a:latin typeface="Arial Black" pitchFamily="34" charset="0"/>
              </a:rPr>
              <a:t>Properties: </a:t>
            </a:r>
          </a:p>
          <a:p>
            <a:pPr>
              <a:buFont typeface="Arial" charset="0"/>
              <a:buChar char="•"/>
            </a:pPr>
            <a:r>
              <a:rPr lang="en-US" sz="3600" dirty="0" smtClean="0">
                <a:latin typeface="Arial Black" pitchFamily="34" charset="0"/>
              </a:rPr>
              <a:t>It has good adhesive and </a:t>
            </a:r>
          </a:p>
          <a:p>
            <a:r>
              <a:rPr lang="en-US" sz="3600" dirty="0" smtClean="0">
                <a:latin typeface="Arial Black" pitchFamily="34" charset="0"/>
              </a:rPr>
              <a:t>   electrical properties.</a:t>
            </a:r>
          </a:p>
          <a:p>
            <a:pPr>
              <a:buFont typeface="Arial" charset="0"/>
              <a:buChar char="•"/>
            </a:pPr>
            <a:r>
              <a:rPr lang="en-US" sz="3600" dirty="0" smtClean="0">
                <a:latin typeface="Arial Black" pitchFamily="34" charset="0"/>
              </a:rPr>
              <a:t> very tough and excellent  </a:t>
            </a:r>
          </a:p>
          <a:p>
            <a:r>
              <a:rPr lang="en-US" sz="3600" dirty="0" smtClean="0">
                <a:latin typeface="Arial Black" pitchFamily="34" charset="0"/>
              </a:rPr>
              <a:t>   hardness</a:t>
            </a:r>
          </a:p>
          <a:p>
            <a:pPr>
              <a:buFont typeface="Arial" charset="0"/>
              <a:buChar char="•"/>
            </a:pPr>
            <a:r>
              <a:rPr lang="en-US" sz="3600" dirty="0" smtClean="0">
                <a:latin typeface="Arial Black" pitchFamily="34" charset="0"/>
              </a:rPr>
              <a:t> high heat resistance.</a:t>
            </a:r>
          </a:p>
          <a:p>
            <a:pPr>
              <a:buFont typeface="Arial" charset="0"/>
              <a:buChar char="•"/>
            </a:pPr>
            <a:r>
              <a:rPr lang="en-US" sz="3600" dirty="0" smtClean="0">
                <a:latin typeface="Arial Black" pitchFamily="34" charset="0"/>
              </a:rPr>
              <a:t> Good corrosion resistance</a:t>
            </a:r>
          </a:p>
          <a:p>
            <a:pPr>
              <a:buFont typeface="Arial" charset="0"/>
              <a:buChar char="•"/>
            </a:pPr>
            <a:r>
              <a:rPr lang="en-US" sz="3600" dirty="0" smtClean="0">
                <a:latin typeface="Arial Black" pitchFamily="34" charset="0"/>
              </a:rPr>
              <a:t> good thermal shock resistance</a:t>
            </a:r>
          </a:p>
          <a:p>
            <a:pPr>
              <a:buFont typeface="Arial" charset="0"/>
              <a:buChar char="•"/>
            </a:pPr>
            <a:r>
              <a:rPr lang="en-US" sz="3600" dirty="0" smtClean="0">
                <a:latin typeface="Arial Black" pitchFamily="34" charset="0"/>
              </a:rPr>
              <a:t> Good resistance to solvents and </a:t>
            </a:r>
          </a:p>
          <a:p>
            <a:r>
              <a:rPr lang="en-US" sz="3600" dirty="0" smtClean="0">
                <a:latin typeface="Arial Black" pitchFamily="34" charset="0"/>
              </a:rPr>
              <a:t>   chemicals.</a:t>
            </a:r>
            <a:endParaRPr lang="en-US" sz="3600" dirty="0">
              <a:latin typeface="Arial Black"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66</a:t>
            </a:fld>
            <a:endParaRPr lang="en-US"/>
          </a:p>
        </p:txBody>
      </p:sp>
      <p:sp>
        <p:nvSpPr>
          <p:cNvPr id="3" name="TextBox 2"/>
          <p:cNvSpPr txBox="1"/>
          <p:nvPr/>
        </p:nvSpPr>
        <p:spPr>
          <a:xfrm>
            <a:off x="304800" y="228600"/>
            <a:ext cx="8458200" cy="2862322"/>
          </a:xfrm>
          <a:prstGeom prst="rect">
            <a:avLst/>
          </a:prstGeom>
          <a:noFill/>
        </p:spPr>
        <p:txBody>
          <a:bodyPr wrap="square" rtlCol="0">
            <a:spAutoFit/>
          </a:bodyPr>
          <a:lstStyle/>
          <a:p>
            <a:r>
              <a:rPr lang="en-US" sz="3600" dirty="0" smtClean="0">
                <a:solidFill>
                  <a:srgbClr val="0070C0"/>
                </a:solidFill>
                <a:latin typeface="Arial Black" pitchFamily="34" charset="0"/>
              </a:rPr>
              <a:t>Use:</a:t>
            </a:r>
          </a:p>
          <a:p>
            <a:r>
              <a:rPr lang="en-US" sz="3600" dirty="0" smtClean="0">
                <a:latin typeface="Arial Black" pitchFamily="34" charset="0"/>
              </a:rPr>
              <a:t>Used as adhesive , protective coatings.</a:t>
            </a:r>
          </a:p>
          <a:p>
            <a:r>
              <a:rPr lang="en-US" sz="3600" dirty="0" smtClean="0">
                <a:latin typeface="Arial Black" pitchFamily="34" charset="0"/>
              </a:rPr>
              <a:t>Electrical moldings</a:t>
            </a:r>
          </a:p>
          <a:p>
            <a:r>
              <a:rPr lang="en-US" sz="3600" dirty="0" smtClean="0">
                <a:latin typeface="Arial Black" pitchFamily="34" charset="0"/>
              </a:rPr>
              <a:t>Used with fiber glass laminates.</a:t>
            </a:r>
            <a:endParaRPr lang="en-US" sz="3600" dirty="0">
              <a:latin typeface="Arial Black"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610600" cy="6463308"/>
          </a:xfrm>
          <a:prstGeom prst="rect">
            <a:avLst/>
          </a:prstGeom>
          <a:noFill/>
        </p:spPr>
        <p:txBody>
          <a:bodyPr wrap="square" rtlCol="0">
            <a:spAutoFit/>
          </a:bodyPr>
          <a:lstStyle/>
          <a:p>
            <a:r>
              <a:rPr lang="en-US" sz="3600" dirty="0" err="1" smtClean="0">
                <a:latin typeface="Arial Black" pitchFamily="34" charset="0"/>
                <a:hlinkClick r:id="rId2" tooltip="Phenolics"/>
              </a:rPr>
              <a:t>Phenolics</a:t>
            </a:r>
            <a:r>
              <a:rPr lang="en-US" sz="3600" dirty="0" smtClean="0">
                <a:latin typeface="Arial Black" pitchFamily="34" charset="0"/>
              </a:rPr>
              <a:t> or</a:t>
            </a:r>
          </a:p>
          <a:p>
            <a:r>
              <a:rPr lang="en-US" sz="3600" dirty="0" smtClean="0">
                <a:latin typeface="Arial Black" pitchFamily="34" charset="0"/>
              </a:rPr>
              <a:t> (</a:t>
            </a:r>
            <a:r>
              <a:rPr lang="en-US" sz="3600" dirty="0" smtClean="0">
                <a:latin typeface="Arial Black" pitchFamily="34" charset="0"/>
                <a:hlinkClick r:id="rId3" tooltip="Phenol formaldehydes"/>
              </a:rPr>
              <a:t>phenol  formaldehydes</a:t>
            </a:r>
            <a:r>
              <a:rPr lang="en-US" sz="3600" dirty="0" smtClean="0">
                <a:latin typeface="Arial Black" pitchFamily="34" charset="0"/>
              </a:rPr>
              <a:t> </a:t>
            </a:r>
            <a:r>
              <a:rPr lang="en-US" sz="3600" dirty="0" smtClean="0">
                <a:solidFill>
                  <a:srgbClr val="7030A0"/>
                </a:solidFill>
                <a:latin typeface="Arial Black" pitchFamily="34" charset="0"/>
              </a:rPr>
              <a:t>PF </a:t>
            </a:r>
            <a:r>
              <a:rPr lang="en-US" sz="3600" dirty="0" smtClean="0">
                <a:latin typeface="Arial Black" pitchFamily="34" charset="0"/>
              </a:rPr>
              <a:t>) OR </a:t>
            </a:r>
            <a:r>
              <a:rPr lang="en-US" sz="3600" dirty="0" smtClean="0">
                <a:solidFill>
                  <a:srgbClr val="FF0000"/>
                </a:solidFill>
                <a:latin typeface="Arial Black" pitchFamily="34" charset="0"/>
              </a:rPr>
              <a:t>BAKELITE :</a:t>
            </a:r>
            <a:endParaRPr lang="en-US" sz="3600" dirty="0" smtClean="0">
              <a:latin typeface="Arial Black" pitchFamily="34" charset="0"/>
            </a:endParaRPr>
          </a:p>
          <a:p>
            <a:r>
              <a:rPr lang="en-US" sz="3600" dirty="0" smtClean="0">
                <a:latin typeface="Arial Black" pitchFamily="34" charset="0"/>
              </a:rPr>
              <a:t>High </a:t>
            </a:r>
            <a:r>
              <a:rPr lang="en-US" sz="3600" dirty="0" smtClean="0">
                <a:latin typeface="Arial Black" pitchFamily="34" charset="0"/>
                <a:hlinkClick r:id="rId4" tooltip="Young's modulus"/>
              </a:rPr>
              <a:t>modulus</a:t>
            </a:r>
            <a:r>
              <a:rPr lang="en-US" sz="3600" dirty="0" smtClean="0">
                <a:latin typeface="Arial Black" pitchFamily="34" charset="0"/>
              </a:rPr>
              <a:t>, relatively heat resistant, and excellent fire resistant polymer. </a:t>
            </a:r>
          </a:p>
          <a:p>
            <a:r>
              <a:rPr lang="en-US" sz="3600" dirty="0" smtClean="0">
                <a:latin typeface="Arial Black" pitchFamily="34" charset="0"/>
              </a:rPr>
              <a:t>Used for insulating parts in electrical fixtures, paper laminated products (e.g., Formica), thermally insulation foams. </a:t>
            </a:r>
          </a:p>
          <a:p>
            <a:endParaRPr lang="en-US" dirty="0"/>
          </a:p>
        </p:txBody>
      </p:sp>
      <p:sp>
        <p:nvSpPr>
          <p:cNvPr id="4" name="Slide Number Placeholder 3"/>
          <p:cNvSpPr>
            <a:spLocks noGrp="1"/>
          </p:cNvSpPr>
          <p:nvPr>
            <p:ph type="sldNum" sz="quarter" idx="12"/>
          </p:nvPr>
        </p:nvSpPr>
        <p:spPr/>
        <p:txBody>
          <a:bodyPr/>
          <a:lstStyle/>
          <a:p>
            <a:fld id="{262779A1-A695-4061-8ECF-6D13A2677CC7}" type="slidenum">
              <a:rPr lang="en-US" smtClean="0"/>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kelite distributor rotor.">
            <a:hlinkClick r:id="rId2" tooltip="&quot;Bakelite distributor rotor.&quot;"/>
          </p:cNvPr>
          <p:cNvPicPr/>
          <p:nvPr/>
        </p:nvPicPr>
        <p:blipFill>
          <a:blip r:embed="rId3"/>
          <a:srcRect/>
          <a:stretch>
            <a:fillRect/>
          </a:stretch>
        </p:blipFill>
        <p:spPr bwMode="auto">
          <a:xfrm>
            <a:off x="381000" y="304800"/>
            <a:ext cx="4495800" cy="5105400"/>
          </a:xfrm>
          <a:prstGeom prst="rect">
            <a:avLst/>
          </a:prstGeom>
          <a:noFill/>
          <a:ln w="9525">
            <a:noFill/>
            <a:miter lim="800000"/>
            <a:headEnd/>
            <a:tailEnd/>
          </a:ln>
        </p:spPr>
      </p:pic>
      <p:sp>
        <p:nvSpPr>
          <p:cNvPr id="4" name="TextBox 3"/>
          <p:cNvSpPr txBox="1"/>
          <p:nvPr/>
        </p:nvSpPr>
        <p:spPr>
          <a:xfrm>
            <a:off x="0" y="5410200"/>
            <a:ext cx="7162800" cy="923330"/>
          </a:xfrm>
          <a:prstGeom prst="rect">
            <a:avLst/>
          </a:prstGeom>
          <a:noFill/>
        </p:spPr>
        <p:txBody>
          <a:bodyPr wrap="square" rtlCol="0">
            <a:spAutoFit/>
          </a:bodyPr>
          <a:lstStyle/>
          <a:p>
            <a:r>
              <a:rPr lang="en-US" sz="3600" dirty="0" smtClean="0"/>
              <a:t>Bakelite distributor rotor.</a:t>
            </a:r>
          </a:p>
          <a:p>
            <a:endParaRPr lang="en-US" dirty="0"/>
          </a:p>
        </p:txBody>
      </p:sp>
      <p:sp>
        <p:nvSpPr>
          <p:cNvPr id="5" name="Slide Number Placeholder 4"/>
          <p:cNvSpPr>
            <a:spLocks noGrp="1"/>
          </p:cNvSpPr>
          <p:nvPr>
            <p:ph type="sldNum" sz="quarter" idx="12"/>
          </p:nvPr>
        </p:nvSpPr>
        <p:spPr/>
        <p:txBody>
          <a:bodyPr/>
          <a:lstStyle/>
          <a:p>
            <a:fld id="{262779A1-A695-4061-8ECF-6D13A2677CC7}" type="slidenum">
              <a:rPr lang="en-US" smtClean="0"/>
              <a:pPr/>
              <a:t>68</a:t>
            </a:fld>
            <a:endParaRPr lang="en-US"/>
          </a:p>
        </p:txBody>
      </p:sp>
      <p:pic>
        <p:nvPicPr>
          <p:cNvPr id="6" name="Picture 54" descr="PP Phenol Formaldehyde Grill Handle"/>
          <p:cNvPicPr>
            <a:picLocks noChangeAspect="1" noChangeArrowheads="1"/>
          </p:cNvPicPr>
          <p:nvPr/>
        </p:nvPicPr>
        <p:blipFill>
          <a:blip r:embed="rId4"/>
          <a:srcRect/>
          <a:stretch>
            <a:fillRect/>
          </a:stretch>
        </p:blipFill>
        <p:spPr bwMode="auto">
          <a:xfrm>
            <a:off x="5715000" y="533400"/>
            <a:ext cx="3225800" cy="2590800"/>
          </a:xfrm>
          <a:prstGeom prst="rect">
            <a:avLst/>
          </a:prstGeom>
          <a:noFill/>
        </p:spPr>
      </p:pic>
      <p:sp>
        <p:nvSpPr>
          <p:cNvPr id="7" name="TextBox 6"/>
          <p:cNvSpPr txBox="1"/>
          <p:nvPr/>
        </p:nvSpPr>
        <p:spPr>
          <a:xfrm>
            <a:off x="5791200" y="3505200"/>
            <a:ext cx="3048000" cy="954107"/>
          </a:xfrm>
          <a:prstGeom prst="rect">
            <a:avLst/>
          </a:prstGeom>
          <a:noFill/>
        </p:spPr>
        <p:txBody>
          <a:bodyPr wrap="square" rtlCol="0">
            <a:spAutoFit/>
          </a:bodyPr>
          <a:lstStyle/>
          <a:p>
            <a:r>
              <a:rPr lang="en-US" sz="2800" dirty="0" smtClean="0"/>
              <a:t>Phenol formaldehyde</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610600" cy="6771084"/>
          </a:xfrm>
          <a:prstGeom prst="rect">
            <a:avLst/>
          </a:prstGeom>
          <a:noFill/>
        </p:spPr>
        <p:txBody>
          <a:bodyPr wrap="square" rtlCol="0">
            <a:spAutoFit/>
          </a:bodyPr>
          <a:lstStyle/>
          <a:p>
            <a:r>
              <a:rPr lang="en-US" sz="3600" dirty="0" smtClean="0">
                <a:latin typeface="Arial Black" pitchFamily="34" charset="0"/>
              </a:rPr>
              <a:t> It is a thermosetting plastic, with the familiar trade name Bakelite, that can be molded by heat and pressure when mixed with a filler-like wood flour or can be cast in its unfilled liquid form or cast as foam (e.g., Oasis). </a:t>
            </a:r>
          </a:p>
          <a:p>
            <a:endParaRPr lang="en-US" sz="3600" dirty="0" smtClean="0">
              <a:latin typeface="Arial Black" pitchFamily="34" charset="0"/>
            </a:endParaRPr>
          </a:p>
          <a:p>
            <a:r>
              <a:rPr lang="en-US" sz="3200" dirty="0" smtClean="0">
                <a:latin typeface="Arial Black" pitchFamily="34" charset="0"/>
              </a:rPr>
              <a:t>Problems include the probability of moldings naturally being dark colors (red, green, brown), and as </a:t>
            </a:r>
            <a:r>
              <a:rPr lang="en-US" sz="3200" dirty="0" err="1" smtClean="0">
                <a:latin typeface="Arial Black" pitchFamily="34" charset="0"/>
              </a:rPr>
              <a:t>thermoset</a:t>
            </a:r>
            <a:r>
              <a:rPr lang="en-US" sz="3200" dirty="0" smtClean="0">
                <a:latin typeface="Arial Black" pitchFamily="34" charset="0"/>
              </a:rPr>
              <a:t> it is difficult to </a:t>
            </a:r>
            <a:r>
              <a:rPr lang="en-US" sz="3200" dirty="0" smtClean="0">
                <a:latin typeface="Arial Black" pitchFamily="34" charset="0"/>
                <a:hlinkClick r:id="rId2" tooltip="Recycle"/>
              </a:rPr>
              <a:t>recycle</a:t>
            </a:r>
            <a:r>
              <a:rPr lang="en-US" sz="3200" dirty="0" smtClean="0">
                <a:latin typeface="Arial Black" pitchFamily="34" charset="0"/>
              </a:rPr>
              <a:t>. </a:t>
            </a:r>
          </a:p>
          <a:p>
            <a:endParaRPr lang="en-US" dirty="0"/>
          </a:p>
        </p:txBody>
      </p:sp>
      <p:sp>
        <p:nvSpPr>
          <p:cNvPr id="3" name="Slide Number Placeholder 2"/>
          <p:cNvSpPr>
            <a:spLocks noGrp="1"/>
          </p:cNvSpPr>
          <p:nvPr>
            <p:ph type="sldNum" sz="quarter" idx="12"/>
          </p:nvPr>
        </p:nvSpPr>
        <p:spPr/>
        <p:txBody>
          <a:bodyPr/>
          <a:lstStyle/>
          <a:p>
            <a:fld id="{262779A1-A695-4061-8ECF-6D13A2677CC7}" type="slidenum">
              <a:rPr lang="en-US" smtClean="0"/>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elmhurst.edu/~chm/vchembook/images2/402polyester.gif"/>
          <p:cNvPicPr/>
          <p:nvPr/>
        </p:nvPicPr>
        <p:blipFill>
          <a:blip r:embed="rId2"/>
          <a:srcRect/>
          <a:stretch>
            <a:fillRect/>
          </a:stretch>
        </p:blipFill>
        <p:spPr bwMode="auto">
          <a:xfrm>
            <a:off x="914400" y="304801"/>
            <a:ext cx="7315200" cy="5029199"/>
          </a:xfrm>
          <a:prstGeom prst="rect">
            <a:avLst/>
          </a:prstGeom>
          <a:noFill/>
          <a:ln w="9525">
            <a:noFill/>
            <a:miter lim="800000"/>
            <a:headEnd/>
            <a:tailEnd/>
          </a:ln>
        </p:spPr>
      </p:pic>
      <p:sp>
        <p:nvSpPr>
          <p:cNvPr id="3" name="TextBox 2"/>
          <p:cNvSpPr txBox="1"/>
          <p:nvPr/>
        </p:nvSpPr>
        <p:spPr>
          <a:xfrm>
            <a:off x="1143000" y="5562600"/>
            <a:ext cx="7162800" cy="707886"/>
          </a:xfrm>
          <a:prstGeom prst="rect">
            <a:avLst/>
          </a:prstGeom>
          <a:noFill/>
        </p:spPr>
        <p:txBody>
          <a:bodyPr wrap="square" rtlCol="0">
            <a:spAutoFit/>
          </a:bodyPr>
          <a:lstStyle/>
          <a:p>
            <a:r>
              <a:rPr lang="en-US" sz="4000" dirty="0" smtClean="0"/>
              <a:t>           POLYMERIZATION</a:t>
            </a:r>
            <a:endParaRPr lang="en-US" sz="4000" dirty="0"/>
          </a:p>
        </p:txBody>
      </p:sp>
      <p:sp>
        <p:nvSpPr>
          <p:cNvPr id="4" name="Slide Number Placeholder 3"/>
          <p:cNvSpPr>
            <a:spLocks noGrp="1"/>
          </p:cNvSpPr>
          <p:nvPr>
            <p:ph type="sldNum" sz="quarter" idx="12"/>
          </p:nvPr>
        </p:nvSpPr>
        <p:spPr/>
        <p:txBody>
          <a:bodyPr/>
          <a:lstStyle/>
          <a:p>
            <a:fld id="{262779A1-A695-4061-8ECF-6D13A2677CC7}"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70</a:t>
            </a:fld>
            <a:endParaRPr lang="en-US"/>
          </a:p>
        </p:txBody>
      </p:sp>
      <p:sp>
        <p:nvSpPr>
          <p:cNvPr id="3" name="TextBox 2"/>
          <p:cNvSpPr txBox="1"/>
          <p:nvPr/>
        </p:nvSpPr>
        <p:spPr>
          <a:xfrm>
            <a:off x="228600" y="304800"/>
            <a:ext cx="8534400" cy="4524315"/>
          </a:xfrm>
          <a:prstGeom prst="rect">
            <a:avLst/>
          </a:prstGeom>
          <a:noFill/>
        </p:spPr>
        <p:txBody>
          <a:bodyPr wrap="square" rtlCol="0">
            <a:spAutoFit/>
          </a:bodyPr>
          <a:lstStyle/>
          <a:p>
            <a:r>
              <a:rPr lang="en-US" sz="3600" dirty="0" smtClean="0">
                <a:solidFill>
                  <a:srgbClr val="0070C0"/>
                </a:solidFill>
                <a:latin typeface="Arial Black" pitchFamily="34" charset="0"/>
              </a:rPr>
              <a:t>MELAMINE:</a:t>
            </a:r>
          </a:p>
          <a:p>
            <a:endParaRPr lang="en-US" sz="3600" dirty="0" smtClean="0">
              <a:solidFill>
                <a:srgbClr val="0070C0"/>
              </a:solidFill>
              <a:latin typeface="Arial Black" pitchFamily="34" charset="0"/>
            </a:endParaRPr>
          </a:p>
          <a:p>
            <a:r>
              <a:rPr lang="en-US" sz="3600" dirty="0" smtClean="0">
                <a:latin typeface="Arial Black" pitchFamily="34" charset="0"/>
              </a:rPr>
              <a:t>Melamine is combined with formaldehyde to produce melamine resin, a very durable thermosetting plastic used in </a:t>
            </a:r>
            <a:r>
              <a:rPr lang="en-US" sz="3600" dirty="0" err="1" smtClean="0">
                <a:latin typeface="Arial Black" pitchFamily="34" charset="0"/>
              </a:rPr>
              <a:t>formica</a:t>
            </a:r>
            <a:r>
              <a:rPr lang="en-US" sz="3600" dirty="0" smtClean="0">
                <a:latin typeface="Arial Black" pitchFamily="34" charset="0"/>
              </a:rPr>
              <a:t> and melamine foam.</a:t>
            </a:r>
          </a:p>
          <a:p>
            <a:endParaRPr lang="en-US" sz="3600" dirty="0">
              <a:latin typeface="Arial Black"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71</a:t>
            </a:fld>
            <a:endParaRPr lang="en-US"/>
          </a:p>
        </p:txBody>
      </p:sp>
      <p:sp>
        <p:nvSpPr>
          <p:cNvPr id="3" name="TextBox 2"/>
          <p:cNvSpPr txBox="1"/>
          <p:nvPr/>
        </p:nvSpPr>
        <p:spPr>
          <a:xfrm>
            <a:off x="228600" y="228600"/>
            <a:ext cx="8686800" cy="5078313"/>
          </a:xfrm>
          <a:prstGeom prst="rect">
            <a:avLst/>
          </a:prstGeom>
          <a:noFill/>
        </p:spPr>
        <p:txBody>
          <a:bodyPr wrap="square" rtlCol="0">
            <a:spAutoFit/>
          </a:bodyPr>
          <a:lstStyle/>
          <a:p>
            <a:r>
              <a:rPr lang="en-US" sz="3600" dirty="0" smtClean="0">
                <a:latin typeface="Arial Black" pitchFamily="34" charset="0"/>
              </a:rPr>
              <a:t>Properties:</a:t>
            </a:r>
          </a:p>
          <a:p>
            <a:pPr>
              <a:buFont typeface="Arial" charset="0"/>
              <a:buChar char="•"/>
            </a:pPr>
            <a:r>
              <a:rPr lang="en-US" sz="3600" dirty="0" smtClean="0">
                <a:latin typeface="Arial Black" pitchFamily="34" charset="0"/>
              </a:rPr>
              <a:t>High heat and moisture resistance</a:t>
            </a:r>
          </a:p>
          <a:p>
            <a:pPr>
              <a:buFont typeface="Arial" charset="0"/>
              <a:buChar char="•"/>
            </a:pPr>
            <a:r>
              <a:rPr lang="en-US" sz="3600" dirty="0" smtClean="0">
                <a:latin typeface="Arial Black" pitchFamily="34" charset="0"/>
              </a:rPr>
              <a:t> more resistance to </a:t>
            </a:r>
            <a:r>
              <a:rPr lang="en-US" sz="3600" dirty="0" err="1" smtClean="0">
                <a:latin typeface="Arial Black" pitchFamily="34" charset="0"/>
              </a:rPr>
              <a:t>chemcial</a:t>
            </a:r>
            <a:endParaRPr lang="en-US" sz="3600" dirty="0" smtClean="0">
              <a:latin typeface="Arial Black" pitchFamily="34" charset="0"/>
            </a:endParaRPr>
          </a:p>
          <a:p>
            <a:pPr>
              <a:buFont typeface="Arial" charset="0"/>
              <a:buChar char="•"/>
            </a:pPr>
            <a:r>
              <a:rPr lang="en-US" sz="3600" dirty="0" smtClean="0">
                <a:latin typeface="Arial Black" pitchFamily="34" charset="0"/>
              </a:rPr>
              <a:t> scratch free and more expensive</a:t>
            </a:r>
          </a:p>
          <a:p>
            <a:pPr>
              <a:buFont typeface="Arial" charset="0"/>
              <a:buChar char="•"/>
            </a:pPr>
            <a:r>
              <a:rPr lang="en-US" sz="3600" dirty="0" smtClean="0">
                <a:latin typeface="Arial Black" pitchFamily="34" charset="0"/>
              </a:rPr>
              <a:t> high dimensional stability</a:t>
            </a:r>
          </a:p>
          <a:p>
            <a:pPr>
              <a:buFont typeface="Arial" charset="0"/>
              <a:buChar char="•"/>
            </a:pPr>
            <a:r>
              <a:rPr lang="en-US" sz="3600" dirty="0" smtClean="0">
                <a:latin typeface="Arial Black" pitchFamily="34" charset="0"/>
              </a:rPr>
              <a:t>High hardness</a:t>
            </a:r>
          </a:p>
          <a:p>
            <a:pPr>
              <a:buFont typeface="Arial" charset="0"/>
              <a:buChar char="•"/>
            </a:pPr>
            <a:r>
              <a:rPr lang="en-US" sz="3600" dirty="0" smtClean="0">
                <a:latin typeface="Arial Black" pitchFamily="34" charset="0"/>
              </a:rPr>
              <a:t>It is affected by ultra violet light</a:t>
            </a:r>
            <a:endParaRPr lang="en-US" sz="3600" dirty="0">
              <a:latin typeface="Arial Black"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72</a:t>
            </a:fld>
            <a:endParaRPr lang="en-US"/>
          </a:p>
        </p:txBody>
      </p:sp>
      <p:sp>
        <p:nvSpPr>
          <p:cNvPr id="3" name="TextBox 2"/>
          <p:cNvSpPr txBox="1"/>
          <p:nvPr/>
        </p:nvSpPr>
        <p:spPr>
          <a:xfrm>
            <a:off x="304800" y="228600"/>
            <a:ext cx="8534400" cy="5078313"/>
          </a:xfrm>
          <a:prstGeom prst="rect">
            <a:avLst/>
          </a:prstGeom>
          <a:noFill/>
        </p:spPr>
        <p:txBody>
          <a:bodyPr wrap="square" rtlCol="0">
            <a:spAutoFit/>
          </a:bodyPr>
          <a:lstStyle/>
          <a:p>
            <a:r>
              <a:rPr lang="en-US" sz="3600" dirty="0" smtClean="0">
                <a:solidFill>
                  <a:srgbClr val="0000FF"/>
                </a:solidFill>
                <a:latin typeface="Arial Black" pitchFamily="34" charset="0"/>
              </a:rPr>
              <a:t>Applications:</a:t>
            </a:r>
          </a:p>
          <a:p>
            <a:pPr>
              <a:buFont typeface="Arial" charset="0"/>
              <a:buChar char="•"/>
            </a:pPr>
            <a:r>
              <a:rPr lang="en-US" sz="3600" dirty="0" smtClean="0">
                <a:latin typeface="Arial Black" pitchFamily="34" charset="0"/>
              </a:rPr>
              <a:t>Floor tiles </a:t>
            </a:r>
          </a:p>
          <a:p>
            <a:pPr>
              <a:buFont typeface="Arial" charset="0"/>
              <a:buChar char="•"/>
            </a:pPr>
            <a:r>
              <a:rPr lang="en-US" sz="3600" dirty="0" smtClean="0">
                <a:latin typeface="Arial Black" pitchFamily="34" charset="0"/>
              </a:rPr>
              <a:t>Kitchenware</a:t>
            </a:r>
          </a:p>
          <a:p>
            <a:pPr>
              <a:buFont typeface="Arial" charset="0"/>
              <a:buChar char="•"/>
            </a:pPr>
            <a:r>
              <a:rPr lang="en-US" sz="3600" dirty="0" smtClean="0">
                <a:latin typeface="Arial Black" pitchFamily="34" charset="0"/>
              </a:rPr>
              <a:t>Fire retardant fabrics</a:t>
            </a:r>
          </a:p>
          <a:p>
            <a:pPr>
              <a:buFont typeface="Arial" charset="0"/>
              <a:buChar char="•"/>
            </a:pPr>
            <a:r>
              <a:rPr lang="en-US" sz="3600" dirty="0" smtClean="0">
                <a:latin typeface="Arial Black" pitchFamily="34" charset="0"/>
              </a:rPr>
              <a:t>Commercial filters</a:t>
            </a:r>
          </a:p>
          <a:p>
            <a:pPr>
              <a:buFont typeface="Arial" charset="0"/>
              <a:buChar char="•"/>
            </a:pPr>
            <a:r>
              <a:rPr lang="en-US" sz="3600" dirty="0" smtClean="0">
                <a:latin typeface="Arial Black" pitchFamily="34" charset="0"/>
              </a:rPr>
              <a:t>Glue for plywood</a:t>
            </a:r>
          </a:p>
          <a:p>
            <a:pPr>
              <a:buFont typeface="Arial" charset="0"/>
              <a:buChar char="•"/>
            </a:pPr>
            <a:r>
              <a:rPr lang="en-US" sz="3600" dirty="0" err="1" smtClean="0">
                <a:latin typeface="Arial Black" pitchFamily="34" charset="0"/>
              </a:rPr>
              <a:t>Swithces</a:t>
            </a:r>
            <a:r>
              <a:rPr lang="en-US" sz="3600" dirty="0" smtClean="0">
                <a:latin typeface="Arial Black" pitchFamily="34" charset="0"/>
              </a:rPr>
              <a:t> and plugs</a:t>
            </a:r>
          </a:p>
          <a:p>
            <a:pPr>
              <a:buFont typeface="Arial" charset="0"/>
              <a:buChar char="•"/>
            </a:pPr>
            <a:r>
              <a:rPr lang="en-US" sz="3600" dirty="0" smtClean="0">
                <a:latin typeface="Arial Black" pitchFamily="34" charset="0"/>
              </a:rPr>
              <a:t> surface coatings and laminates.</a:t>
            </a:r>
          </a:p>
          <a:p>
            <a:endParaRPr lang="en-US" sz="3600" dirty="0">
              <a:latin typeface="Arial Black"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1"/>
            <a:ext cx="8686800" cy="3970318"/>
          </a:xfrm>
          <a:prstGeom prst="rect">
            <a:avLst/>
          </a:prstGeom>
          <a:noFill/>
        </p:spPr>
        <p:txBody>
          <a:bodyPr wrap="square" rtlCol="0">
            <a:spAutoFit/>
          </a:bodyPr>
          <a:lstStyle/>
          <a:p>
            <a:r>
              <a:rPr lang="en-US" sz="3600" dirty="0" smtClean="0">
                <a:latin typeface="Arial Black" pitchFamily="34" charset="0"/>
                <a:hlinkClick r:id="rId2" tooltip="Urea-formaldehyde"/>
              </a:rPr>
              <a:t>Urea-formaldehyde</a:t>
            </a:r>
            <a:r>
              <a:rPr lang="en-US" sz="3600" dirty="0" smtClean="0">
                <a:latin typeface="Arial Black" pitchFamily="34" charset="0"/>
              </a:rPr>
              <a:t> (UF) </a:t>
            </a:r>
          </a:p>
          <a:p>
            <a:r>
              <a:rPr lang="en-US" sz="3600" dirty="0" smtClean="0">
                <a:latin typeface="Arial Black" pitchFamily="34" charset="0"/>
              </a:rPr>
              <a:t>One of the </a:t>
            </a:r>
            <a:r>
              <a:rPr lang="en-US" sz="3600" dirty="0" err="1" smtClean="0">
                <a:latin typeface="Arial Black" pitchFamily="34" charset="0"/>
              </a:rPr>
              <a:t>aminoplasts</a:t>
            </a:r>
            <a:r>
              <a:rPr lang="en-US" sz="3600" dirty="0" smtClean="0">
                <a:latin typeface="Arial Black" pitchFamily="34" charset="0"/>
              </a:rPr>
              <a:t> and used as a multi-colorable alternative to </a:t>
            </a:r>
            <a:r>
              <a:rPr lang="en-US" sz="3600" dirty="0" err="1" smtClean="0">
                <a:latin typeface="Arial Black" pitchFamily="34" charset="0"/>
              </a:rPr>
              <a:t>phenolics</a:t>
            </a:r>
            <a:r>
              <a:rPr lang="en-US" sz="3600" dirty="0" smtClean="0">
                <a:latin typeface="Arial Black" pitchFamily="34" charset="0"/>
              </a:rPr>
              <a:t>. Used as a wood adhesive (for plywood, chipboard, hardboard) and electrical switch housings. </a:t>
            </a:r>
            <a:endParaRPr lang="en-US" sz="3600" dirty="0">
              <a:latin typeface="Arial Black" pitchFamily="34" charset="0"/>
            </a:endParaRPr>
          </a:p>
        </p:txBody>
      </p:sp>
      <p:sp>
        <p:nvSpPr>
          <p:cNvPr id="3" name="Slide Number Placeholder 2"/>
          <p:cNvSpPr>
            <a:spLocks noGrp="1"/>
          </p:cNvSpPr>
          <p:nvPr>
            <p:ph type="sldNum" sz="quarter" idx="12"/>
          </p:nvPr>
        </p:nvSpPr>
        <p:spPr/>
        <p:txBody>
          <a:bodyPr/>
          <a:lstStyle/>
          <a:p>
            <a:fld id="{262779A1-A695-4061-8ECF-6D13A2677CC7}" type="slidenum">
              <a:rPr lang="en-US" smtClean="0"/>
              <a:pPr/>
              <a:t>73</a:t>
            </a:fld>
            <a:endParaRPr lang="en-US"/>
          </a:p>
        </p:txBody>
      </p:sp>
      <p:pic>
        <p:nvPicPr>
          <p:cNvPr id="4" name="Picture 55" descr="PP Phenol Formaldehyde Plugs"/>
          <p:cNvPicPr>
            <a:picLocks noChangeAspect="1" noChangeArrowheads="1"/>
          </p:cNvPicPr>
          <p:nvPr/>
        </p:nvPicPr>
        <p:blipFill>
          <a:blip r:embed="rId3"/>
          <a:srcRect/>
          <a:stretch>
            <a:fillRect/>
          </a:stretch>
        </p:blipFill>
        <p:spPr bwMode="auto">
          <a:xfrm>
            <a:off x="4876799" y="3505200"/>
            <a:ext cx="3573861" cy="2895600"/>
          </a:xfrm>
          <a:prstGeom prst="rect">
            <a:avLst/>
          </a:prstGeom>
          <a:noFill/>
        </p:spPr>
      </p:pic>
      <p:sp>
        <p:nvSpPr>
          <p:cNvPr id="6" name="TextBox 5"/>
          <p:cNvSpPr txBox="1"/>
          <p:nvPr/>
        </p:nvSpPr>
        <p:spPr>
          <a:xfrm>
            <a:off x="609600" y="4724400"/>
            <a:ext cx="3429000" cy="1661993"/>
          </a:xfrm>
          <a:prstGeom prst="rect">
            <a:avLst/>
          </a:prstGeom>
          <a:noFill/>
        </p:spPr>
        <p:txBody>
          <a:bodyPr wrap="square" rtlCol="0">
            <a:spAutoFit/>
          </a:bodyPr>
          <a:lstStyle/>
          <a:p>
            <a:r>
              <a:rPr lang="en-US" sz="2800" dirty="0" smtClean="0">
                <a:latin typeface="Arial Black" pitchFamily="34" charset="0"/>
                <a:hlinkClick r:id="rId2" tooltip="Urea-formaldehyde"/>
              </a:rPr>
              <a:t>Urea-formaldehyde</a:t>
            </a:r>
            <a:r>
              <a:rPr lang="en-US" sz="2800" dirty="0" smtClean="0">
                <a:latin typeface="Arial Black" pitchFamily="34" charset="0"/>
              </a:rPr>
              <a:t> (UF)</a:t>
            </a:r>
            <a:r>
              <a:rPr lang="en-US" dirty="0" smtClean="0">
                <a:latin typeface="Arial Black" pitchFamily="34" charset="0"/>
              </a:rPr>
              <a:t> </a:t>
            </a:r>
          </a:p>
          <a:p>
            <a:endParaRPr lang="en-US" dirty="0"/>
          </a:p>
        </p:txBody>
      </p:sp>
      <p:sp>
        <p:nvSpPr>
          <p:cNvPr id="8" name="Curved Up Arrow 7"/>
          <p:cNvSpPr/>
          <p:nvPr/>
        </p:nvSpPr>
        <p:spPr>
          <a:xfrm>
            <a:off x="3505200" y="5486400"/>
            <a:ext cx="3048000" cy="10668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86800" cy="6740307"/>
          </a:xfrm>
          <a:prstGeom prst="rect">
            <a:avLst/>
          </a:prstGeom>
          <a:noFill/>
        </p:spPr>
        <p:txBody>
          <a:bodyPr wrap="square" rtlCol="0">
            <a:spAutoFit/>
          </a:bodyPr>
          <a:lstStyle/>
          <a:p>
            <a:r>
              <a:rPr lang="en-US" sz="3600" dirty="0" smtClean="0">
                <a:latin typeface="Arial Black" pitchFamily="34" charset="0"/>
                <a:hlinkClick r:id="rId2" tooltip="Melamine resin"/>
              </a:rPr>
              <a:t>Melamine formaldehyde</a:t>
            </a:r>
            <a:r>
              <a:rPr lang="en-US" sz="3600" dirty="0" smtClean="0">
                <a:latin typeface="Arial Black" pitchFamily="34" charset="0"/>
              </a:rPr>
              <a:t> (MF)  </a:t>
            </a:r>
          </a:p>
          <a:p>
            <a:endParaRPr lang="en-US" sz="3600" dirty="0" smtClean="0">
              <a:latin typeface="Arial Black" pitchFamily="34" charset="0"/>
            </a:endParaRPr>
          </a:p>
          <a:p>
            <a:r>
              <a:rPr lang="en-US" sz="3600" dirty="0" smtClean="0">
                <a:latin typeface="Arial Black" pitchFamily="34" charset="0"/>
              </a:rPr>
              <a:t>One of the </a:t>
            </a:r>
            <a:r>
              <a:rPr lang="en-US" sz="3600" dirty="0" err="1" smtClean="0">
                <a:latin typeface="Arial Black" pitchFamily="34" charset="0"/>
              </a:rPr>
              <a:t>aminoplasts</a:t>
            </a:r>
            <a:r>
              <a:rPr lang="en-US" sz="3600" dirty="0" smtClean="0">
                <a:latin typeface="Arial Black" pitchFamily="34" charset="0"/>
              </a:rPr>
              <a:t>, and used as a multi-colorable alternative to </a:t>
            </a:r>
            <a:r>
              <a:rPr lang="en-US" sz="3600" dirty="0" err="1" smtClean="0">
                <a:latin typeface="Arial Black" pitchFamily="34" charset="0"/>
              </a:rPr>
              <a:t>phenolics</a:t>
            </a:r>
            <a:r>
              <a:rPr lang="en-US" sz="3600" dirty="0" smtClean="0">
                <a:latin typeface="Arial Black" pitchFamily="34" charset="0"/>
              </a:rPr>
              <a:t>, for instance in moldings (e.g., break-resistance alternatives to ceramic cups, plates and bowls for children) and the decorated top surface layer of the paper laminates (e.g., Formica). </a:t>
            </a:r>
          </a:p>
          <a:p>
            <a:endParaRPr lang="en-US" sz="3600" dirty="0">
              <a:latin typeface="Arial Black" pitchFamily="34" charset="0"/>
            </a:endParaRPr>
          </a:p>
        </p:txBody>
      </p:sp>
      <p:sp>
        <p:nvSpPr>
          <p:cNvPr id="3" name="Slide Number Placeholder 2"/>
          <p:cNvSpPr>
            <a:spLocks noGrp="1"/>
          </p:cNvSpPr>
          <p:nvPr>
            <p:ph type="sldNum" sz="quarter" idx="12"/>
          </p:nvPr>
        </p:nvSpPr>
        <p:spPr/>
        <p:txBody>
          <a:bodyPr/>
          <a:lstStyle/>
          <a:p>
            <a:fld id="{262779A1-A695-4061-8ECF-6D13A2677CC7}" type="slidenum">
              <a:rPr lang="en-US" smtClean="0"/>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75</a:t>
            </a:fld>
            <a:endParaRPr lang="en-US"/>
          </a:p>
        </p:txBody>
      </p:sp>
      <p:sp>
        <p:nvSpPr>
          <p:cNvPr id="3" name="Rectangle 2"/>
          <p:cNvSpPr/>
          <p:nvPr/>
        </p:nvSpPr>
        <p:spPr>
          <a:xfrm rot="21082283">
            <a:off x="1219200" y="609600"/>
            <a:ext cx="5893345"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pitchFamily="34" charset="0"/>
              </a:rPr>
              <a:t>ELASTOMERS :</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 name="Picture 57" descr="PP Rubber Sole Runners"/>
          <p:cNvPicPr>
            <a:picLocks noChangeAspect="1" noChangeArrowheads="1"/>
          </p:cNvPicPr>
          <p:nvPr/>
        </p:nvPicPr>
        <p:blipFill>
          <a:blip r:embed="rId2"/>
          <a:srcRect/>
          <a:stretch>
            <a:fillRect/>
          </a:stretch>
        </p:blipFill>
        <p:spPr bwMode="auto">
          <a:xfrm>
            <a:off x="4340225" y="1825625"/>
            <a:ext cx="2898775" cy="3279775"/>
          </a:xfrm>
          <a:prstGeom prst="rect">
            <a:avLst/>
          </a:prstGeom>
          <a:noFill/>
        </p:spPr>
      </p:pic>
      <p:pic>
        <p:nvPicPr>
          <p:cNvPr id="5" name="Picture 56" descr="PP Tyre"/>
          <p:cNvPicPr>
            <a:picLocks noChangeAspect="1" noChangeArrowheads="1"/>
          </p:cNvPicPr>
          <p:nvPr/>
        </p:nvPicPr>
        <p:blipFill>
          <a:blip r:embed="rId3"/>
          <a:srcRect/>
          <a:stretch>
            <a:fillRect/>
          </a:stretch>
        </p:blipFill>
        <p:spPr bwMode="auto">
          <a:xfrm>
            <a:off x="381000" y="1828800"/>
            <a:ext cx="3352800" cy="3352800"/>
          </a:xfrm>
          <a:prstGeom prst="rect">
            <a:avLst/>
          </a:prstGeom>
          <a:noFill/>
        </p:spPr>
      </p:pic>
      <p:sp>
        <p:nvSpPr>
          <p:cNvPr id="6" name="TextBox 5"/>
          <p:cNvSpPr txBox="1"/>
          <p:nvPr/>
        </p:nvSpPr>
        <p:spPr>
          <a:xfrm>
            <a:off x="1371600" y="5562600"/>
            <a:ext cx="5486400" cy="646331"/>
          </a:xfrm>
          <a:prstGeom prst="rect">
            <a:avLst/>
          </a:prstGeom>
          <a:noFill/>
        </p:spPr>
        <p:txBody>
          <a:bodyPr wrap="square" rtlCol="0">
            <a:spAutoFit/>
          </a:bodyPr>
          <a:lstStyle/>
          <a:p>
            <a:r>
              <a:rPr lang="en-US" sz="3600" dirty="0" smtClean="0"/>
              <a:t>MADE FROM RUBBER </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2.22222E-6 -2.27567E-6 C -0.00052 0.00278 -0.00156 0.00532 -0.00156 0.00809 C -0.00156 0.01018 -0.00104 0.0037 -2.22222E-6 0.00208 C 0.00122 0.00023 0.00295 -0.00046 0.00452 -0.00185 C 0.00851 -0.00116 0.01337 -0.00347 0.01632 -2.27567E-6 C 0.02257 0.00694 0.00955 0.01503 0.00747 0.01596 C 0.00469 0.0148 -0.00642 0.01249 0.00452 0.00208 C 0.00695 -0.00023 0.01042 0.00347 0.01337 0.00416 C 0.01146 0.01503 0.01094 0.01573 0.00295 0.01203 C 0.00243 0.00995 0.0007 0.00786 0.00139 0.00601 C 0.00295 0.00185 0.01302 0.00601 0.01337 0.00601 C 0.01285 0.00879 0.01389 0.01295 0.01198 0.01411 C 0.00174 0.02012 -0.00243 0.00301 0.00886 -0.00185 C 0.01181 -0.00116 0.01528 -0.00208 0.01788 -2.27567E-6 C 0.02622 0.00624 0.01181 0.01665 0.00886 0.01804 C 0.00695 0.01735 0.00452 0.01758 0.00295 0.01596 C 0.0007 0.01341 0.00104 0.00671 0.00295 0.00416 C 0.00417 0.00278 0.00591 0.00278 0.00747 0.00208 C 0.00903 0.00278 0.01094 0.00278 0.01198 0.00416 C 0.01476 0.00786 0.01285 0.02012 0.01198 0.02197 C 0.01129 0.02382 0.00903 0.02336 0.00747 0.02405 C 0.00504 0.02336 0.00104 0.02498 -2.22222E-6 0.02197 C -0.00555 0.00555 0.00573 0.00116 0.01337 -0.00185 C 0.02396 0.00254 0.02118 0.01596 0.01198 0.01989 C -0.00017 0.01735 0.00313 0.01966 -2.22222E-6 0.00601 C 0.00695 0.00324 0.00938 0.00208 0.01198 0.01203 C 0.01146 0.01526 0.0125 0.02012 0.01042 0.02197 C 0.00365 0.02775 0.00243 0.01804 0.00139 0.01411 C 0.00781 0.00555 0.01563 0.00116 0.01945 0.01596 C 0.01684 0.02937 0.01511 0.03007 0.00591 0.02405 C 0.00886 0.01272 0.01129 0.01573 0.01945 0.01804 C 0.01788 0.0259 0.01736 0.03862 0.00452 0.02405 C -2.22222E-6 0.01896 0.01632 0.00601 0.01632 0.00601 C 0.01788 0.00671 0.02014 0.00624 0.02084 0.00809 C 0.02327 0.01596 0.01806 0.01665 0.01493 0.01804 C 0.01198 0.01735 0.00747 0.01943 0.00591 0.01596 C -0.00052 0.00231 0.00886 0.00162 0.01337 -2.27567E-6 C 0.01545 0.00069 0.01788 -2.27567E-6 0.01945 0.00208 C 0.0257 0.01041 0.01615 0.01596 0.01198 0.01804 C 0.0099 0.01735 0.00712 0.01827 0.00591 0.01596 C 0.00261 0.01018 0.01129 0.00833 0.01198 0.00809 C 0.01337 0.00879 0.0158 0.00809 0.01632 0.00995 C 0.01875 0.01827 0.01372 0.0185 0.01042 0.01989 C 0.00903 0.01943 0.00035 0.0192 0.00295 0.01203 C 0.00365 0.01018 0.00591 0.01064 0.00747 0.00995 C 0.00955 0.01896 0.00747 0.02359 0.00139 0.01596 C 0.00382 0.00671 0.00538 0.00902 0.01198 0.00601 C 0.01493 0.0229 0.01441 0.02035 0.00139 0.01804 C -0.00104 0.00763 0.00226 0.00925 0.00886 0.00601 C 0.01042 0.00671 0.01268 0.00624 0.01337 0.00809 C 0.01406 0.00995 0.01354 0.01365 0.01198 0.01411 C 0.00799 0.01526 0.004 0.01272 -2.22222E-6 0.01203 C 0.00452 0.00601 0.00781 -0.00162 0.01337 -0.00578 C 0.01962 -0.01041 0.01563 0.00347 0.01493 0.00601 C 0.01042 0.00532 0.00538 0.00694 0.00139 0.00416 C -0.00017 0.00301 0.00434 0.00116 0.00591 -2.27567E-6 C 0.00729 -0.00092 0.00886 -0.00116 0.01042 -0.00185 C 0.01198 -0.00046 0.02257 0.00601 0.01337 0.01203 C 0.01025 0.01411 0.00643 0.01064 0.00295 0.00995 C 0.00521 0.00162 0.00886 0.00069 0.01493 -0.00185 C 0.01736 0.00486 0.02084 0.00971 0.01632 0.01804 C 0.01511 0.02012 0.01233 0.0192 0.01042 0.01989 C 0.00851 0.0192 0.00608 0.01966 0.00452 0.01804 C -0.00208 0.0111 0.0092 0.0074 0.01198 0.00601 C 0.01754 0.00879 0.02188 0.00856 0.01337 0.02197 C 0.01233 0.02359 0.01042 0.02058 0.00886 0.01989 C 0.00886 0.01966 0.0132 0.00601 0.01632 0.00809 C 0.01806 0.00925 0.01736 0.01341 0.01788 0.01596 C 0.01493 0.0259 0.01372 0.03469 0.00747 0.02197 C 0.00938 0.0111 0.0099 0.01041 0.01788 0.01411 C 0.01684 0.01665 0.01684 0.02081 0.01493 0.02197 C 0.00799 0.02637 0.00886 0.01943 0.00886 0.01596 L 0.0224 0.01411 " pathEditMode="relative" ptsTypes="fffffffffffffffffffffffffffffffffffffffffffffffffffffffffffffffffffffffAA">
                                      <p:cBhvr>
                                        <p:cTn id="10"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76</a:t>
            </a:fld>
            <a:endParaRPr lang="en-US"/>
          </a:p>
        </p:txBody>
      </p:sp>
      <p:sp>
        <p:nvSpPr>
          <p:cNvPr id="3" name="Rectangle 2"/>
          <p:cNvSpPr/>
          <p:nvPr/>
        </p:nvSpPr>
        <p:spPr>
          <a:xfrm>
            <a:off x="457200" y="1447800"/>
            <a:ext cx="8458200" cy="3970318"/>
          </a:xfrm>
          <a:prstGeom prst="rect">
            <a:avLst/>
          </a:prstGeom>
        </p:spPr>
        <p:txBody>
          <a:bodyPr wrap="square">
            <a:spAutoFit/>
          </a:bodyPr>
          <a:lstStyle/>
          <a:p>
            <a:r>
              <a:rPr lang="en-US" sz="3600" dirty="0" smtClean="0">
                <a:latin typeface="Arial Black" pitchFamily="34" charset="0"/>
              </a:rPr>
              <a:t>NATURAL RUBBER</a:t>
            </a:r>
          </a:p>
          <a:p>
            <a:r>
              <a:rPr lang="en-US" sz="3600" dirty="0" smtClean="0">
                <a:latin typeface="Arial Black" pitchFamily="34" charset="0"/>
              </a:rPr>
              <a:t>ENGINEERING ELASTOMERS</a:t>
            </a:r>
          </a:p>
          <a:p>
            <a:pPr marL="742950" indent="-742950">
              <a:buAutoNum type="arabicPeriod"/>
            </a:pPr>
            <a:r>
              <a:rPr lang="en-US" sz="3600" dirty="0" smtClean="0">
                <a:latin typeface="Arial Black" pitchFamily="34" charset="0"/>
              </a:rPr>
              <a:t>BUTADIENE RUBBER (BR)</a:t>
            </a:r>
          </a:p>
          <a:p>
            <a:pPr marL="742950" indent="-742950">
              <a:buAutoNum type="arabicPeriod"/>
            </a:pPr>
            <a:r>
              <a:rPr lang="en-US" sz="3600" dirty="0" smtClean="0">
                <a:latin typeface="Arial Black" pitchFamily="34" charset="0"/>
              </a:rPr>
              <a:t>ACRYLONITRILE BUTADIENE RUBBER  (ABR )</a:t>
            </a:r>
          </a:p>
          <a:p>
            <a:pPr marL="742950" indent="-742950">
              <a:buAutoNum type="arabicPeriod"/>
            </a:pPr>
            <a:r>
              <a:rPr lang="en-US" sz="3600" dirty="0" smtClean="0">
                <a:latin typeface="Arial Black" pitchFamily="34" charset="0"/>
              </a:rPr>
              <a:t> BUTYL RUBBER</a:t>
            </a:r>
          </a:p>
          <a:p>
            <a:pPr marL="742950" indent="-742950">
              <a:buAutoNum type="arabicPeriod"/>
            </a:pPr>
            <a:r>
              <a:rPr lang="en-US" sz="3600" dirty="0" smtClean="0">
                <a:latin typeface="Arial Black" pitchFamily="34" charset="0"/>
              </a:rPr>
              <a:t>SILICONE RUBBER</a:t>
            </a:r>
          </a:p>
        </p:txBody>
      </p:sp>
      <p:sp>
        <p:nvSpPr>
          <p:cNvPr id="4" name="Rectangle 3"/>
          <p:cNvSpPr/>
          <p:nvPr/>
        </p:nvSpPr>
        <p:spPr>
          <a:xfrm>
            <a:off x="1219200" y="609600"/>
            <a:ext cx="5893345"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pitchFamily="34" charset="0"/>
              </a:rPr>
              <a:t>ELASTOMERS :</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77</a:t>
            </a:fld>
            <a:endParaRPr lang="en-US"/>
          </a:p>
        </p:txBody>
      </p:sp>
      <p:sp>
        <p:nvSpPr>
          <p:cNvPr id="4" name="Content Placeholder 2"/>
          <p:cNvSpPr txBox="1">
            <a:spLocks/>
          </p:cNvSpPr>
          <p:nvPr/>
        </p:nvSpPr>
        <p:spPr>
          <a:xfrm>
            <a:off x="228600" y="228600"/>
            <a:ext cx="8458200" cy="6248400"/>
          </a:xfrm>
          <a:prstGeom prst="rect">
            <a:avLst/>
          </a:prstGeom>
        </p:spPr>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smtClean="0">
                <a:ln>
                  <a:noFill/>
                </a:ln>
                <a:solidFill>
                  <a:srgbClr val="3366FF"/>
                </a:solidFill>
                <a:effectLst/>
                <a:uLnTx/>
                <a:uFillTx/>
                <a:latin typeface="+mn-lt"/>
                <a:ea typeface="+mn-ea"/>
                <a:cs typeface="+mn-cs"/>
              </a:rPr>
              <a:t>             NATURAL RUBBER</a:t>
            </a:r>
            <a:r>
              <a:rPr kumimoji="0" lang="en-US" sz="3200" b="0" i="0" u="none" strike="noStrike" kern="1200" cap="none" spc="0" normalizeH="0" baseline="0" noProof="0" dirty="0" smtClean="0">
                <a:ln>
                  <a:noFill/>
                </a:ln>
                <a:solidFill>
                  <a:srgbClr val="3366FF"/>
                </a:solidFill>
                <a:effectLst/>
                <a:uLnTx/>
                <a:uFillTx/>
                <a:latin typeface="+mn-lt"/>
                <a:ea typeface="+mn-ea"/>
                <a:cs typeface="+mn-cs"/>
              </a:rPr>
              <a:t> NR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4100" b="0" i="0" u="none" strike="noStrike" kern="1200" cap="none" spc="0" normalizeH="0" baseline="0" noProof="0" dirty="0" smtClean="0">
                <a:ln>
                  <a:noFill/>
                </a:ln>
                <a:solidFill>
                  <a:schemeClr val="tx1"/>
                </a:solidFill>
                <a:effectLst/>
                <a:uLnTx/>
                <a:uFillTx/>
                <a:latin typeface="+mn-lt"/>
                <a:ea typeface="+mn-ea"/>
                <a:cs typeface="+mn-cs"/>
              </a:rPr>
              <a:t>The outstanding strength of natural rubber has maintained its position as the preferred material in many engineering applications. It has a long fatigue life and high strength even without reinforcing fillers. Other than for thin sections it can be used to approximately 100C, and sometimes above.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78</a:t>
            </a:fld>
            <a:endParaRPr lang="en-US"/>
          </a:p>
        </p:txBody>
      </p:sp>
      <p:sp>
        <p:nvSpPr>
          <p:cNvPr id="3" name="TextBox 2"/>
          <p:cNvSpPr txBox="1"/>
          <p:nvPr/>
        </p:nvSpPr>
        <p:spPr>
          <a:xfrm>
            <a:off x="304800" y="304800"/>
            <a:ext cx="8610600" cy="6247864"/>
          </a:xfrm>
          <a:prstGeom prst="rect">
            <a:avLst/>
          </a:prstGeom>
          <a:noFill/>
        </p:spPr>
        <p:txBody>
          <a:bodyPr wrap="square" rtlCol="0">
            <a:spAutoFit/>
          </a:bodyPr>
          <a:lstStyle/>
          <a:p>
            <a:pPr lvl="0"/>
            <a:r>
              <a:rPr lang="en-US" sz="4000" dirty="0" smtClean="0"/>
              <a:t>It can maintain flexibility down to -60C if compounded for the purpose. It has good creep and stress relaxation resistance and is low cost. Its chief disadvantage is its poor oil resistance and its lack of resistance to oxygen and ozone, although these latter disadvantages can be ameliorated by chemical protection.</a:t>
            </a:r>
          </a:p>
          <a:p>
            <a:endParaRPr lang="en-US" sz="40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79</a:t>
            </a:fld>
            <a:endParaRPr lang="en-US"/>
          </a:p>
        </p:txBody>
      </p:sp>
      <p:sp>
        <p:nvSpPr>
          <p:cNvPr id="4" name="Content Placeholder 2"/>
          <p:cNvSpPr txBox="1">
            <a:spLocks/>
          </p:cNvSpPr>
          <p:nvPr/>
        </p:nvSpPr>
        <p:spPr>
          <a:xfrm>
            <a:off x="457200" y="381000"/>
            <a:ext cx="8458200" cy="6248400"/>
          </a:xfrm>
          <a:prstGeom prst="rect">
            <a:avLst/>
          </a:prstGeom>
        </p:spPr>
        <p:txBody>
          <a:bodyPr>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4600" b="1" i="0" u="none" strike="noStrike" kern="1200" cap="none" spc="0" normalizeH="0" baseline="0" noProof="0" dirty="0" smtClean="0">
                <a:ln>
                  <a:noFill/>
                </a:ln>
                <a:solidFill>
                  <a:srgbClr val="FF0000"/>
                </a:solidFill>
                <a:effectLst/>
                <a:uLnTx/>
                <a:uFillTx/>
                <a:latin typeface="+mn-lt"/>
                <a:ea typeface="+mn-ea"/>
                <a:cs typeface="+mn-cs"/>
              </a:rPr>
              <a:t>NITRILE RUBBER</a:t>
            </a:r>
            <a:r>
              <a:rPr kumimoji="0" lang="en-US" sz="4600" b="0" i="0" u="none" strike="noStrike" kern="1200" cap="none" spc="0" normalizeH="0" baseline="0" noProof="0" dirty="0" smtClean="0">
                <a:ln>
                  <a:noFill/>
                </a:ln>
                <a:solidFill>
                  <a:srgbClr val="FF0000"/>
                </a:solidFill>
                <a:effectLst/>
                <a:uLnTx/>
                <a:uFillTx/>
                <a:latin typeface="+mn-lt"/>
                <a:ea typeface="+mn-ea"/>
                <a:cs typeface="+mn-cs"/>
              </a:rPr>
              <a:t>  NBR</a:t>
            </a:r>
            <a:endParaRPr kumimoji="0" lang="en-US" sz="3200" b="0"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4100" b="0" i="0" u="none" strike="noStrike" kern="1200" cap="none" spc="0" normalizeH="0" baseline="0" noProof="0" dirty="0" smtClean="0">
                <a:ln>
                  <a:noFill/>
                </a:ln>
                <a:solidFill>
                  <a:schemeClr val="tx1"/>
                </a:solidFill>
                <a:effectLst/>
                <a:uLnTx/>
                <a:uFillTx/>
                <a:latin typeface="+mn-lt"/>
                <a:ea typeface="+mn-ea"/>
                <a:cs typeface="+mn-cs"/>
              </a:rPr>
              <a:t>At temperatures up to 100C, or with special compounding up to 120C, </a:t>
            </a:r>
            <a:r>
              <a:rPr kumimoji="0" lang="en-US" sz="4100" b="0" i="0" u="none" strike="noStrike" kern="1200" cap="none" spc="0" normalizeH="0" baseline="0" noProof="0" dirty="0" err="1" smtClean="0">
                <a:ln>
                  <a:noFill/>
                </a:ln>
                <a:solidFill>
                  <a:schemeClr val="tx1"/>
                </a:solidFill>
                <a:effectLst/>
                <a:uLnTx/>
                <a:uFillTx/>
                <a:latin typeface="+mn-lt"/>
                <a:ea typeface="+mn-ea"/>
                <a:cs typeface="+mn-cs"/>
              </a:rPr>
              <a:t>nitrile</a:t>
            </a:r>
            <a:r>
              <a:rPr kumimoji="0" lang="en-US" sz="4100" b="0" i="0" u="none" strike="noStrike" kern="1200" cap="none" spc="0" normalizeH="0" baseline="0" noProof="0" dirty="0" smtClean="0">
                <a:ln>
                  <a:noFill/>
                </a:ln>
                <a:solidFill>
                  <a:schemeClr val="tx1"/>
                </a:solidFill>
                <a:effectLst/>
                <a:uLnTx/>
                <a:uFillTx/>
                <a:latin typeface="+mn-lt"/>
                <a:ea typeface="+mn-ea"/>
                <a:cs typeface="+mn-cs"/>
              </a:rPr>
              <a:t> rubber provides an economic material having a high resistance to aliphatic hydrocarbon oils and fuels. Different grades are available - the higher the </a:t>
            </a:r>
            <a:r>
              <a:rPr kumimoji="0" lang="en-US" sz="4100" b="0" i="0" u="none" strike="noStrike" kern="1200" cap="none" spc="0" normalizeH="0" baseline="0" noProof="0" dirty="0" err="1" smtClean="0">
                <a:ln>
                  <a:noFill/>
                </a:ln>
                <a:solidFill>
                  <a:schemeClr val="tx1"/>
                </a:solidFill>
                <a:effectLst/>
                <a:uLnTx/>
                <a:uFillTx/>
                <a:latin typeface="+mn-lt"/>
                <a:ea typeface="+mn-ea"/>
                <a:cs typeface="+mn-cs"/>
              </a:rPr>
              <a:t>acrylonitrile</a:t>
            </a:r>
            <a:r>
              <a:rPr kumimoji="0" lang="en-US" sz="4100" b="0" i="0" u="none" strike="noStrike" kern="1200" cap="none" spc="0" normalizeH="0" baseline="0" noProof="0" dirty="0" smtClean="0">
                <a:ln>
                  <a:noFill/>
                </a:ln>
                <a:solidFill>
                  <a:schemeClr val="tx1"/>
                </a:solidFill>
                <a:effectLst/>
                <a:uLnTx/>
                <a:uFillTx/>
                <a:latin typeface="+mn-lt"/>
                <a:ea typeface="+mn-ea"/>
                <a:cs typeface="+mn-cs"/>
              </a:rPr>
              <a:t> (ACN) content, the higher the oil resistance but the poorer is the low temperature flexibility.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elmhurst.edu/~chm/vchembook/images2/402polyamide.gif"/>
          <p:cNvPicPr/>
          <p:nvPr/>
        </p:nvPicPr>
        <p:blipFill>
          <a:blip r:embed="rId2"/>
          <a:srcRect/>
          <a:stretch>
            <a:fillRect/>
          </a:stretch>
        </p:blipFill>
        <p:spPr bwMode="auto">
          <a:xfrm>
            <a:off x="914400" y="533401"/>
            <a:ext cx="7772400" cy="59436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262779A1-A695-4061-8ECF-6D13A2677CC7}"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80</a:t>
            </a:fld>
            <a:endParaRPr lang="en-US"/>
          </a:p>
        </p:txBody>
      </p:sp>
      <p:sp>
        <p:nvSpPr>
          <p:cNvPr id="3" name="TextBox 2"/>
          <p:cNvSpPr txBox="1"/>
          <p:nvPr/>
        </p:nvSpPr>
        <p:spPr>
          <a:xfrm>
            <a:off x="304800" y="457200"/>
            <a:ext cx="8534400" cy="5016758"/>
          </a:xfrm>
          <a:prstGeom prst="rect">
            <a:avLst/>
          </a:prstGeom>
          <a:noFill/>
        </p:spPr>
        <p:txBody>
          <a:bodyPr wrap="square" rtlCol="0">
            <a:spAutoFit/>
          </a:bodyPr>
          <a:lstStyle/>
          <a:p>
            <a:r>
              <a:rPr lang="en-US" sz="4000" dirty="0" smtClean="0"/>
              <a:t>It has high resilience and high wear resistance but only moderate strength. It has limited weathering resistance, and poor aromatic oil resistance. It can generally be used down to about -30C, but special grades can operate at lower temperatures.</a:t>
            </a:r>
            <a:endParaRPr lang="en-US" sz="40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81</a:t>
            </a:fld>
            <a:endParaRPr lang="en-US"/>
          </a:p>
        </p:txBody>
      </p:sp>
      <p:sp>
        <p:nvSpPr>
          <p:cNvPr id="3" name="Content Placeholder 2"/>
          <p:cNvSpPr txBox="1">
            <a:spLocks/>
          </p:cNvSpPr>
          <p:nvPr/>
        </p:nvSpPr>
        <p:spPr>
          <a:xfrm>
            <a:off x="457200" y="228600"/>
            <a:ext cx="8229600" cy="64008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APPLICATIONS:</a:t>
            </a: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r>
              <a:rPr lang="en-US" sz="3600" dirty="0" smtClean="0"/>
              <a:t>MOTOR BELTS</a:t>
            </a: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GASKETS</a:t>
            </a: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r>
              <a:rPr lang="en-US" sz="3600" dirty="0" smtClean="0"/>
              <a:t>OIL DEALS</a:t>
            </a: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r>
              <a:rPr lang="en-US" sz="3600" dirty="0" smtClean="0"/>
              <a:t>LPG</a:t>
            </a:r>
            <a:r>
              <a:rPr kumimoji="0" lang="en-US" sz="3600" b="0" i="0" u="none" strike="noStrike" kern="1200" cap="none" spc="0" normalizeH="0" noProof="0" dirty="0" smtClean="0">
                <a:ln>
                  <a:noFill/>
                </a:ln>
                <a:solidFill>
                  <a:schemeClr val="tx1"/>
                </a:solidFill>
                <a:effectLst/>
                <a:uLnTx/>
                <a:uFillTx/>
                <a:latin typeface="+mn-lt"/>
                <a:ea typeface="+mn-ea"/>
                <a:cs typeface="+mn-cs"/>
              </a:rPr>
              <a:t> HOSES</a:t>
            </a: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r>
              <a:rPr lang="en-US" sz="3600" baseline="0" dirty="0" smtClean="0"/>
              <a:t>GLOVES AND APRONS</a:t>
            </a: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r>
              <a:rPr lang="en-US" sz="3600" baseline="0" dirty="0" smtClean="0"/>
              <a:t>WIRE</a:t>
            </a:r>
            <a:r>
              <a:rPr lang="en-US" sz="3600" dirty="0" smtClean="0"/>
              <a:t> AND CABLE COATINGS.</a:t>
            </a: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82</a:t>
            </a:fld>
            <a:endParaRPr lang="en-US"/>
          </a:p>
        </p:txBody>
      </p:sp>
      <p:sp>
        <p:nvSpPr>
          <p:cNvPr id="3" name="Content Placeholder 2"/>
          <p:cNvSpPr txBox="1">
            <a:spLocks/>
          </p:cNvSpPr>
          <p:nvPr/>
        </p:nvSpPr>
        <p:spPr>
          <a:xfrm>
            <a:off x="0" y="0"/>
            <a:ext cx="8915400" cy="67056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600" b="1" i="0" u="none" strike="noStrike" kern="1200" cap="none" spc="0" normalizeH="0" baseline="0" noProof="0" dirty="0" smtClean="0">
                <a:ln>
                  <a:noFill/>
                </a:ln>
                <a:solidFill>
                  <a:srgbClr val="3366FF"/>
                </a:solidFill>
                <a:effectLst/>
                <a:uLnTx/>
                <a:uFillTx/>
                <a:latin typeface="+mn-lt"/>
                <a:ea typeface="+mn-ea"/>
                <a:cs typeface="+mn-cs"/>
              </a:rPr>
              <a:t>  BUTYL RUBBER</a:t>
            </a:r>
            <a:r>
              <a:rPr kumimoji="0" lang="en-US" sz="2000" b="0" i="0" u="none" strike="noStrike" kern="1200" cap="none" spc="0" normalizeH="0" baseline="0" noProof="0" dirty="0" smtClean="0">
                <a:ln>
                  <a:noFill/>
                </a:ln>
                <a:solidFill>
                  <a:srgbClr val="3366FF"/>
                </a:solidFill>
                <a:effectLst/>
                <a:uLnTx/>
                <a:uFillTx/>
                <a:latin typeface="+mn-lt"/>
                <a:ea typeface="+mn-ea"/>
                <a:cs typeface="+mn-cs"/>
              </a:rPr>
              <a:t>   </a:t>
            </a:r>
            <a:r>
              <a:rPr kumimoji="0" lang="en-US" sz="4000" b="0" i="0" u="none" strike="noStrike" kern="1200" cap="none" spc="0" normalizeH="0" baseline="0" noProof="0" dirty="0" smtClean="0">
                <a:ln>
                  <a:noFill/>
                </a:ln>
                <a:solidFill>
                  <a:srgbClr val="3366FF"/>
                </a:solidFill>
                <a:effectLst/>
                <a:uLnTx/>
                <a:uFillTx/>
                <a:latin typeface="+mn-lt"/>
                <a:ea typeface="+mn-ea"/>
                <a:cs typeface="+mn-cs"/>
              </a:rPr>
              <a:t>IIR</a:t>
            </a:r>
            <a:endParaRPr kumimoji="0" lang="en-US" sz="2000" b="0" i="0" u="none" strike="noStrike" kern="1200" cap="none" spc="0" normalizeH="0" baseline="0" noProof="0" dirty="0" smtClean="0">
              <a:ln>
                <a:noFill/>
              </a:ln>
              <a:solidFill>
                <a:srgbClr val="3366FF"/>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This rubber has very high impermeability to gases and is hence used for the inner tubes of pneumatic </a:t>
            </a:r>
            <a:r>
              <a:rPr kumimoji="0" lang="en-US" sz="3600" b="0" i="0" u="none" strike="noStrike" kern="1200" cap="none" spc="0" normalizeH="0" baseline="0" noProof="0" dirty="0" err="1" smtClean="0">
                <a:ln>
                  <a:noFill/>
                </a:ln>
                <a:solidFill>
                  <a:schemeClr val="tx1"/>
                </a:solidFill>
                <a:effectLst/>
                <a:uLnTx/>
                <a:uFillTx/>
                <a:latin typeface="+mn-lt"/>
                <a:ea typeface="+mn-ea"/>
                <a:cs typeface="+mn-cs"/>
              </a:rPr>
              <a:t>tyres</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 and in vacuum and high pressure applications. It has an unusually broad loss peak so that, despite having a glass transition temperature as low as -65C, it displays high damping at ambient temperatures It has good ozone, weathering, heat, and chemical resistance. Not suitable for use in contact with mineral oils.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83</a:t>
            </a:fld>
            <a:endParaRPr lang="en-US"/>
          </a:p>
        </p:txBody>
      </p:sp>
      <p:sp>
        <p:nvSpPr>
          <p:cNvPr id="3" name="Content Placeholder 2"/>
          <p:cNvSpPr txBox="1">
            <a:spLocks/>
          </p:cNvSpPr>
          <p:nvPr/>
        </p:nvSpPr>
        <p:spPr>
          <a:xfrm>
            <a:off x="457200" y="228600"/>
            <a:ext cx="8229600" cy="6400800"/>
          </a:xfrm>
          <a:prstGeom prst="rect">
            <a:avLst/>
          </a:prstGeom>
        </p:spPr>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3200" b="1" i="0" u="none" strike="noStrike" kern="1200" cap="none" spc="0" normalizeH="0" baseline="0" noProof="0" dirty="0" smtClean="0">
                <a:ln>
                  <a:noFill/>
                </a:ln>
                <a:solidFill>
                  <a:srgbClr val="FF0000"/>
                </a:solidFill>
                <a:effectLst/>
                <a:uLnTx/>
                <a:uFillTx/>
                <a:latin typeface="+mn-lt"/>
                <a:ea typeface="+mn-ea"/>
                <a:cs typeface="+mn-cs"/>
              </a:rPr>
              <a:t>STYRENE BUTADIENE RUBBER</a:t>
            </a:r>
            <a:r>
              <a:rPr kumimoji="0" lang="en-US" sz="3200" b="0" i="0" u="none" strike="noStrike" kern="1200" cap="none" spc="0" normalizeH="0" baseline="0" noProof="0" dirty="0" smtClean="0">
                <a:ln>
                  <a:noFill/>
                </a:ln>
                <a:solidFill>
                  <a:srgbClr val="FF0000"/>
                </a:solidFill>
                <a:effectLst/>
                <a:uLnTx/>
                <a:uFillTx/>
                <a:latin typeface="+mn-lt"/>
                <a:ea typeface="+mn-ea"/>
                <a:cs typeface="+mn-cs"/>
              </a:rPr>
              <a:t>  SBR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This is the highest volume general purpose synthetic rubber. It is very weak unless reinforcing fillers are incorporated. With suitable fillers it is a strong rubber although not approaching natural rubber or </a:t>
            </a:r>
            <a:r>
              <a:rPr kumimoji="0" lang="en-US" sz="3600" b="0" i="0" u="none" strike="noStrike" kern="1200" cap="none" spc="0" normalizeH="0" baseline="0" noProof="0" dirty="0" err="1" smtClean="0">
                <a:ln>
                  <a:noFill/>
                </a:ln>
                <a:solidFill>
                  <a:schemeClr val="tx1"/>
                </a:solidFill>
                <a:effectLst/>
                <a:uLnTx/>
                <a:uFillTx/>
                <a:latin typeface="+mn-lt"/>
                <a:ea typeface="+mn-ea"/>
                <a:cs typeface="+mn-cs"/>
              </a:rPr>
              <a:t>polychloroprene</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 Otherwise it has similar chemical and physical properties to natural rubber, with generally better abrasion resistance but poorer fatigue resistance.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84</a:t>
            </a:fld>
            <a:endParaRPr lang="en-US"/>
          </a:p>
        </p:txBody>
      </p:sp>
      <p:sp>
        <p:nvSpPr>
          <p:cNvPr id="3" name="Content Placeholder 2"/>
          <p:cNvSpPr txBox="1">
            <a:spLocks/>
          </p:cNvSpPr>
          <p:nvPr/>
        </p:nvSpPr>
        <p:spPr>
          <a:xfrm>
            <a:off x="457200" y="228600"/>
            <a:ext cx="8229600" cy="64008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3200" b="1" i="0" u="none" strike="noStrike" kern="1200" cap="none" spc="0" normalizeH="0" baseline="0" noProof="0" dirty="0" smtClean="0">
                <a:ln>
                  <a:noFill/>
                </a:ln>
                <a:solidFill>
                  <a:srgbClr val="FF0000"/>
                </a:solidFill>
                <a:effectLst/>
                <a:uLnTx/>
                <a:uFillTx/>
                <a:latin typeface="+mn-lt"/>
                <a:ea typeface="+mn-ea"/>
                <a:cs typeface="+mn-cs"/>
              </a:rPr>
              <a:t>STYRENE BUTADIENE RUBBER</a:t>
            </a:r>
            <a:r>
              <a:rPr kumimoji="0" lang="en-US" sz="3200" b="0" i="0" u="none" strike="noStrike" kern="1200" cap="none" spc="0" normalizeH="0" baseline="0" noProof="0" dirty="0" smtClean="0">
                <a:ln>
                  <a:noFill/>
                </a:ln>
                <a:solidFill>
                  <a:srgbClr val="FF0000"/>
                </a:solidFill>
                <a:effectLst/>
                <a:uLnTx/>
                <a:uFillTx/>
                <a:latin typeface="+mn-lt"/>
                <a:ea typeface="+mn-ea"/>
                <a:cs typeface="+mn-cs"/>
              </a:rPr>
              <a:t>  SBR</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APPLICATIONS:</a:t>
            </a: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r>
              <a:rPr lang="en-US" sz="3600" dirty="0" smtClean="0"/>
              <a:t>AUTOMOBILE TYRES</a:t>
            </a: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FOOT WEAR</a:t>
            </a:r>
            <a:r>
              <a:rPr kumimoji="0" lang="en-US" sz="3600" b="0" i="0" u="none" strike="noStrike" kern="1200" cap="none" spc="0" normalizeH="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r>
              <a:rPr lang="en-US" sz="3600" baseline="0" dirty="0" smtClean="0"/>
              <a:t>CABLE</a:t>
            </a:r>
            <a:r>
              <a:rPr lang="en-US" sz="3600" dirty="0" smtClean="0"/>
              <a:t>  INSLATION</a:t>
            </a: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HOSE</a:t>
            </a:r>
            <a:r>
              <a:rPr kumimoji="0" lang="en-US" sz="3600" b="0" i="0" u="none" strike="noStrike" kern="1200" cap="none" spc="0" normalizeH="0" noProof="0" dirty="0" smtClean="0">
                <a:ln>
                  <a:noFill/>
                </a:ln>
                <a:solidFill>
                  <a:schemeClr val="tx1"/>
                </a:solidFill>
                <a:effectLst/>
                <a:uLnTx/>
                <a:uFillTx/>
                <a:latin typeface="+mn-lt"/>
                <a:ea typeface="+mn-ea"/>
                <a:cs typeface="+mn-cs"/>
              </a:rPr>
              <a:t> PIPE AND CONVEYOR BELTS</a:t>
            </a: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r>
              <a:rPr lang="en-US" sz="3600" baseline="0" dirty="0" smtClean="0"/>
              <a:t>MOULDED</a:t>
            </a:r>
            <a:r>
              <a:rPr lang="en-US" sz="3600" dirty="0" smtClean="0"/>
              <a:t> ARTICLES</a:t>
            </a: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FLOOR</a:t>
            </a:r>
            <a:r>
              <a:rPr kumimoji="0" lang="en-US" sz="3600" b="0" i="0" u="none" strike="noStrike" kern="1200" cap="none" spc="0" normalizeH="0" noProof="0" dirty="0" smtClean="0">
                <a:ln>
                  <a:noFill/>
                </a:ln>
                <a:solidFill>
                  <a:schemeClr val="tx1"/>
                </a:solidFill>
                <a:effectLst/>
                <a:uLnTx/>
                <a:uFillTx/>
                <a:latin typeface="+mn-lt"/>
                <a:ea typeface="+mn-ea"/>
                <a:cs typeface="+mn-cs"/>
              </a:rPr>
              <a:t> TILES AND MECHANICAL GOODS</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85</a:t>
            </a:fld>
            <a:endParaRPr lang="en-US"/>
          </a:p>
        </p:txBody>
      </p:sp>
      <p:sp>
        <p:nvSpPr>
          <p:cNvPr id="3" name="Content Placeholder 2"/>
          <p:cNvSpPr txBox="1">
            <a:spLocks/>
          </p:cNvSpPr>
          <p:nvPr/>
        </p:nvSpPr>
        <p:spPr>
          <a:xfrm>
            <a:off x="457200" y="0"/>
            <a:ext cx="8229600" cy="58674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600" b="1" i="0" u="none" strike="noStrike" kern="1200" cap="none" spc="0" normalizeH="0" baseline="0" noProof="0" dirty="0" smtClean="0">
                <a:ln>
                  <a:noFill/>
                </a:ln>
                <a:solidFill>
                  <a:srgbClr val="C00000"/>
                </a:solidFill>
                <a:effectLst/>
                <a:uLnTx/>
                <a:uFillTx/>
                <a:latin typeface="+mn-lt"/>
                <a:ea typeface="+mn-ea"/>
                <a:cs typeface="+mn-cs"/>
              </a:rPr>
              <a:t> BUTADIENE RUBBER</a:t>
            </a:r>
            <a:r>
              <a:rPr kumimoji="0" lang="en-US" sz="3600" b="0" i="0" u="none" strike="noStrike" kern="1200" cap="none" spc="0" normalizeH="0" baseline="0" noProof="0" dirty="0" smtClean="0">
                <a:ln>
                  <a:noFill/>
                </a:ln>
                <a:solidFill>
                  <a:srgbClr val="C00000"/>
                </a:solidFill>
                <a:effectLst/>
                <a:uLnTx/>
                <a:uFillTx/>
                <a:latin typeface="+mn-lt"/>
                <a:ea typeface="+mn-ea"/>
                <a:cs typeface="+mn-cs"/>
              </a:rPr>
              <a:t>   BR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This material has a very low glass transition temperature in the region -75C to -100C. This results in very low </a:t>
            </a:r>
            <a:r>
              <a:rPr kumimoji="0" lang="en-US" sz="3600" b="0" i="0" u="none" strike="noStrike" kern="1200" cap="none" spc="0" normalizeH="0" baseline="0" noProof="0" dirty="0" err="1" smtClean="0">
                <a:ln>
                  <a:noFill/>
                </a:ln>
                <a:solidFill>
                  <a:schemeClr val="tx1"/>
                </a:solidFill>
                <a:effectLst/>
                <a:uLnTx/>
                <a:uFillTx/>
                <a:latin typeface="+mn-lt"/>
                <a:ea typeface="+mn-ea"/>
                <a:cs typeface="+mn-cs"/>
              </a:rPr>
              <a:t>hysterisis</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 and good flexibility at ambient temperatures and these properties are maintained to temperatures well below zero. It has high abrasion resistance in severe conditions. Mainly used in </a:t>
            </a:r>
            <a:r>
              <a:rPr kumimoji="0" lang="en-US" sz="3600" b="0" i="0" u="none" strike="noStrike" kern="1200" cap="none" spc="0" normalizeH="0" baseline="0" noProof="0" dirty="0" err="1" smtClean="0">
                <a:ln>
                  <a:noFill/>
                </a:ln>
                <a:solidFill>
                  <a:schemeClr val="tx1"/>
                </a:solidFill>
                <a:effectLst/>
                <a:uLnTx/>
                <a:uFillTx/>
                <a:latin typeface="+mn-lt"/>
                <a:ea typeface="+mn-ea"/>
                <a:cs typeface="+mn-cs"/>
              </a:rPr>
              <a:t>tyres</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 in blends with natural rubber and SBR.</a:t>
            </a: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86</a:t>
            </a:fld>
            <a:endParaRPr lang="en-US"/>
          </a:p>
        </p:txBody>
      </p:sp>
      <p:sp>
        <p:nvSpPr>
          <p:cNvPr id="3" name="TextBox 2"/>
          <p:cNvSpPr txBox="1"/>
          <p:nvPr/>
        </p:nvSpPr>
        <p:spPr>
          <a:xfrm>
            <a:off x="228600" y="228600"/>
            <a:ext cx="8610600" cy="646331"/>
          </a:xfrm>
          <a:prstGeom prst="rect">
            <a:avLst/>
          </a:prstGeom>
          <a:noFill/>
        </p:spPr>
        <p:txBody>
          <a:bodyPr wrap="square" rtlCol="0">
            <a:spAutoFit/>
          </a:bodyPr>
          <a:lstStyle/>
          <a:p>
            <a:endParaRPr lang="en-US" sz="3600" dirty="0">
              <a:latin typeface="Arial Black" pitchFamily="34" charset="0"/>
            </a:endParaRPr>
          </a:p>
        </p:txBody>
      </p:sp>
      <p:sp>
        <p:nvSpPr>
          <p:cNvPr id="5" name="TextBox 4"/>
          <p:cNvSpPr txBox="1"/>
          <p:nvPr/>
        </p:nvSpPr>
        <p:spPr>
          <a:xfrm>
            <a:off x="304800" y="228600"/>
            <a:ext cx="8534400" cy="6740307"/>
          </a:xfrm>
          <a:prstGeom prst="rect">
            <a:avLst/>
          </a:prstGeom>
          <a:noFill/>
        </p:spPr>
        <p:txBody>
          <a:bodyPr wrap="square" rtlCol="0">
            <a:spAutoFit/>
          </a:bodyPr>
          <a:lstStyle/>
          <a:p>
            <a:pPr marL="742950" indent="-742950"/>
            <a:r>
              <a:rPr lang="en-US" sz="3600" dirty="0" smtClean="0">
                <a:solidFill>
                  <a:srgbClr val="0000FF"/>
                </a:solidFill>
                <a:latin typeface="+mj-lt"/>
              </a:rPr>
              <a:t>SILICONE RUBBER:</a:t>
            </a:r>
          </a:p>
          <a:p>
            <a:r>
              <a:rPr lang="en-US" sz="3600" dirty="0" smtClean="0">
                <a:latin typeface="+mj-lt"/>
              </a:rPr>
              <a:t>IT IS UNIQUE SYNTHETIC RUBBER WHICH IS MADE FROM CROSS LINKED POLYMER THAT IS REINFORCED WITH SILICA.</a:t>
            </a:r>
          </a:p>
          <a:p>
            <a:r>
              <a:rPr lang="en-US" sz="3600" dirty="0" smtClean="0">
                <a:latin typeface="+mj-lt"/>
              </a:rPr>
              <a:t>PERFECT BALANCE OF MECHANICAL AND CHEMICAL PROPERTIES.</a:t>
            </a:r>
          </a:p>
          <a:p>
            <a:r>
              <a:rPr lang="en-US" sz="3600" dirty="0" smtClean="0">
                <a:solidFill>
                  <a:srgbClr val="0000FF"/>
                </a:solidFill>
                <a:latin typeface="+mj-lt"/>
              </a:rPr>
              <a:t>PROPERTIES:</a:t>
            </a:r>
          </a:p>
          <a:p>
            <a:pPr>
              <a:buFont typeface="Arial" charset="0"/>
              <a:buChar char="•"/>
            </a:pPr>
            <a:r>
              <a:rPr lang="en-US" sz="3600" dirty="0" smtClean="0">
                <a:latin typeface="+mj-lt"/>
              </a:rPr>
              <a:t>WIDE TEMP. RANGE 250 C TO -80 C </a:t>
            </a:r>
          </a:p>
          <a:p>
            <a:pPr>
              <a:buFont typeface="Arial" charset="0"/>
              <a:buChar char="•"/>
            </a:pPr>
            <a:r>
              <a:rPr lang="en-US" sz="3600" dirty="0" smtClean="0">
                <a:latin typeface="+mj-lt"/>
              </a:rPr>
              <a:t> BETTER WATER AND OIL RESISTANCE</a:t>
            </a:r>
          </a:p>
          <a:p>
            <a:pPr>
              <a:buFont typeface="Arial" charset="0"/>
              <a:buChar char="•"/>
            </a:pPr>
            <a:r>
              <a:rPr lang="en-US" sz="3600" dirty="0" smtClean="0">
                <a:latin typeface="+mj-lt"/>
              </a:rPr>
              <a:t>TENSILE STRENGTH AND TEAR STRENGTH ARE SUPERIOR THAN CONVENTIONAL RUBBER. </a:t>
            </a:r>
            <a:endParaRPr lang="en-US" sz="3600" dirty="0">
              <a:latin typeface="+mj-lt"/>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87</a:t>
            </a:fld>
            <a:endParaRPr lang="en-US"/>
          </a:p>
        </p:txBody>
      </p:sp>
      <p:sp>
        <p:nvSpPr>
          <p:cNvPr id="3" name="TextBox 2"/>
          <p:cNvSpPr txBox="1"/>
          <p:nvPr/>
        </p:nvSpPr>
        <p:spPr>
          <a:xfrm>
            <a:off x="228600" y="228600"/>
            <a:ext cx="8610600" cy="4524315"/>
          </a:xfrm>
          <a:prstGeom prst="rect">
            <a:avLst/>
          </a:prstGeom>
          <a:noFill/>
        </p:spPr>
        <p:txBody>
          <a:bodyPr wrap="square" rtlCol="0">
            <a:spAutoFit/>
          </a:bodyPr>
          <a:lstStyle/>
          <a:p>
            <a:pPr marL="742950" indent="-742950">
              <a:buFont typeface="Arial" charset="0"/>
              <a:buChar char="•"/>
            </a:pPr>
            <a:r>
              <a:rPr lang="en-US" sz="3600" dirty="0" smtClean="0">
                <a:latin typeface="+mj-lt"/>
              </a:rPr>
              <a:t>RESISTANCE TO STEAM</a:t>
            </a:r>
          </a:p>
          <a:p>
            <a:pPr marL="742950" indent="-742950">
              <a:buFont typeface="Arial" charset="0"/>
              <a:buChar char="•"/>
            </a:pPr>
            <a:r>
              <a:rPr lang="en-US" sz="3600" dirty="0" smtClean="0">
                <a:latin typeface="+mj-lt"/>
              </a:rPr>
              <a:t>GLOWS IN THE DARK</a:t>
            </a:r>
          </a:p>
          <a:p>
            <a:pPr marL="742950" indent="-742950">
              <a:buFont typeface="Arial" charset="0"/>
              <a:buChar char="•"/>
            </a:pPr>
            <a:r>
              <a:rPr lang="en-US" sz="3600" dirty="0" smtClean="0">
                <a:latin typeface="+mj-lt"/>
              </a:rPr>
              <a:t>ELECTRICALLY CONDUCTIVE </a:t>
            </a:r>
          </a:p>
          <a:p>
            <a:pPr marL="742950" indent="-742950">
              <a:buFont typeface="Arial" charset="0"/>
              <a:buChar char="•"/>
            </a:pPr>
            <a:r>
              <a:rPr lang="en-US" sz="3600" dirty="0" smtClean="0">
                <a:latin typeface="+mj-lt"/>
              </a:rPr>
              <a:t>LOW SMOKE EMISSION AND FLAME RETARDENT.</a:t>
            </a:r>
          </a:p>
          <a:p>
            <a:pPr marL="742950" indent="-742950"/>
            <a:endParaRPr lang="en-US" sz="3600" dirty="0" smtClean="0">
              <a:latin typeface="+mj-lt"/>
            </a:endParaRPr>
          </a:p>
          <a:p>
            <a:pPr marL="742950" indent="-742950"/>
            <a:endParaRPr lang="en-US" sz="3600" dirty="0" smtClean="0">
              <a:latin typeface="+mj-lt"/>
            </a:endParaRPr>
          </a:p>
          <a:p>
            <a:pPr marL="742950" indent="-742950">
              <a:buFont typeface="Arial" charset="0"/>
              <a:buChar char="•"/>
            </a:pPr>
            <a:endParaRPr lang="en-US" sz="3600" dirty="0">
              <a:latin typeface="+mj-lt"/>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88</a:t>
            </a:fld>
            <a:endParaRPr lang="en-US"/>
          </a:p>
        </p:txBody>
      </p:sp>
      <p:sp>
        <p:nvSpPr>
          <p:cNvPr id="3" name="TextBox 2"/>
          <p:cNvSpPr txBox="1"/>
          <p:nvPr/>
        </p:nvSpPr>
        <p:spPr>
          <a:xfrm>
            <a:off x="228600" y="152400"/>
            <a:ext cx="8686800" cy="5078313"/>
          </a:xfrm>
          <a:prstGeom prst="rect">
            <a:avLst/>
          </a:prstGeom>
          <a:noFill/>
        </p:spPr>
        <p:txBody>
          <a:bodyPr wrap="square" rtlCol="0">
            <a:spAutoFit/>
          </a:bodyPr>
          <a:lstStyle/>
          <a:p>
            <a:r>
              <a:rPr lang="en-US" sz="3600" dirty="0" smtClean="0">
                <a:solidFill>
                  <a:srgbClr val="0000FF"/>
                </a:solidFill>
                <a:latin typeface="+mj-lt"/>
              </a:rPr>
              <a:t>APPLICATIONS:</a:t>
            </a:r>
          </a:p>
          <a:p>
            <a:pPr>
              <a:buFont typeface="Arial" charset="0"/>
              <a:buChar char="•"/>
            </a:pPr>
            <a:r>
              <a:rPr lang="en-US" sz="3600" dirty="0" smtClean="0">
                <a:latin typeface="+mj-lt"/>
              </a:rPr>
              <a:t>THIS RUBBER CAN BE EXTRUDED IN TUBES, STRIPS, SOLID CORDS</a:t>
            </a:r>
          </a:p>
          <a:p>
            <a:pPr>
              <a:buFont typeface="Arial" charset="0"/>
              <a:buChar char="•"/>
            </a:pPr>
            <a:r>
              <a:rPr lang="en-US" sz="3600" dirty="0" smtClean="0">
                <a:latin typeface="+mj-lt"/>
              </a:rPr>
              <a:t> SUITABLE FOR CASTING LOW MELT ALLOYS LIKE LEAD, TIN ETC.</a:t>
            </a:r>
          </a:p>
          <a:p>
            <a:pPr>
              <a:buFont typeface="Arial" charset="0"/>
              <a:buChar char="•"/>
            </a:pPr>
            <a:r>
              <a:rPr lang="en-US" sz="3600" dirty="0" smtClean="0">
                <a:latin typeface="+mj-lt"/>
              </a:rPr>
              <a:t>USED IN SUGICAL DEVICES, GASKETS, SEALS, INSULATION WIRE, TUBES, CABLES ETC.</a:t>
            </a:r>
          </a:p>
          <a:p>
            <a:endParaRPr lang="en-US" sz="3600" dirty="0">
              <a:latin typeface="+mj-lt"/>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89</a:t>
            </a:fld>
            <a:endParaRPr lang="en-US"/>
          </a:p>
        </p:txBody>
      </p:sp>
      <p:sp>
        <p:nvSpPr>
          <p:cNvPr id="3" name="TextBox 2"/>
          <p:cNvSpPr txBox="1"/>
          <p:nvPr/>
        </p:nvSpPr>
        <p:spPr>
          <a:xfrm>
            <a:off x="457200" y="228600"/>
            <a:ext cx="8305800" cy="6247864"/>
          </a:xfrm>
          <a:prstGeom prst="rect">
            <a:avLst/>
          </a:prstGeom>
          <a:noFill/>
        </p:spPr>
        <p:txBody>
          <a:bodyPr wrap="square" rtlCol="0">
            <a:spAutoFit/>
          </a:bodyPr>
          <a:lstStyle/>
          <a:p>
            <a:r>
              <a:rPr lang="en-US" sz="4000" dirty="0" smtClean="0">
                <a:solidFill>
                  <a:srgbClr val="FF3399"/>
                </a:solidFill>
                <a:latin typeface="+mj-lt"/>
              </a:rPr>
              <a:t>PROPERTIES AND APPLICATIONS OF SOME ENGG. MATERIALS.</a:t>
            </a:r>
          </a:p>
          <a:p>
            <a:r>
              <a:rPr lang="en-US" sz="4000" dirty="0" smtClean="0">
                <a:latin typeface="+mj-lt"/>
              </a:rPr>
              <a:t>CERAMIC </a:t>
            </a:r>
          </a:p>
          <a:p>
            <a:r>
              <a:rPr lang="en-US" sz="4000" dirty="0" smtClean="0">
                <a:latin typeface="+mj-lt"/>
              </a:rPr>
              <a:t>ABRASIVE</a:t>
            </a:r>
          </a:p>
          <a:p>
            <a:r>
              <a:rPr lang="en-US" sz="4000" dirty="0" smtClean="0">
                <a:latin typeface="+mj-lt"/>
              </a:rPr>
              <a:t>ADHESIVE </a:t>
            </a:r>
          </a:p>
          <a:p>
            <a:r>
              <a:rPr lang="en-US" sz="4000" dirty="0" smtClean="0">
                <a:latin typeface="+mj-lt"/>
              </a:rPr>
              <a:t>ASBESTOS</a:t>
            </a:r>
          </a:p>
          <a:p>
            <a:r>
              <a:rPr lang="en-US" sz="4000" dirty="0" smtClean="0">
                <a:latin typeface="+mj-lt"/>
              </a:rPr>
              <a:t>CORK</a:t>
            </a:r>
          </a:p>
          <a:p>
            <a:r>
              <a:rPr lang="en-US" sz="4000" dirty="0" smtClean="0">
                <a:latin typeface="+mj-lt"/>
              </a:rPr>
              <a:t>THERMOCOLE </a:t>
            </a:r>
          </a:p>
          <a:p>
            <a:r>
              <a:rPr lang="en-US" sz="4000" dirty="0" smtClean="0">
                <a:latin typeface="+mj-lt"/>
              </a:rPr>
              <a:t>GLASSWOOL</a:t>
            </a:r>
          </a:p>
          <a:p>
            <a:endParaRPr lang="en-US" sz="40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81000"/>
            <a:ext cx="8839200" cy="5909310"/>
          </a:xfrm>
          <a:prstGeom prst="rect">
            <a:avLst/>
          </a:prstGeom>
          <a:noFill/>
        </p:spPr>
        <p:txBody>
          <a:bodyPr wrap="square" rtlCol="0">
            <a:spAutoFit/>
          </a:bodyPr>
          <a:lstStyle/>
          <a:p>
            <a:r>
              <a:rPr lang="en-US" sz="3600" b="1" dirty="0" smtClean="0">
                <a:solidFill>
                  <a:srgbClr val="0070C0"/>
                </a:solidFill>
                <a:latin typeface="Arial Black" pitchFamily="34" charset="0"/>
              </a:rPr>
              <a:t>Addition Polymers :</a:t>
            </a:r>
            <a:endParaRPr lang="en-US" sz="3600" dirty="0" smtClean="0">
              <a:solidFill>
                <a:srgbClr val="0070C0"/>
              </a:solidFill>
              <a:latin typeface="Arial Black" pitchFamily="34" charset="0"/>
            </a:endParaRPr>
          </a:p>
          <a:p>
            <a:r>
              <a:rPr lang="en-US" sz="3600" b="1" dirty="0" smtClean="0">
                <a:latin typeface="Arial Black" pitchFamily="34" charset="0"/>
              </a:rPr>
              <a:t>Polymers</a:t>
            </a:r>
            <a:r>
              <a:rPr lang="en-US" sz="3600" dirty="0" smtClean="0">
                <a:latin typeface="Arial Black" pitchFamily="34" charset="0"/>
              </a:rPr>
              <a:t> are long chain giant organic molecules are assembled from many smaller molecules called </a:t>
            </a:r>
            <a:r>
              <a:rPr lang="en-US" sz="3600" b="1" dirty="0" smtClean="0">
                <a:latin typeface="Arial Black" pitchFamily="34" charset="0"/>
              </a:rPr>
              <a:t>monomers</a:t>
            </a:r>
            <a:r>
              <a:rPr lang="en-US" sz="3600" dirty="0" smtClean="0">
                <a:latin typeface="Arial Black" pitchFamily="34" charset="0"/>
              </a:rPr>
              <a:t>. </a:t>
            </a:r>
          </a:p>
          <a:p>
            <a:r>
              <a:rPr lang="en-US" sz="3600" b="1" dirty="0" smtClean="0">
                <a:latin typeface="Arial Black" pitchFamily="34" charset="0"/>
              </a:rPr>
              <a:t>Polymers</a:t>
            </a:r>
            <a:r>
              <a:rPr lang="en-US" sz="3600" dirty="0" smtClean="0">
                <a:latin typeface="Arial Black" pitchFamily="34" charset="0"/>
              </a:rPr>
              <a:t> consist of many repeating monomer units in long chains. A polymer is analogous to a necklace made from many small beads (monomers).</a:t>
            </a:r>
          </a:p>
          <a:p>
            <a:endParaRPr lang="en-US" dirty="0"/>
          </a:p>
        </p:txBody>
      </p:sp>
      <p:sp>
        <p:nvSpPr>
          <p:cNvPr id="3" name="Slide Number Placeholder 2"/>
          <p:cNvSpPr>
            <a:spLocks noGrp="1"/>
          </p:cNvSpPr>
          <p:nvPr>
            <p:ph type="sldNum" sz="quarter" idx="12"/>
          </p:nvPr>
        </p:nvSpPr>
        <p:spPr/>
        <p:txBody>
          <a:bodyPr/>
          <a:lstStyle/>
          <a:p>
            <a:fld id="{262779A1-A695-4061-8ECF-6D13A2677CC7}" type="slidenum">
              <a:rPr lang="en-US" smtClean="0"/>
              <a:pPr/>
              <a:t>9</a:t>
            </a:fld>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90</a:t>
            </a:fld>
            <a:endParaRPr lang="en-US"/>
          </a:p>
        </p:txBody>
      </p:sp>
      <p:sp>
        <p:nvSpPr>
          <p:cNvPr id="3" name="TextBox 2"/>
          <p:cNvSpPr txBox="1"/>
          <p:nvPr/>
        </p:nvSpPr>
        <p:spPr>
          <a:xfrm>
            <a:off x="152400" y="228600"/>
            <a:ext cx="8686800" cy="6740307"/>
          </a:xfrm>
          <a:prstGeom prst="rect">
            <a:avLst/>
          </a:prstGeom>
          <a:noFill/>
        </p:spPr>
        <p:txBody>
          <a:bodyPr wrap="square" rtlCol="0">
            <a:spAutoFit/>
          </a:bodyPr>
          <a:lstStyle/>
          <a:p>
            <a:r>
              <a:rPr lang="en-US" sz="4000" dirty="0" smtClean="0">
                <a:solidFill>
                  <a:srgbClr val="FF3399"/>
                </a:solidFill>
                <a:latin typeface="+mj-lt"/>
              </a:rPr>
              <a:t>CERAMIC:</a:t>
            </a:r>
          </a:p>
          <a:p>
            <a:r>
              <a:rPr lang="en-US" sz="3600" dirty="0" smtClean="0">
                <a:latin typeface="+mj-lt"/>
              </a:rPr>
              <a:t>THESE CONTAINING PHASES OF METALLIC AND NON METALLIC ELEMENTS.</a:t>
            </a:r>
          </a:p>
          <a:p>
            <a:r>
              <a:rPr lang="en-US" sz="4000" dirty="0" smtClean="0">
                <a:latin typeface="+mj-lt"/>
              </a:rPr>
              <a:t>SERAMIC CRSTALS ARE FORMED BY EITHER A PURE IONIC BOND, A PURE COVALENT BOND OR BY BOND THAT POSSES THE IONIC AS WELL AS COVALENT CHARACTERISTICS.</a:t>
            </a:r>
          </a:p>
          <a:p>
            <a:r>
              <a:rPr lang="en-US" sz="4000" dirty="0" smtClean="0">
                <a:solidFill>
                  <a:srgbClr val="0000FF"/>
                </a:solidFill>
                <a:latin typeface="+mj-lt"/>
              </a:rPr>
              <a:t>EXAMPLES OF CERAMIC ARE SILICA, GLASS, REFRACTORY, SILICON CARBIDE ETC.</a:t>
            </a:r>
            <a:endParaRPr lang="en-US" sz="4000" dirty="0">
              <a:latin typeface="+mj-lt"/>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91</a:t>
            </a:fld>
            <a:endParaRPr lang="en-US"/>
          </a:p>
        </p:txBody>
      </p:sp>
      <p:pic>
        <p:nvPicPr>
          <p:cNvPr id="3" name="Picture 2" descr="File:Bridge from dental porcelain.jpg">
            <a:hlinkClick r:id="rId2"/>
          </p:cNvPr>
          <p:cNvPicPr/>
          <p:nvPr/>
        </p:nvPicPr>
        <p:blipFill>
          <a:blip r:embed="rId3" cstate="print"/>
          <a:srcRect/>
          <a:stretch>
            <a:fillRect/>
          </a:stretch>
        </p:blipFill>
        <p:spPr bwMode="auto">
          <a:xfrm>
            <a:off x="685800" y="762000"/>
            <a:ext cx="3276600" cy="2209800"/>
          </a:xfrm>
          <a:prstGeom prst="rect">
            <a:avLst/>
          </a:prstGeom>
          <a:noFill/>
          <a:ln w="9525">
            <a:noFill/>
            <a:miter lim="800000"/>
            <a:headEnd/>
            <a:tailEnd/>
          </a:ln>
        </p:spPr>
      </p:pic>
      <p:sp>
        <p:nvSpPr>
          <p:cNvPr id="4" name="TextBox 3"/>
          <p:cNvSpPr txBox="1"/>
          <p:nvPr/>
        </p:nvSpPr>
        <p:spPr>
          <a:xfrm>
            <a:off x="609600" y="3429000"/>
            <a:ext cx="3505200" cy="1569660"/>
          </a:xfrm>
          <a:prstGeom prst="rect">
            <a:avLst/>
          </a:prstGeom>
          <a:noFill/>
        </p:spPr>
        <p:txBody>
          <a:bodyPr wrap="square" rtlCol="0">
            <a:spAutoFit/>
          </a:bodyPr>
          <a:lstStyle/>
          <a:p>
            <a:r>
              <a:rPr lang="en-US" sz="3200" dirty="0" smtClean="0"/>
              <a:t>Fixed partial </a:t>
            </a:r>
            <a:r>
              <a:rPr lang="en-US" sz="3200" u="sng" dirty="0" smtClean="0">
                <a:hlinkClick r:id="rId4" tooltip="Denture"/>
              </a:rPr>
              <a:t>denture</a:t>
            </a:r>
            <a:r>
              <a:rPr lang="en-US" sz="3200" dirty="0" smtClean="0"/>
              <a:t>, or "bridge</a:t>
            </a:r>
          </a:p>
          <a:p>
            <a:endParaRPr lang="en-US" sz="3200" dirty="0"/>
          </a:p>
        </p:txBody>
      </p:sp>
      <p:pic>
        <p:nvPicPr>
          <p:cNvPr id="5" name="moduleImage122005781" descr="http://i3.squidoocdn.com/resize/squidoo_images/250/draft_lens13731891module122005781photo_1285531586chi_bowl.jpg"/>
          <p:cNvPicPr/>
          <p:nvPr/>
        </p:nvPicPr>
        <p:blipFill>
          <a:blip r:embed="rId5"/>
          <a:srcRect/>
          <a:stretch>
            <a:fillRect/>
          </a:stretch>
        </p:blipFill>
        <p:spPr bwMode="auto">
          <a:xfrm>
            <a:off x="4648200" y="838200"/>
            <a:ext cx="3429000" cy="2514600"/>
          </a:xfrm>
          <a:prstGeom prst="rect">
            <a:avLst/>
          </a:prstGeom>
          <a:noFill/>
          <a:ln w="9525">
            <a:noFill/>
            <a:miter lim="800000"/>
            <a:headEnd/>
            <a:tailEnd/>
          </a:ln>
        </p:spPr>
      </p:pic>
      <p:sp>
        <p:nvSpPr>
          <p:cNvPr id="6" name="TextBox 5"/>
          <p:cNvSpPr txBox="1"/>
          <p:nvPr/>
        </p:nvSpPr>
        <p:spPr>
          <a:xfrm>
            <a:off x="4724400" y="3886200"/>
            <a:ext cx="3733800" cy="923330"/>
          </a:xfrm>
          <a:prstGeom prst="rect">
            <a:avLst/>
          </a:prstGeom>
          <a:noFill/>
        </p:spPr>
        <p:txBody>
          <a:bodyPr wrap="square" rtlCol="0">
            <a:spAutoFit/>
          </a:bodyPr>
          <a:lstStyle/>
          <a:p>
            <a:r>
              <a:rPr lang="en-US" sz="3600" dirty="0" smtClean="0"/>
              <a:t>ceramic </a:t>
            </a:r>
            <a:r>
              <a:rPr lang="en-US" sz="3600" dirty="0" err="1" smtClean="0"/>
              <a:t>boul</a:t>
            </a:r>
            <a:endParaRPr lang="en-US" sz="3600" dirty="0" smtClean="0"/>
          </a:p>
          <a:p>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92</a:t>
            </a:fld>
            <a:endParaRPr lang="en-US"/>
          </a:p>
        </p:txBody>
      </p:sp>
      <p:graphicFrame>
        <p:nvGraphicFramePr>
          <p:cNvPr id="2050" name="Object 2"/>
          <p:cNvGraphicFramePr>
            <a:graphicFrameLocks noChangeAspect="1"/>
          </p:cNvGraphicFramePr>
          <p:nvPr/>
        </p:nvGraphicFramePr>
        <p:xfrm>
          <a:off x="1828800" y="533400"/>
          <a:ext cx="3971925" cy="3330575"/>
        </p:xfrm>
        <a:graphic>
          <a:graphicData uri="http://schemas.openxmlformats.org/presentationml/2006/ole">
            <p:oleObj spid="_x0000_s2050" name="Photo Editor Photo" r:id="rId3" imgW="1238423" imgH="1038370" progId="">
              <p:embed/>
            </p:oleObj>
          </a:graphicData>
        </a:graphic>
      </p:graphicFrame>
      <p:sp>
        <p:nvSpPr>
          <p:cNvPr id="4" name="TextBox 3"/>
          <p:cNvSpPr txBox="1"/>
          <p:nvPr/>
        </p:nvSpPr>
        <p:spPr>
          <a:xfrm>
            <a:off x="914400" y="4038600"/>
            <a:ext cx="6934200" cy="1569660"/>
          </a:xfrm>
          <a:prstGeom prst="rect">
            <a:avLst/>
          </a:prstGeom>
          <a:noFill/>
        </p:spPr>
        <p:txBody>
          <a:bodyPr wrap="square" rtlCol="0">
            <a:spAutoFit/>
          </a:bodyPr>
          <a:lstStyle/>
          <a:p>
            <a:r>
              <a:rPr lang="en-US" sz="4800" dirty="0" smtClean="0"/>
              <a:t>Ceramic as a cutting tool</a:t>
            </a:r>
          </a:p>
          <a:p>
            <a:r>
              <a:rPr lang="en-US" sz="4800" dirty="0" smtClean="0"/>
              <a:t>Tungsten carbide inserts</a:t>
            </a:r>
            <a:endParaRPr lang="en-US" sz="4800"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93</a:t>
            </a:fld>
            <a:endParaRPr lang="en-US"/>
          </a:p>
        </p:txBody>
      </p:sp>
      <p:pic>
        <p:nvPicPr>
          <p:cNvPr id="3" name="Picture 2" descr="http://upload.wikimedia.org/wikipedia/en/thumb/6/64/Si3N4bearings.jpg/350px-Si3N4bearings.jpg">
            <a:hlinkClick r:id="rId2"/>
          </p:cNvPr>
          <p:cNvPicPr/>
          <p:nvPr/>
        </p:nvPicPr>
        <p:blipFill>
          <a:blip r:embed="rId3"/>
          <a:srcRect/>
          <a:stretch>
            <a:fillRect/>
          </a:stretch>
        </p:blipFill>
        <p:spPr bwMode="auto">
          <a:xfrm>
            <a:off x="838200" y="1371600"/>
            <a:ext cx="3733800" cy="3429000"/>
          </a:xfrm>
          <a:prstGeom prst="rect">
            <a:avLst/>
          </a:prstGeom>
          <a:noFill/>
          <a:ln w="9525">
            <a:noFill/>
            <a:miter lim="800000"/>
            <a:headEnd/>
            <a:tailEnd/>
          </a:ln>
        </p:spPr>
      </p:pic>
      <p:sp>
        <p:nvSpPr>
          <p:cNvPr id="4" name="TextBox 3"/>
          <p:cNvSpPr txBox="1"/>
          <p:nvPr/>
        </p:nvSpPr>
        <p:spPr>
          <a:xfrm>
            <a:off x="762000" y="4953000"/>
            <a:ext cx="3810000" cy="1846659"/>
          </a:xfrm>
          <a:prstGeom prst="rect">
            <a:avLst/>
          </a:prstGeom>
          <a:noFill/>
        </p:spPr>
        <p:txBody>
          <a:bodyPr wrap="square" rtlCol="0">
            <a:spAutoFit/>
          </a:bodyPr>
          <a:lstStyle/>
          <a:p>
            <a:r>
              <a:rPr lang="en-US" sz="3200" dirty="0" smtClean="0"/>
              <a:t>Bearing components made from 100% silicon nitride Si</a:t>
            </a:r>
            <a:r>
              <a:rPr lang="en-US" sz="3200" baseline="-25000" dirty="0" smtClean="0"/>
              <a:t>3</a:t>
            </a:r>
            <a:r>
              <a:rPr lang="en-US" sz="3200" dirty="0" smtClean="0"/>
              <a:t>N</a:t>
            </a:r>
            <a:r>
              <a:rPr lang="en-US" sz="3200" baseline="-25000" dirty="0" smtClean="0"/>
              <a:t>4</a:t>
            </a:r>
            <a:endParaRPr lang="en-US" sz="3200" dirty="0" smtClean="0"/>
          </a:p>
          <a:p>
            <a:endParaRPr lang="en-US" dirty="0"/>
          </a:p>
        </p:txBody>
      </p:sp>
      <p:sp>
        <p:nvSpPr>
          <p:cNvPr id="5" name="TextBox 4"/>
          <p:cNvSpPr txBox="1"/>
          <p:nvPr/>
        </p:nvSpPr>
        <p:spPr>
          <a:xfrm>
            <a:off x="838200" y="381000"/>
            <a:ext cx="4495800" cy="584775"/>
          </a:xfrm>
          <a:prstGeom prst="rect">
            <a:avLst/>
          </a:prstGeom>
          <a:noFill/>
        </p:spPr>
        <p:txBody>
          <a:bodyPr wrap="square" rtlCol="0">
            <a:spAutoFit/>
          </a:bodyPr>
          <a:lstStyle/>
          <a:p>
            <a:r>
              <a:rPr lang="en-US" sz="3200" dirty="0" smtClean="0"/>
              <a:t>Ceramic application</a:t>
            </a:r>
            <a:endParaRPr lang="en-US" sz="3200"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94</a:t>
            </a:fld>
            <a:endParaRPr lang="en-US"/>
          </a:p>
        </p:txBody>
      </p:sp>
      <p:sp>
        <p:nvSpPr>
          <p:cNvPr id="3" name="TextBox 2"/>
          <p:cNvSpPr txBox="1"/>
          <p:nvPr/>
        </p:nvSpPr>
        <p:spPr>
          <a:xfrm>
            <a:off x="457200" y="152400"/>
            <a:ext cx="8458200" cy="5632311"/>
          </a:xfrm>
          <a:prstGeom prst="rect">
            <a:avLst/>
          </a:prstGeom>
          <a:noFill/>
        </p:spPr>
        <p:txBody>
          <a:bodyPr wrap="square" rtlCol="0">
            <a:spAutoFit/>
          </a:bodyPr>
          <a:lstStyle/>
          <a:p>
            <a:r>
              <a:rPr lang="en-US" sz="3600" dirty="0" smtClean="0">
                <a:solidFill>
                  <a:srgbClr val="0000FF"/>
                </a:solidFill>
                <a:latin typeface="+mj-lt"/>
              </a:rPr>
              <a:t>PROPERTIES OF CERAMIC:</a:t>
            </a:r>
          </a:p>
          <a:p>
            <a:pPr>
              <a:buFont typeface="Arial" charset="0"/>
              <a:buChar char="•"/>
            </a:pPr>
            <a:r>
              <a:rPr lang="en-US" sz="3600" dirty="0" smtClean="0">
                <a:latin typeface="+mj-lt"/>
              </a:rPr>
              <a:t>THEY ARE HARD BRITTLE MATERIALS</a:t>
            </a:r>
          </a:p>
          <a:p>
            <a:pPr>
              <a:buFont typeface="Arial" charset="0"/>
              <a:buChar char="•"/>
            </a:pPr>
            <a:r>
              <a:rPr lang="en-US" sz="3600" dirty="0" smtClean="0">
                <a:latin typeface="+mj-lt"/>
              </a:rPr>
              <a:t> RESISTANT TO CORROSION AND HIGH TEMP. STRENGTH.</a:t>
            </a:r>
          </a:p>
          <a:p>
            <a:pPr>
              <a:buFont typeface="Arial" charset="0"/>
              <a:buChar char="•"/>
            </a:pPr>
            <a:r>
              <a:rPr lang="en-US" sz="3600" dirty="0" smtClean="0">
                <a:latin typeface="+mj-lt"/>
              </a:rPr>
              <a:t>RESISTANT TO PLATIC DEFORMATION</a:t>
            </a:r>
          </a:p>
          <a:p>
            <a:pPr>
              <a:buFont typeface="Arial" charset="0"/>
              <a:buChar char="•"/>
            </a:pPr>
            <a:r>
              <a:rPr lang="en-US" sz="3600" dirty="0" smtClean="0">
                <a:latin typeface="+mj-lt"/>
              </a:rPr>
              <a:t>BAD CONDUCTORS OF ELECTRICITY</a:t>
            </a:r>
          </a:p>
          <a:p>
            <a:pPr>
              <a:buFont typeface="Arial" charset="0"/>
              <a:buChar char="•"/>
            </a:pPr>
            <a:r>
              <a:rPr lang="en-US" sz="3600" dirty="0" smtClean="0">
                <a:latin typeface="+mj-lt"/>
              </a:rPr>
              <a:t>POSSES VERY LOW THERMAL CONDCTIVITY</a:t>
            </a:r>
          </a:p>
          <a:p>
            <a:pPr>
              <a:buFont typeface="Arial" charset="0"/>
              <a:buChar char="•"/>
            </a:pPr>
            <a:r>
              <a:rPr lang="en-US" sz="3600" dirty="0" smtClean="0">
                <a:latin typeface="+mj-lt"/>
              </a:rPr>
              <a:t>HIGHLY RESISTANT TO ALL CHEMCIALS EXPECT YDROFLUORIC ACID.</a:t>
            </a:r>
            <a:endParaRPr lang="en-US" sz="3600" dirty="0">
              <a:latin typeface="+mj-lt"/>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95</a:t>
            </a:fld>
            <a:endParaRPr lang="en-US"/>
          </a:p>
        </p:txBody>
      </p:sp>
      <p:sp>
        <p:nvSpPr>
          <p:cNvPr id="3" name="TextBox 2"/>
          <p:cNvSpPr txBox="1"/>
          <p:nvPr/>
        </p:nvSpPr>
        <p:spPr>
          <a:xfrm>
            <a:off x="457200" y="152400"/>
            <a:ext cx="8458200" cy="6740307"/>
          </a:xfrm>
          <a:prstGeom prst="rect">
            <a:avLst/>
          </a:prstGeom>
          <a:noFill/>
        </p:spPr>
        <p:txBody>
          <a:bodyPr wrap="square" rtlCol="0">
            <a:spAutoFit/>
          </a:bodyPr>
          <a:lstStyle/>
          <a:p>
            <a:r>
              <a:rPr lang="en-US" sz="3600" dirty="0" smtClean="0">
                <a:solidFill>
                  <a:srgbClr val="0000FF"/>
                </a:solidFill>
                <a:latin typeface="+mj-lt"/>
              </a:rPr>
              <a:t>APPLICATIONS OF CERAMIC:</a:t>
            </a:r>
          </a:p>
          <a:p>
            <a:r>
              <a:rPr lang="en-US" sz="3600" dirty="0" smtClean="0">
                <a:solidFill>
                  <a:srgbClr val="0070C0"/>
                </a:solidFill>
                <a:latin typeface="+mj-lt"/>
              </a:rPr>
              <a:t>AEROSPACE :</a:t>
            </a:r>
          </a:p>
          <a:p>
            <a:r>
              <a:rPr lang="en-US" sz="3600" dirty="0" smtClean="0">
                <a:latin typeface="+mj-lt"/>
              </a:rPr>
              <a:t>SPACE SHUTTLE TILES, THERMAL BARRIERS, HIGH TEMP. GLASS WINDOWS, FUEL CELLS.</a:t>
            </a:r>
          </a:p>
          <a:p>
            <a:r>
              <a:rPr lang="en-US" sz="3600" dirty="0" smtClean="0">
                <a:solidFill>
                  <a:srgbClr val="0070C0"/>
                </a:solidFill>
                <a:latin typeface="+mj-lt"/>
              </a:rPr>
              <a:t>AUTOMOTIVE:</a:t>
            </a:r>
          </a:p>
          <a:p>
            <a:r>
              <a:rPr lang="en-US" sz="3600" dirty="0" smtClean="0">
                <a:latin typeface="+mj-lt"/>
              </a:rPr>
              <a:t>CATALYTIC  CONVERTERS, AIRBAG SENSORS, CERAMIC ROTORS, SPARK PLUGS ETC.</a:t>
            </a:r>
          </a:p>
          <a:p>
            <a:r>
              <a:rPr lang="en-US" sz="3600" dirty="0" smtClean="0">
                <a:solidFill>
                  <a:srgbClr val="0070C0"/>
                </a:solidFill>
                <a:latin typeface="+mj-lt"/>
              </a:rPr>
              <a:t>MEDICAL: </a:t>
            </a:r>
          </a:p>
          <a:p>
            <a:r>
              <a:rPr lang="en-US" sz="3600" dirty="0" smtClean="0">
                <a:latin typeface="+mj-lt"/>
              </a:rPr>
              <a:t>ORTHOPAEDIC JOINT REPLACEMENT, DENTAL RESTORATION, BONE IMPLANTS.</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96</a:t>
            </a:fld>
            <a:endParaRPr lang="en-US"/>
          </a:p>
        </p:txBody>
      </p:sp>
      <p:sp>
        <p:nvSpPr>
          <p:cNvPr id="3" name="TextBox 2"/>
          <p:cNvSpPr txBox="1"/>
          <p:nvPr/>
        </p:nvSpPr>
        <p:spPr>
          <a:xfrm>
            <a:off x="457200" y="152400"/>
            <a:ext cx="8458200" cy="3416320"/>
          </a:xfrm>
          <a:prstGeom prst="rect">
            <a:avLst/>
          </a:prstGeom>
          <a:noFill/>
        </p:spPr>
        <p:txBody>
          <a:bodyPr wrap="square" rtlCol="0">
            <a:spAutoFit/>
          </a:bodyPr>
          <a:lstStyle/>
          <a:p>
            <a:r>
              <a:rPr lang="en-US" sz="3600" dirty="0" smtClean="0">
                <a:solidFill>
                  <a:srgbClr val="0070C0"/>
                </a:solidFill>
                <a:latin typeface="+mj-lt"/>
              </a:rPr>
              <a:t>CONSUMER USES:</a:t>
            </a:r>
          </a:p>
          <a:p>
            <a:r>
              <a:rPr lang="en-US" sz="3600" dirty="0" smtClean="0">
                <a:latin typeface="+mj-lt"/>
              </a:rPr>
              <a:t>GLASSWARE,POTTERY, DINNERWARE, CERAMIC TILES, SANITARY WARE, CRUCIBLE, JAR ETC.</a:t>
            </a:r>
          </a:p>
          <a:p>
            <a:r>
              <a:rPr lang="en-US" sz="3600" dirty="0" smtClean="0">
                <a:latin typeface="+mj-lt"/>
              </a:rPr>
              <a:t> BRICKS, CEMENT,LAB EQUIPMENTS, CHEMICAL INDUSTRIES. ETC.</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97</a:t>
            </a:fld>
            <a:endParaRPr lang="en-US"/>
          </a:p>
        </p:txBody>
      </p:sp>
      <p:sp>
        <p:nvSpPr>
          <p:cNvPr id="3" name="TextBox 2"/>
          <p:cNvSpPr txBox="1"/>
          <p:nvPr/>
        </p:nvSpPr>
        <p:spPr>
          <a:xfrm>
            <a:off x="304800" y="228600"/>
            <a:ext cx="8686800" cy="6524863"/>
          </a:xfrm>
          <a:prstGeom prst="rect">
            <a:avLst/>
          </a:prstGeom>
          <a:noFill/>
        </p:spPr>
        <p:txBody>
          <a:bodyPr wrap="square" rtlCol="0">
            <a:spAutoFit/>
          </a:bodyPr>
          <a:lstStyle/>
          <a:p>
            <a:r>
              <a:rPr lang="en-US" sz="4000" b="1" dirty="0" smtClean="0">
                <a:solidFill>
                  <a:srgbClr val="FF0000"/>
                </a:solidFill>
              </a:rPr>
              <a:t>Ceramics</a:t>
            </a:r>
            <a:r>
              <a:rPr lang="en-US" sz="4000" dirty="0" smtClean="0">
                <a:solidFill>
                  <a:srgbClr val="FF0000"/>
                </a:solidFill>
              </a:rPr>
              <a:t> are used in an array of applications:</a:t>
            </a:r>
          </a:p>
          <a:p>
            <a:pPr lvl="0"/>
            <a:r>
              <a:rPr lang="en-US" sz="4000" dirty="0" smtClean="0"/>
              <a:t>Compressive strength makes ceramics good structural materials (e.g., bricks in houses, stone blocks in the pyramids) </a:t>
            </a:r>
          </a:p>
          <a:p>
            <a:pPr lvl="0"/>
            <a:r>
              <a:rPr lang="en-US" sz="4000" dirty="0" smtClean="0"/>
              <a:t>High voltage insulators and spark plugs are made from ceramics due to its electrical conductivity properties </a:t>
            </a:r>
            <a:br>
              <a:rPr lang="en-US" sz="4000" dirty="0" smtClean="0"/>
            </a:br>
            <a:endParaRPr lang="en-US" sz="4000" dirty="0" smtClean="0"/>
          </a:p>
          <a:p>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98</a:t>
            </a:fld>
            <a:endParaRPr lang="en-US"/>
          </a:p>
        </p:txBody>
      </p:sp>
      <p:sp>
        <p:nvSpPr>
          <p:cNvPr id="3" name="TextBox 2"/>
          <p:cNvSpPr txBox="1"/>
          <p:nvPr/>
        </p:nvSpPr>
        <p:spPr>
          <a:xfrm>
            <a:off x="304800" y="381000"/>
            <a:ext cx="8610600" cy="3785652"/>
          </a:xfrm>
          <a:prstGeom prst="rect">
            <a:avLst/>
          </a:prstGeom>
          <a:noFill/>
        </p:spPr>
        <p:txBody>
          <a:bodyPr wrap="square" rtlCol="0">
            <a:spAutoFit/>
          </a:bodyPr>
          <a:lstStyle/>
          <a:p>
            <a:r>
              <a:rPr lang="en-US" sz="4000" dirty="0" smtClean="0"/>
              <a:t>Good thermal insulation has ceramic tiles used in ovens and as exterior tiles on the Shuttle orbiter Some ceramics are transparent to radar and other electromagnetic waves and are used in </a:t>
            </a:r>
            <a:r>
              <a:rPr lang="en-US" sz="4000" dirty="0" err="1" smtClean="0"/>
              <a:t>radomes</a:t>
            </a:r>
            <a:r>
              <a:rPr lang="en-US" sz="4000" dirty="0" smtClean="0"/>
              <a:t> and transmitters</a:t>
            </a:r>
            <a:endParaRPr lang="en-US" sz="4000"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2779A1-A695-4061-8ECF-6D13A2677CC7}" type="slidenum">
              <a:rPr lang="en-US" smtClean="0"/>
              <a:pPr/>
              <a:t>99</a:t>
            </a:fld>
            <a:endParaRPr lang="en-US"/>
          </a:p>
        </p:txBody>
      </p:sp>
      <p:sp>
        <p:nvSpPr>
          <p:cNvPr id="3" name="TextBox 2"/>
          <p:cNvSpPr txBox="1"/>
          <p:nvPr/>
        </p:nvSpPr>
        <p:spPr>
          <a:xfrm>
            <a:off x="457200" y="304800"/>
            <a:ext cx="8458200" cy="4062651"/>
          </a:xfrm>
          <a:prstGeom prst="rect">
            <a:avLst/>
          </a:prstGeom>
          <a:noFill/>
        </p:spPr>
        <p:txBody>
          <a:bodyPr wrap="square" rtlCol="0">
            <a:spAutoFit/>
          </a:bodyPr>
          <a:lstStyle/>
          <a:p>
            <a:pPr lvl="0"/>
            <a:r>
              <a:rPr lang="en-US" sz="4000" dirty="0" smtClean="0"/>
              <a:t>Hardness, abrasion resistance, imperviousness to high temperatures and extremely caustic conditions allow ceramics to be used in special applications where no other material can be used </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620</TotalTime>
  <Words>3762</Words>
  <Application>Microsoft Office PowerPoint</Application>
  <PresentationFormat>On-screen Show (4:3)</PresentationFormat>
  <Paragraphs>691</Paragraphs>
  <Slides>125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125</vt:i4>
      </vt:variant>
    </vt:vector>
  </HeadingPairs>
  <TitlesOfParts>
    <vt:vector size="127" baseType="lpstr">
      <vt:lpstr>Flow</vt:lpstr>
      <vt:lpstr>Photo Editor Photo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dc:creator>
  <cp:lastModifiedBy>GP-MECH-05</cp:lastModifiedBy>
  <cp:revision>147</cp:revision>
  <dcterms:created xsi:type="dcterms:W3CDTF">2005-12-03T08:50:08Z</dcterms:created>
  <dcterms:modified xsi:type="dcterms:W3CDTF">2013-07-22T08:55:08Z</dcterms:modified>
</cp:coreProperties>
</file>