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5"/>
  </p:notesMasterIdLst>
  <p:sldIdLst>
    <p:sldId id="256" r:id="rId2"/>
    <p:sldId id="329" r:id="rId3"/>
    <p:sldId id="330" r:id="rId4"/>
    <p:sldId id="271" r:id="rId5"/>
    <p:sldId id="257" r:id="rId6"/>
    <p:sldId id="272" r:id="rId7"/>
    <p:sldId id="258" r:id="rId8"/>
    <p:sldId id="259" r:id="rId9"/>
    <p:sldId id="273" r:id="rId10"/>
    <p:sldId id="274" r:id="rId11"/>
    <p:sldId id="331" r:id="rId12"/>
    <p:sldId id="343" r:id="rId13"/>
    <p:sldId id="260" r:id="rId14"/>
    <p:sldId id="261" r:id="rId15"/>
    <p:sldId id="262" r:id="rId16"/>
    <p:sldId id="263" r:id="rId17"/>
    <p:sldId id="264" r:id="rId18"/>
    <p:sldId id="351" r:id="rId19"/>
    <p:sldId id="265" r:id="rId20"/>
    <p:sldId id="266" r:id="rId21"/>
    <p:sldId id="320" r:id="rId22"/>
    <p:sldId id="321" r:id="rId23"/>
    <p:sldId id="322" r:id="rId24"/>
    <p:sldId id="323" r:id="rId25"/>
    <p:sldId id="324" r:id="rId26"/>
    <p:sldId id="267" r:id="rId27"/>
    <p:sldId id="268" r:id="rId28"/>
    <p:sldId id="269" r:id="rId29"/>
    <p:sldId id="270" r:id="rId30"/>
    <p:sldId id="275" r:id="rId31"/>
    <p:sldId id="276" r:id="rId32"/>
    <p:sldId id="277" r:id="rId33"/>
    <p:sldId id="278" r:id="rId34"/>
    <p:sldId id="348" r:id="rId35"/>
    <p:sldId id="279" r:id="rId36"/>
    <p:sldId id="332" r:id="rId37"/>
    <p:sldId id="337" r:id="rId38"/>
    <p:sldId id="333" r:id="rId39"/>
    <p:sldId id="334" r:id="rId40"/>
    <p:sldId id="335" r:id="rId41"/>
    <p:sldId id="336" r:id="rId42"/>
    <p:sldId id="280" r:id="rId43"/>
    <p:sldId id="281" r:id="rId44"/>
    <p:sldId id="282" r:id="rId45"/>
    <p:sldId id="283" r:id="rId46"/>
    <p:sldId id="284" r:id="rId47"/>
    <p:sldId id="285" r:id="rId48"/>
    <p:sldId id="286" r:id="rId49"/>
    <p:sldId id="287" r:id="rId50"/>
    <p:sldId id="288" r:id="rId51"/>
    <p:sldId id="289" r:id="rId52"/>
    <p:sldId id="303" r:id="rId53"/>
    <p:sldId id="290" r:id="rId54"/>
    <p:sldId id="291" r:id="rId55"/>
    <p:sldId id="346" r:id="rId56"/>
    <p:sldId id="347" r:id="rId57"/>
    <p:sldId id="292" r:id="rId58"/>
    <p:sldId id="338" r:id="rId59"/>
    <p:sldId id="293" r:id="rId60"/>
    <p:sldId id="294" r:id="rId61"/>
    <p:sldId id="295" r:id="rId62"/>
    <p:sldId id="296" r:id="rId63"/>
    <p:sldId id="339" r:id="rId64"/>
    <p:sldId id="340" r:id="rId65"/>
    <p:sldId id="349" r:id="rId66"/>
    <p:sldId id="342" r:id="rId67"/>
    <p:sldId id="341" r:id="rId68"/>
    <p:sldId id="297" r:id="rId69"/>
    <p:sldId id="298" r:id="rId70"/>
    <p:sldId id="299" r:id="rId71"/>
    <p:sldId id="300" r:id="rId72"/>
    <p:sldId id="350" r:id="rId73"/>
    <p:sldId id="304" r:id="rId7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165BB16-DFF6-4D8C-82A7-0FD357FD480E}" type="datetimeFigureOut">
              <a:rPr lang="en-US"/>
              <a:pPr>
                <a:defRPr/>
              </a:pPr>
              <a:t>10/03/2013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70626E-8189-469B-80BF-45916E752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983AA-8790-43B6-80BB-6D23B7FF2A25}" type="datetime1">
              <a:rPr lang="en-US"/>
              <a:pPr>
                <a:defRPr/>
              </a:pPr>
              <a:t>10/03/2013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91401-46B5-4002-9949-BAA0D60ED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29C6D-F0D9-4AB3-9327-049E25FF682C}" type="datetime1">
              <a:rPr lang="en-US"/>
              <a:pPr>
                <a:defRPr/>
              </a:pPr>
              <a:t>10/03/2013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20736-8ECD-467B-8C01-E4F9592F8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7DDF-74F7-4271-9E93-F52FC6058548}" type="datetime1">
              <a:rPr lang="en-US"/>
              <a:pPr>
                <a:defRPr/>
              </a:pPr>
              <a:t>10/03/2013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29161-8475-44B8-A86B-6EE55F5CD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8D1A6-28FE-4828-A8D4-970F39592193}" type="datetime1">
              <a:rPr lang="en-US"/>
              <a:pPr>
                <a:defRPr/>
              </a:pPr>
              <a:t>10/03/2013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379A4-33ED-42AB-BC38-7DE49EA28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95F54-AB1C-42AD-8328-A4DD97159F5B}" type="datetime1">
              <a:rPr lang="en-US"/>
              <a:pPr>
                <a:defRPr/>
              </a:pPr>
              <a:t>10/03/2013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D1A57-5E46-45A7-A78B-62F653E2D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5F99A-047D-428E-B3A7-6E8622127353}" type="datetime1">
              <a:rPr lang="en-US"/>
              <a:pPr>
                <a:defRPr/>
              </a:pPr>
              <a:t>10/03/2013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7CCF2-C48D-4603-9533-3F4F27767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F1D61-0743-4568-8B9A-54A85922E038}" type="datetime1">
              <a:rPr lang="en-US"/>
              <a:pPr>
                <a:defRPr/>
              </a:pPr>
              <a:t>10/03/2013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26E5E-94FC-4C87-BE54-C0FEB6671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7FCCF-EF1B-4DF4-A11B-3C8E9DC6B2F3}" type="datetime1">
              <a:rPr lang="en-US"/>
              <a:pPr>
                <a:defRPr/>
              </a:pPr>
              <a:t>10/03/2013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60610-6803-4998-90F7-F32F8167A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7C542-5D5D-40CF-9E3F-33E91672275F}" type="datetime1">
              <a:rPr lang="en-US"/>
              <a:pPr>
                <a:defRPr/>
              </a:pPr>
              <a:t>10/03/2013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EC08F-8368-4CF4-BAF2-0D11BDF79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B3A2F-60C3-40DA-81C9-B673A5A2C72A}" type="datetime1">
              <a:rPr lang="en-US"/>
              <a:pPr>
                <a:defRPr/>
              </a:pPr>
              <a:t>10/03/2013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8E2D9-097B-468B-864D-B9A1B6F59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F2583-E381-43EC-93EC-F2794EC98192}" type="datetime1">
              <a:rPr lang="en-US"/>
              <a:pPr>
                <a:defRPr/>
              </a:pPr>
              <a:t>10/03/2013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55FEB-6C16-41AE-80B7-402D34419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E62E62-A59D-47C8-A317-D35415D8BF98}" type="datetime1">
              <a:rPr lang="en-US"/>
              <a:pPr>
                <a:defRPr/>
              </a:pPr>
              <a:t>10/03/2013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D6A9DE-D23A-4EAD-8FC2-47761F439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49" r:id="rId2"/>
    <p:sldLayoutId id="2147483758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9" r:id="rId9"/>
    <p:sldLayoutId id="2147483755" r:id="rId10"/>
    <p:sldLayoutId id="214748375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hite_metal" TargetMode="External"/><Relationship Id="rId2" Type="http://schemas.openxmlformats.org/officeDocument/2006/relationships/hyperlink" Target="http://en.wikipedia.org/wiki/Diesel_engine" TargetMode="Externa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152400" y="228600"/>
            <a:ext cx="8763000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Franklin Gothic Medium" pitchFamily="34" charset="0"/>
              </a:rPr>
              <a:t>NON FERROUS METALS AND ALLOYS</a:t>
            </a:r>
          </a:p>
          <a:p>
            <a:endParaRPr lang="en-US" sz="2800">
              <a:latin typeface="Franklin Gothic Medium" pitchFamily="34" charset="0"/>
            </a:endParaRPr>
          </a:p>
          <a:p>
            <a:r>
              <a:rPr lang="en-US" sz="2800">
                <a:latin typeface="Franklin Gothic Medium" pitchFamily="34" charset="0"/>
              </a:rPr>
              <a:t>	IN THIS CHAPTER WE HAVE TO STUDY-</a:t>
            </a:r>
          </a:p>
          <a:p>
            <a:endParaRPr lang="en-US" sz="2800">
              <a:latin typeface="Franklin Gothic Medium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en-US" sz="2800">
                <a:latin typeface="Franklin Gothic Medium" pitchFamily="34" charset="0"/>
              </a:rPr>
              <a:t>	COPPER  AND ITS ALLOYS </a:t>
            </a:r>
          </a:p>
          <a:p>
            <a:pPr>
              <a:buFontTx/>
              <a:buBlip>
                <a:blip r:embed="rId2"/>
              </a:buBlip>
            </a:pPr>
            <a:endParaRPr lang="en-US" sz="2800">
              <a:latin typeface="Franklin Gothic Medium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en-US" sz="2800">
                <a:latin typeface="Franklin Gothic Medium" pitchFamily="34" charset="0"/>
              </a:rPr>
              <a:t>	ALUMINIUM AND ITS ALLOYS</a:t>
            </a:r>
          </a:p>
          <a:p>
            <a:pPr>
              <a:buFontTx/>
              <a:buBlip>
                <a:blip r:embed="rId2"/>
              </a:buBlip>
            </a:pPr>
            <a:endParaRPr lang="en-US" sz="2800">
              <a:latin typeface="Franklin Gothic Medium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en-US" sz="2800">
                <a:latin typeface="Franklin Gothic Medium" pitchFamily="34" charset="0"/>
              </a:rPr>
              <a:t>	BEARING MATERIALS </a:t>
            </a:r>
          </a:p>
          <a:p>
            <a:endParaRPr lang="en-US" sz="4400">
              <a:latin typeface="Franklin Gothic Medium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C55590-9474-4C28-AB9B-48F639C836C4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5124" name="Picture 4" descr="Photo of brewing vesse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59080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5486400" y="4876800"/>
            <a:ext cx="3657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latin typeface="Constantia" pitchFamily="18" charset="0"/>
              </a:rPr>
              <a:t>Copper's anti-bacterial and corrosion resistant properties help make it ideal for vessels.</a:t>
            </a:r>
            <a:endParaRPr lang="en-US" sz="24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52400" y="228600"/>
            <a:ext cx="88392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>
              <a:spcBef>
                <a:spcPts val="600"/>
              </a:spcBef>
              <a:buFont typeface="Arial" charset="0"/>
              <a:buChar char="•"/>
            </a:pPr>
            <a:r>
              <a:rPr lang="en-US" sz="3600">
                <a:solidFill>
                  <a:srgbClr val="7030A0"/>
                </a:solidFill>
                <a:latin typeface="Franklin Gothic Medium" pitchFamily="34" charset="0"/>
              </a:rPr>
              <a:t>IT CAB NE WELDED, BRAZED AND SOLDERED. I.E. EASE OF FABRICATION.</a:t>
            </a:r>
          </a:p>
          <a:p>
            <a:pPr marL="742950" indent="-742950">
              <a:spcBef>
                <a:spcPts val="600"/>
              </a:spcBef>
              <a:buFont typeface="Arial" charset="0"/>
              <a:buChar char="•"/>
            </a:pPr>
            <a:r>
              <a:rPr lang="en-US" sz="3600">
                <a:solidFill>
                  <a:srgbClr val="7030A0"/>
                </a:solidFill>
                <a:latin typeface="Franklin Gothic Medium" pitchFamily="34" charset="0"/>
              </a:rPr>
              <a:t> GOOD MACHINABILITY.</a:t>
            </a:r>
          </a:p>
          <a:p>
            <a:pPr marL="742950" indent="-742950">
              <a:spcBef>
                <a:spcPts val="600"/>
              </a:spcBef>
              <a:buFont typeface="Arial" charset="0"/>
              <a:buChar char="•"/>
            </a:pPr>
            <a:r>
              <a:rPr lang="en-US" sz="3600">
                <a:latin typeface="Franklin Gothic Medium" pitchFamily="34" charset="0"/>
              </a:rPr>
              <a:t> </a:t>
            </a:r>
            <a:r>
              <a:rPr lang="en-US" sz="3600">
                <a:solidFill>
                  <a:srgbClr val="0070C0"/>
                </a:solidFill>
                <a:latin typeface="Franklin Gothic Medium" pitchFamily="34" charset="0"/>
              </a:rPr>
              <a:t>EASILY FINISHED BY PLATING.</a:t>
            </a:r>
          </a:p>
          <a:p>
            <a:pPr marL="742950" indent="-742950">
              <a:buFont typeface="Arial" charset="0"/>
              <a:buChar char="•"/>
            </a:pPr>
            <a:endParaRPr lang="en-US" sz="4000">
              <a:latin typeface="Franklin Gothic Medium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ABAF5-BB42-45AF-AE7B-7AC59FD5FDEF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14340" name="Picture 4" descr="Photo of joining pip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505200"/>
            <a:ext cx="289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5410200" y="4038600"/>
            <a:ext cx="2895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Constantia" pitchFamily="18" charset="0"/>
              </a:rPr>
              <a:t>. </a:t>
            </a:r>
            <a:r>
              <a:rPr lang="en-US" sz="2800" i="1">
                <a:latin typeface="Constantia" pitchFamily="18" charset="0"/>
              </a:rPr>
              <a:t>Brazing copper pipes to make a strong joint.</a:t>
            </a:r>
            <a:endParaRPr lang="en-US" sz="28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667D2-04C7-4EE6-AA73-0B43B1058F0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914400" y="914400"/>
            <a:ext cx="7315200" cy="566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onstantia" pitchFamily="18" charset="0"/>
              </a:rPr>
              <a:t>  A good electrical conductor</a:t>
            </a:r>
            <a:endParaRPr lang="en-US" sz="3200" dirty="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onstantia" pitchFamily="18" charset="0"/>
              </a:rPr>
              <a:t>  A good thermal conductor</a:t>
            </a:r>
            <a:endParaRPr lang="en-US" sz="3200" dirty="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onstantia" pitchFamily="18" charset="0"/>
              </a:rPr>
              <a:t>  Corrosion resistant</a:t>
            </a:r>
            <a:endParaRPr lang="en-US" sz="3200" dirty="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onstantia" pitchFamily="18" charset="0"/>
              </a:rPr>
              <a:t>  antibacterial</a:t>
            </a:r>
            <a:endParaRPr lang="en-US" sz="3200" dirty="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onstantia" pitchFamily="18" charset="0"/>
              </a:rPr>
              <a:t>  Easily joined</a:t>
            </a:r>
            <a:endParaRPr lang="en-US" sz="3200" dirty="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onstantia" pitchFamily="18" charset="0"/>
              </a:rPr>
              <a:t>  ductile</a:t>
            </a:r>
            <a:endParaRPr lang="en-US" sz="3200" dirty="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onstantia" pitchFamily="18" charset="0"/>
              </a:rPr>
              <a:t>  tough</a:t>
            </a:r>
            <a:endParaRPr lang="en-US" sz="3200" dirty="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onstantia" pitchFamily="18" charset="0"/>
              </a:rPr>
              <a:t>  Non magnetic</a:t>
            </a:r>
            <a:endParaRPr lang="en-US" sz="3200" dirty="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onstantia" pitchFamily="18" charset="0"/>
              </a:rPr>
              <a:t>  Attractive </a:t>
            </a:r>
            <a:r>
              <a:rPr lang="en-US" sz="3200" b="1" dirty="0" err="1" smtClean="0">
                <a:latin typeface="Constantia" pitchFamily="18" charset="0"/>
              </a:rPr>
              <a:t>colour</a:t>
            </a:r>
            <a:endParaRPr lang="en-US" sz="3200" dirty="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onstantia" pitchFamily="18" charset="0"/>
              </a:rPr>
              <a:t>  Easy to alloy</a:t>
            </a:r>
            <a:endParaRPr lang="en-US" sz="3200" dirty="0">
              <a:latin typeface="Constant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latin typeface="Constantia" pitchFamily="18" charset="0"/>
              </a:rPr>
              <a:t>  Recyclable.</a:t>
            </a:r>
            <a:endParaRPr lang="en-US" sz="3200" dirty="0">
              <a:latin typeface="Constantia" pitchFamily="18" charset="0"/>
            </a:endParaRP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066800" y="228600"/>
            <a:ext cx="487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Constantia" pitchFamily="18" charset="0"/>
              </a:rPr>
              <a:t>PROPERTIES OF COPPER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0D82C-0D37-4AFD-A669-D74AEAFB838D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81000"/>
            <a:ext cx="39338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457200" y="3962400"/>
            <a:ext cx="8458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Constantia" pitchFamily="18" charset="0"/>
              </a:rPr>
              <a:t>Phosphorus deoxidized copper used in pressure vessels or plumbing tubes for electrical purposes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6106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7030A0"/>
                </a:solidFill>
                <a:latin typeface="Franklin Gothic Medium" pitchFamily="34" charset="0"/>
              </a:rPr>
              <a:t>DIFFERENT FORMS OF COPPER—</a:t>
            </a:r>
          </a:p>
          <a:p>
            <a:endParaRPr lang="en-US" sz="3600">
              <a:latin typeface="Franklin Gothic Medium" pitchFamily="34" charset="0"/>
            </a:endParaRPr>
          </a:p>
          <a:p>
            <a:r>
              <a:rPr lang="en-US" sz="3600">
                <a:latin typeface="Franklin Gothic Medium" pitchFamily="34" charset="0"/>
              </a:rPr>
              <a:t>1. </a:t>
            </a:r>
            <a:r>
              <a:rPr lang="en-US" sz="3600">
                <a:solidFill>
                  <a:srgbClr val="002060"/>
                </a:solidFill>
                <a:latin typeface="Franklin Gothic Medium" pitchFamily="34" charset="0"/>
              </a:rPr>
              <a:t>ELECTROLYTIC TOUCH PITCH CU   </a:t>
            </a:r>
          </a:p>
          <a:p>
            <a:r>
              <a:rPr lang="en-US" sz="3600">
                <a:solidFill>
                  <a:srgbClr val="002060"/>
                </a:solidFill>
                <a:latin typeface="Franklin Gothic Medium" pitchFamily="34" charset="0"/>
              </a:rPr>
              <a:t>              [ETP]</a:t>
            </a:r>
          </a:p>
          <a:p>
            <a:r>
              <a:rPr lang="en-US" sz="3600">
                <a:latin typeface="Franklin Gothic Medium" pitchFamily="34" charset="0"/>
              </a:rPr>
              <a:t>2. </a:t>
            </a:r>
            <a:r>
              <a:rPr lang="en-US" sz="3600">
                <a:solidFill>
                  <a:srgbClr val="00B0F0"/>
                </a:solidFill>
                <a:latin typeface="Franklin Gothic Medium" pitchFamily="34" charset="0"/>
              </a:rPr>
              <a:t>OXYGEN FREE HIGH CONDUCTIVITY </a:t>
            </a:r>
          </a:p>
          <a:p>
            <a:r>
              <a:rPr lang="en-US" sz="3600">
                <a:solidFill>
                  <a:srgbClr val="00B0F0"/>
                </a:solidFill>
                <a:latin typeface="Franklin Gothic Medium" pitchFamily="34" charset="0"/>
              </a:rPr>
              <a:t>   CU   [ OHFC]</a:t>
            </a:r>
          </a:p>
          <a:p>
            <a:r>
              <a:rPr lang="en-US" sz="3600">
                <a:latin typeface="Franklin Gothic Medium" pitchFamily="34" charset="0"/>
              </a:rPr>
              <a:t>3. </a:t>
            </a:r>
            <a:r>
              <a:rPr lang="en-US" sz="3600">
                <a:solidFill>
                  <a:srgbClr val="002060"/>
                </a:solidFill>
                <a:latin typeface="Franklin Gothic Medium" pitchFamily="34" charset="0"/>
              </a:rPr>
              <a:t>ARSENICAL CU</a:t>
            </a:r>
          </a:p>
          <a:p>
            <a:endParaRPr lang="en-US">
              <a:latin typeface="Franklin Gothic Medium" pitchFamily="34" charset="0"/>
            </a:endParaRPr>
          </a:p>
          <a:p>
            <a:r>
              <a:rPr lang="en-US" sz="3600">
                <a:latin typeface="Franklin Gothic Medium" pitchFamily="34" charset="0"/>
              </a:rPr>
              <a:t>4. </a:t>
            </a:r>
            <a:r>
              <a:rPr lang="en-US" sz="3600">
                <a:solidFill>
                  <a:srgbClr val="00B0F0"/>
                </a:solidFill>
                <a:latin typeface="Franklin Gothic Medium" pitchFamily="34" charset="0"/>
              </a:rPr>
              <a:t>FREE CUTTING CU</a:t>
            </a:r>
          </a:p>
          <a:p>
            <a:pPr>
              <a:buFont typeface="Arial" charset="0"/>
              <a:buChar char="•"/>
            </a:pPr>
            <a:endParaRPr lang="en-US" sz="4000">
              <a:latin typeface="Franklin Gothic Medium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E48BF-2E04-46B7-8369-CA9DF7AAAC4A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6106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Franklin Gothic Medium" pitchFamily="34" charset="0"/>
              </a:rPr>
              <a:t>1. </a:t>
            </a:r>
            <a:r>
              <a:rPr lang="en-US" sz="3200">
                <a:solidFill>
                  <a:srgbClr val="FF0000"/>
                </a:solidFill>
                <a:latin typeface="Franklin Gothic Medium" pitchFamily="34" charset="0"/>
              </a:rPr>
              <a:t>ELECTROLYTIC TOUCH PITCH CU   </a:t>
            </a:r>
          </a:p>
          <a:p>
            <a:r>
              <a:rPr lang="en-US" sz="3200">
                <a:solidFill>
                  <a:srgbClr val="FF0000"/>
                </a:solidFill>
                <a:latin typeface="Franklin Gothic Medium" pitchFamily="34" charset="0"/>
              </a:rPr>
              <a:t>              [ETP]</a:t>
            </a:r>
          </a:p>
          <a:p>
            <a:r>
              <a:rPr lang="en-US" sz="3200">
                <a:latin typeface="Franklin Gothic Medium" pitchFamily="34" charset="0"/>
              </a:rPr>
              <a:t>ETP CONTAINS </a:t>
            </a:r>
            <a:r>
              <a:rPr lang="en-US" sz="3200">
                <a:solidFill>
                  <a:srgbClr val="7030A0"/>
                </a:solidFill>
                <a:latin typeface="Franklin Gothic Medium" pitchFamily="34" charset="0"/>
              </a:rPr>
              <a:t>0.02 TO 0.05% OXYGEN </a:t>
            </a:r>
            <a:r>
              <a:rPr lang="en-US" sz="3200">
                <a:latin typeface="Franklin Gothic Medium" pitchFamily="34" charset="0"/>
              </a:rPr>
              <a:t>WHICH IS COMBINED WITH CU AS THE COMPOUND </a:t>
            </a:r>
            <a:r>
              <a:rPr lang="en-US" sz="3200">
                <a:solidFill>
                  <a:srgbClr val="7030A0"/>
                </a:solidFill>
                <a:latin typeface="Franklin Gothic Medium" pitchFamily="34" charset="0"/>
              </a:rPr>
              <a:t>CUPROUS OXIDE CU2O</a:t>
            </a:r>
            <a:r>
              <a:rPr lang="en-US" sz="3200">
                <a:latin typeface="Franklin Gothic Medium" pitchFamily="34" charset="0"/>
              </a:rPr>
              <a:t>,FURTHER STRENGTH IS INCREASED.</a:t>
            </a:r>
          </a:p>
          <a:p>
            <a:endParaRPr lang="en-US" sz="3200">
              <a:latin typeface="Franklin Gothic Medium" pitchFamily="34" charset="0"/>
            </a:endParaRPr>
          </a:p>
          <a:p>
            <a:r>
              <a:rPr lang="en-US" sz="3200">
                <a:solidFill>
                  <a:srgbClr val="7030A0"/>
                </a:solidFill>
                <a:latin typeface="Franklin Gothic Medium" pitchFamily="34" charset="0"/>
              </a:rPr>
              <a:t>USED FOR </a:t>
            </a:r>
            <a:r>
              <a:rPr lang="en-US" sz="3200">
                <a:latin typeface="Franklin Gothic Medium" pitchFamily="34" charset="0"/>
              </a:rPr>
              <a:t>ROOFING, GUTTERS RADIATORS, GASKETS, KETTLES, PRESSURE VESSELS, DISTALLRY ETC.</a:t>
            </a:r>
          </a:p>
          <a:p>
            <a:endParaRPr lang="en-US" sz="3200">
              <a:latin typeface="Franklin Gothic Medium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E072F-A7A8-47FE-8C13-9068C90FE7FC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610600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Franklin Gothic Medium" pitchFamily="34" charset="0"/>
              </a:rPr>
              <a:t>2</a:t>
            </a:r>
            <a:r>
              <a:rPr lang="en-US" sz="3200">
                <a:solidFill>
                  <a:srgbClr val="FF0000"/>
                </a:solidFill>
                <a:latin typeface="Franklin Gothic Medium" pitchFamily="34" charset="0"/>
              </a:rPr>
              <a:t>. OXYGEN FREE HIGH CONDUCTIVITY COPPER   </a:t>
            </a:r>
          </a:p>
          <a:p>
            <a:r>
              <a:rPr lang="en-US" sz="3200">
                <a:solidFill>
                  <a:srgbClr val="FF0000"/>
                </a:solidFill>
                <a:latin typeface="Franklin Gothic Medium" pitchFamily="34" charset="0"/>
              </a:rPr>
              <a:t>                OHFC</a:t>
            </a:r>
          </a:p>
          <a:p>
            <a:r>
              <a:rPr lang="en-US" sz="3200">
                <a:solidFill>
                  <a:srgbClr val="7030A0"/>
                </a:solidFill>
                <a:latin typeface="Franklin Gothic Medium" pitchFamily="34" charset="0"/>
              </a:rPr>
              <a:t>USED IN </a:t>
            </a:r>
            <a:r>
              <a:rPr lang="en-US" sz="3200">
                <a:latin typeface="Franklin Gothic Medium" pitchFamily="34" charset="0"/>
              </a:rPr>
              <a:t>ELECTRONIC TUBES, ELECTRONIC COMPONENTS AND SIMILAR APPLICATIONS AS IT MAKES A PERFECT SEAL TO GLASS.</a:t>
            </a:r>
          </a:p>
          <a:p>
            <a:endParaRPr lang="en-US" sz="3200">
              <a:latin typeface="Franklin Gothic Medium" pitchFamily="34" charset="0"/>
            </a:endParaRPr>
          </a:p>
          <a:p>
            <a:r>
              <a:rPr lang="en-US" sz="3200">
                <a:solidFill>
                  <a:srgbClr val="FF0000"/>
                </a:solidFill>
                <a:latin typeface="Franklin Gothic Medium" pitchFamily="34" charset="0"/>
              </a:rPr>
              <a:t>3. ARSENICAL COPPER</a:t>
            </a:r>
          </a:p>
          <a:p>
            <a:endParaRPr lang="en-US" sz="1200">
              <a:latin typeface="Franklin Gothic Medium" pitchFamily="34" charset="0"/>
            </a:endParaRPr>
          </a:p>
          <a:p>
            <a:r>
              <a:rPr lang="en-US" sz="3200">
                <a:latin typeface="Franklin Gothic Medium" pitchFamily="34" charset="0"/>
              </a:rPr>
              <a:t>CONTAINS </a:t>
            </a:r>
            <a:r>
              <a:rPr lang="en-US" sz="3200">
                <a:solidFill>
                  <a:srgbClr val="7030A0"/>
                </a:solidFill>
                <a:latin typeface="Franklin Gothic Medium" pitchFamily="34" charset="0"/>
              </a:rPr>
              <a:t>0.3% ARSENIC </a:t>
            </a:r>
            <a:r>
              <a:rPr lang="en-US" sz="3200">
                <a:latin typeface="Franklin Gothic Medium" pitchFamily="34" charset="0"/>
              </a:rPr>
              <a:t>HAS IMPROVED </a:t>
            </a:r>
            <a:r>
              <a:rPr lang="en-US" sz="3200">
                <a:solidFill>
                  <a:srgbClr val="7030A0"/>
                </a:solidFill>
                <a:latin typeface="Franklin Gothic Medium" pitchFamily="34" charset="0"/>
              </a:rPr>
              <a:t>RESISTANCE TO SPECIAL CORROSIVE ENVORONMENT.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08004-4CAE-4B07-B6C7-2585B49C6B35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6106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7030A0"/>
                </a:solidFill>
                <a:latin typeface="Franklin Gothic Medium" pitchFamily="34" charset="0"/>
              </a:rPr>
              <a:t>USED FOR </a:t>
            </a:r>
            <a:r>
              <a:rPr lang="en-US" sz="3600">
                <a:latin typeface="Franklin Gothic Medium" pitchFamily="34" charset="0"/>
              </a:rPr>
              <a:t>CONDENSER AND HEAT EXCHANGER APPLICATIONS.</a:t>
            </a:r>
          </a:p>
          <a:p>
            <a:endParaRPr lang="en-US" sz="3600">
              <a:latin typeface="Franklin Gothic Medium" pitchFamily="34" charset="0"/>
            </a:endParaRPr>
          </a:p>
          <a:p>
            <a:r>
              <a:rPr lang="en-US" sz="3600">
                <a:latin typeface="Franklin Gothic Medium" pitchFamily="34" charset="0"/>
              </a:rPr>
              <a:t>4. </a:t>
            </a:r>
            <a:r>
              <a:rPr lang="en-US" sz="3600">
                <a:solidFill>
                  <a:srgbClr val="FF0000"/>
                </a:solidFill>
                <a:latin typeface="Franklin Gothic Medium" pitchFamily="34" charset="0"/>
              </a:rPr>
              <a:t>FREE CUTTING COPPER</a:t>
            </a:r>
          </a:p>
          <a:p>
            <a:endParaRPr lang="en-US" sz="3200">
              <a:latin typeface="Franklin Gothic Medium" pitchFamily="34" charset="0"/>
            </a:endParaRPr>
          </a:p>
          <a:p>
            <a:r>
              <a:rPr lang="en-US" sz="3200">
                <a:latin typeface="Franklin Gothic Medium" pitchFamily="34" charset="0"/>
              </a:rPr>
              <a:t>WITH </a:t>
            </a:r>
            <a:r>
              <a:rPr lang="en-US" sz="3200">
                <a:solidFill>
                  <a:srgbClr val="7030A0"/>
                </a:solidFill>
                <a:latin typeface="Franklin Gothic Medium" pitchFamily="34" charset="0"/>
              </a:rPr>
              <a:t>0.6% TELLURIUM </a:t>
            </a:r>
            <a:r>
              <a:rPr lang="en-US" sz="3200">
                <a:latin typeface="Franklin Gothic Medium" pitchFamily="34" charset="0"/>
              </a:rPr>
              <a:t>HAS EXCELLENT MACHINING PROPERTIES.</a:t>
            </a:r>
          </a:p>
          <a:p>
            <a:r>
              <a:rPr lang="en-US" sz="3200">
                <a:solidFill>
                  <a:srgbClr val="7030A0"/>
                </a:solidFill>
                <a:latin typeface="Franklin Gothic Medium" pitchFamily="34" charset="0"/>
              </a:rPr>
              <a:t>USED FOR </a:t>
            </a:r>
            <a:r>
              <a:rPr lang="en-US" sz="3200">
                <a:latin typeface="Franklin Gothic Medium" pitchFamily="34" charset="0"/>
              </a:rPr>
              <a:t>BOLTS, STUDS, WELDING TIPS, CONTACT PINS, SWITCH GEARS, RELAYS AND PRECISION ELECTRICAL EQUIPMENTS.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FF65C-E705-4D72-8D93-ADA97618B344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0000"/>
                </a:solidFill>
                <a:latin typeface="Franklin Gothic Medium" pitchFamily="34" charset="0"/>
                <a:cs typeface="+mn-cs"/>
              </a:rPr>
              <a:t>COPPER </a:t>
            </a:r>
            <a:r>
              <a:rPr lang="en-US" sz="3600" dirty="0" smtClean="0">
                <a:solidFill>
                  <a:srgbClr val="FF0000"/>
                </a:solidFill>
                <a:latin typeface="Franklin Gothic Medium" pitchFamily="34" charset="0"/>
                <a:cs typeface="+mn-cs"/>
              </a:rPr>
              <a:t>ALLOYS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rgbClr val="FF0000"/>
              </a:solidFill>
              <a:latin typeface="Franklin Gothic Medium" pitchFamily="34" charset="0"/>
              <a:cs typeface="+mn-cs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3600" dirty="0">
                <a:solidFill>
                  <a:srgbClr val="7030A0"/>
                </a:solidFill>
                <a:latin typeface="Franklin Gothic Medium" pitchFamily="34" charset="0"/>
                <a:cs typeface="+mn-cs"/>
              </a:rPr>
              <a:t>BRASS     (ALLOY OF CU AND ZN</a:t>
            </a:r>
            <a:r>
              <a:rPr lang="en-US" sz="3600" dirty="0" smtClean="0">
                <a:solidFill>
                  <a:srgbClr val="7030A0"/>
                </a:solidFill>
                <a:latin typeface="Franklin Gothic Medium" pitchFamily="34" charset="0"/>
                <a:cs typeface="+mn-cs"/>
              </a:rPr>
              <a:t>)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 smtClean="0">
              <a:solidFill>
                <a:srgbClr val="7030A0"/>
              </a:solidFill>
              <a:latin typeface="Franklin Gothic Medium" pitchFamily="34" charset="0"/>
              <a:cs typeface="+mn-cs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rgbClr val="7030A0"/>
                </a:solidFill>
                <a:latin typeface="Franklin Gothic Medium" pitchFamily="34" charset="0"/>
                <a:cs typeface="+mn-cs"/>
              </a:rPr>
              <a:t>  	       </a:t>
            </a:r>
            <a:r>
              <a:rPr lang="en-US" sz="3600" dirty="0">
                <a:solidFill>
                  <a:srgbClr val="7030A0"/>
                </a:solidFill>
                <a:latin typeface="Franklin Gothic Medium" pitchFamily="34" charset="0"/>
                <a:cs typeface="+mn-cs"/>
              </a:rPr>
              <a:t>	</a:t>
            </a:r>
            <a:r>
              <a:rPr lang="en-US" sz="3600" dirty="0" smtClean="0">
                <a:solidFill>
                  <a:srgbClr val="7030A0"/>
                </a:solidFill>
                <a:latin typeface="Franklin Gothic Medium" pitchFamily="34" charset="0"/>
                <a:cs typeface="+mn-cs"/>
              </a:rPr>
              <a:t>MUNTZ METAL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rgbClr val="7030A0"/>
                </a:solidFill>
                <a:latin typeface="Franklin Gothic Medium" pitchFamily="34" charset="0"/>
                <a:cs typeface="+mn-cs"/>
              </a:rPr>
              <a:t>			NAVAL BRASS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rgbClr val="7030A0"/>
                </a:solidFill>
                <a:latin typeface="Franklin Gothic Medium" pitchFamily="34" charset="0"/>
                <a:cs typeface="+mn-cs"/>
              </a:rPr>
              <a:t>			CARTRIDGE BRASS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rgbClr val="7030A0"/>
                </a:solidFill>
                <a:latin typeface="Franklin Gothic Medium" pitchFamily="34" charset="0"/>
                <a:cs typeface="+mn-cs"/>
              </a:rPr>
              <a:t>			ADMIRALTY BRASS</a:t>
            </a:r>
            <a:endParaRPr lang="en-US" sz="3600" dirty="0">
              <a:solidFill>
                <a:srgbClr val="00B0F0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11701-F976-4AFD-ABB7-B9F1D7330C8C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61863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 smtClean="0">
              <a:solidFill>
                <a:srgbClr val="002060"/>
              </a:solidFill>
              <a:latin typeface="Franklin Gothic Medium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2060"/>
                </a:solidFill>
                <a:latin typeface="Franklin Gothic Medium" pitchFamily="34" charset="0"/>
                <a:cs typeface="+mn-cs"/>
              </a:rPr>
              <a:t>2.BRONZES </a:t>
            </a:r>
            <a:r>
              <a:rPr lang="en-US" sz="3600" dirty="0">
                <a:solidFill>
                  <a:srgbClr val="002060"/>
                </a:solidFill>
                <a:latin typeface="Franklin Gothic Medium" pitchFamily="34" charset="0"/>
              </a:rPr>
              <a:t>(ALLOY OF CU AND TIN)</a:t>
            </a:r>
            <a:endParaRPr lang="en-US" sz="3600" dirty="0">
              <a:solidFill>
                <a:srgbClr val="002060"/>
              </a:solidFill>
              <a:latin typeface="Franklin Gothic Medium" pitchFamily="34" charset="0"/>
              <a:cs typeface="+mn-cs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Franklin Gothic Medium" pitchFamily="34" charset="0"/>
                <a:cs typeface="+mn-cs"/>
              </a:rPr>
              <a:t>        * </a:t>
            </a:r>
            <a:r>
              <a:rPr lang="en-US" sz="3600" dirty="0">
                <a:solidFill>
                  <a:srgbClr val="0070C0"/>
                </a:solidFill>
                <a:latin typeface="Franklin Gothic Medium" pitchFamily="34" charset="0"/>
                <a:cs typeface="+mn-cs"/>
              </a:rPr>
              <a:t>TIN BRONZES  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070C0"/>
                </a:solidFill>
                <a:latin typeface="Franklin Gothic Medium" pitchFamily="34" charset="0"/>
                <a:cs typeface="+mn-cs"/>
              </a:rPr>
              <a:t>	  * SILICON BRONZES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070C0"/>
                </a:solidFill>
                <a:latin typeface="Franklin Gothic Medium" pitchFamily="34" charset="0"/>
                <a:cs typeface="+mn-cs"/>
              </a:rPr>
              <a:t>	   * AL BRONZES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070C0"/>
                </a:solidFill>
                <a:latin typeface="Franklin Gothic Medium" pitchFamily="34" charset="0"/>
                <a:cs typeface="+mn-cs"/>
              </a:rPr>
              <a:t>         * BERILLIUM BRONZES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 smtClean="0">
              <a:latin typeface="Franklin Gothic Medium" pitchFamily="34" charset="0"/>
              <a:cs typeface="+mn-cs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Franklin Gothic Medium" pitchFamily="34" charset="0"/>
                <a:cs typeface="+mn-cs"/>
              </a:rPr>
              <a:t>3</a:t>
            </a:r>
            <a:r>
              <a:rPr lang="en-US" sz="3600" dirty="0">
                <a:latin typeface="Franklin Gothic Medium" pitchFamily="34" charset="0"/>
                <a:cs typeface="+mn-cs"/>
              </a:rPr>
              <a:t>. </a:t>
            </a:r>
            <a:r>
              <a:rPr lang="en-US" sz="3600" dirty="0">
                <a:solidFill>
                  <a:srgbClr val="002060"/>
                </a:solidFill>
                <a:latin typeface="Franklin Gothic Medium" pitchFamily="34" charset="0"/>
                <a:cs typeface="+mn-cs"/>
              </a:rPr>
              <a:t>CUPRANICKELS    (ALLOY OF CU &amp; NI)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 smtClean="0">
              <a:latin typeface="Franklin Gothic Medium" pitchFamily="34" charset="0"/>
              <a:cs typeface="+mn-cs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Franklin Gothic Medium" pitchFamily="34" charset="0"/>
                <a:cs typeface="+mn-cs"/>
              </a:rPr>
              <a:t>4</a:t>
            </a:r>
            <a:r>
              <a:rPr lang="en-US" sz="3600" dirty="0">
                <a:latin typeface="Franklin Gothic Medium" pitchFamily="34" charset="0"/>
                <a:cs typeface="+mn-cs"/>
              </a:rPr>
              <a:t>. </a:t>
            </a:r>
            <a:r>
              <a:rPr lang="en-US" sz="3600" dirty="0">
                <a:solidFill>
                  <a:srgbClr val="00B0F0"/>
                </a:solidFill>
                <a:latin typeface="Franklin Gothic Medium" pitchFamily="34" charset="0"/>
                <a:cs typeface="+mn-cs"/>
              </a:rPr>
              <a:t>NICKEL SILVERS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0B0F0"/>
                </a:solidFill>
                <a:latin typeface="Franklin Gothic Medium" pitchFamily="34" charset="0"/>
                <a:cs typeface="+mn-cs"/>
              </a:rPr>
              <a:t>             ( ALLOY CU, NI AND ZINC.)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11701-F976-4AFD-ABB7-B9F1D7330C8C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6186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0000"/>
                </a:solidFill>
                <a:latin typeface="Franklin Gothic Medium" pitchFamily="34" charset="0"/>
                <a:cs typeface="+mn-cs"/>
              </a:rPr>
              <a:t>BRASSES: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3600" dirty="0">
                <a:solidFill>
                  <a:srgbClr val="7030A0"/>
                </a:solidFill>
                <a:latin typeface="Franklin Gothic Medium" pitchFamily="34" charset="0"/>
                <a:cs typeface="+mn-cs"/>
              </a:rPr>
              <a:t>MUNTZ METAL-  </a:t>
            </a:r>
            <a:r>
              <a:rPr lang="en-US" sz="3600" dirty="0">
                <a:latin typeface="Franklin Gothic Medium" pitchFamily="34" charset="0"/>
                <a:cs typeface="+mn-cs"/>
              </a:rPr>
              <a:t>60% CU &amp; 40% ZN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Franklin Gothic Medium" pitchFamily="34" charset="0"/>
                <a:cs typeface="+mn-cs"/>
              </a:rPr>
              <a:t>      </a:t>
            </a:r>
            <a:r>
              <a:rPr lang="en-US" sz="3600" dirty="0">
                <a:solidFill>
                  <a:srgbClr val="7030A0"/>
                </a:solidFill>
                <a:latin typeface="Franklin Gothic Medium" pitchFamily="34" charset="0"/>
                <a:cs typeface="+mn-cs"/>
              </a:rPr>
              <a:t>HAS HIGH STRENGTH AND EXCELLENT HOT WORKING PROPERTIES.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C00000"/>
                </a:solidFill>
                <a:latin typeface="Franklin Gothic Medium" pitchFamily="34" charset="0"/>
                <a:cs typeface="+mn-cs"/>
              </a:rPr>
              <a:t>USED FOR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sz="3600" dirty="0">
                <a:solidFill>
                  <a:srgbClr val="C00000"/>
                </a:solidFill>
                <a:latin typeface="Franklin Gothic Medium" pitchFamily="34" charset="0"/>
                <a:cs typeface="+mn-cs"/>
              </a:rPr>
              <a:t>    </a:t>
            </a:r>
            <a:r>
              <a:rPr lang="en-US" sz="3600" dirty="0">
                <a:solidFill>
                  <a:srgbClr val="002060"/>
                </a:solidFill>
                <a:latin typeface="Franklin Gothic Medium" pitchFamily="34" charset="0"/>
                <a:cs typeface="+mn-cs"/>
              </a:rPr>
              <a:t>SHEETS FOR SHIP SHEATHING,   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sz="3600" dirty="0">
                <a:solidFill>
                  <a:srgbClr val="002060"/>
                </a:solidFill>
                <a:latin typeface="Franklin Gothic Medium" pitchFamily="34" charset="0"/>
                <a:cs typeface="+mn-cs"/>
              </a:rPr>
              <a:t>    CONDENSER HEADS,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sz="3600" dirty="0">
                <a:solidFill>
                  <a:srgbClr val="0070C0"/>
                </a:solidFill>
                <a:latin typeface="Franklin Gothic Medium" pitchFamily="34" charset="0"/>
                <a:cs typeface="+mn-cs"/>
              </a:rPr>
              <a:t>    PERFORATED METALS,     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sz="3600" dirty="0">
                <a:solidFill>
                  <a:srgbClr val="0070C0"/>
                </a:solidFill>
                <a:latin typeface="Franklin Gothic Medium" pitchFamily="34" charset="0"/>
                <a:cs typeface="+mn-cs"/>
              </a:rPr>
              <a:t>    ARCHITECTURAL WORK, 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sz="3600" dirty="0">
                <a:solidFill>
                  <a:srgbClr val="00B0F0"/>
                </a:solidFill>
                <a:latin typeface="Franklin Gothic Medium" pitchFamily="34" charset="0"/>
                <a:cs typeface="+mn-cs"/>
              </a:rPr>
              <a:t>    VALVE STEMS, BRAZING RODS,  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US" sz="3600" dirty="0">
                <a:solidFill>
                  <a:srgbClr val="00B0F0"/>
                </a:solidFill>
                <a:latin typeface="Franklin Gothic Medium" pitchFamily="34" charset="0"/>
                <a:cs typeface="+mn-cs"/>
              </a:rPr>
              <a:t>    CONDENSER TUBES.ETC.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1F0957-5324-4E37-91A0-A9F438115991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CE1DA-4C78-4A55-99CE-C778690C6E2A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6147" name="Picture 2" descr="Photo of joining pip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3352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 descr="Photo of decorative mirr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685800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609600" y="3962400"/>
            <a:ext cx="2895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Constantia" pitchFamily="18" charset="0"/>
              </a:rPr>
              <a:t>. </a:t>
            </a:r>
            <a:r>
              <a:rPr lang="en-US" sz="2800" i="1">
                <a:latin typeface="Constantia" pitchFamily="18" charset="0"/>
              </a:rPr>
              <a:t>Brazing copper pipes to make a strong joint.</a:t>
            </a:r>
            <a:endParaRPr lang="en-US" sz="2800">
              <a:latin typeface="Constantia" pitchFamily="18" charset="0"/>
            </a:endParaRP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4343400" y="3581400"/>
            <a:ext cx="35814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onstantia" pitchFamily="18" charset="0"/>
              </a:rPr>
              <a:t>Brass can be polished up to give an attractive gold finish.</a:t>
            </a:r>
            <a:endParaRPr lang="en-US" sz="2800">
              <a:latin typeface="Constantia" pitchFamily="18" charset="0"/>
            </a:endParaRPr>
          </a:p>
          <a:p>
            <a:endParaRPr lang="en-US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610600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latin typeface="Franklin Gothic Medium" pitchFamily="34" charset="0"/>
              </a:rPr>
              <a:t>2. </a:t>
            </a:r>
            <a:r>
              <a:rPr lang="en-US" sz="3200" dirty="0">
                <a:solidFill>
                  <a:srgbClr val="FF0000"/>
                </a:solidFill>
                <a:latin typeface="Franklin Gothic Medium" pitchFamily="34" charset="0"/>
              </a:rPr>
              <a:t>NAVEL BRASS:</a:t>
            </a:r>
          </a:p>
          <a:p>
            <a:pPr>
              <a:defRPr/>
            </a:pPr>
            <a:r>
              <a:rPr lang="en-US" sz="3200" dirty="0">
                <a:latin typeface="Franklin Gothic Medium" pitchFamily="34" charset="0"/>
              </a:rPr>
              <a:t>  </a:t>
            </a:r>
            <a:r>
              <a:rPr lang="en-US" sz="3200" dirty="0">
                <a:solidFill>
                  <a:srgbClr val="7030A0"/>
                </a:solidFill>
                <a:latin typeface="Franklin Gothic Medium" pitchFamily="34" charset="0"/>
              </a:rPr>
              <a:t>CU 60%, ZN 39%,0.75 % SN (TIN)</a:t>
            </a:r>
          </a:p>
          <a:p>
            <a:pPr>
              <a:defRPr/>
            </a:pPr>
            <a:endParaRPr lang="en-US" sz="3200" dirty="0">
              <a:latin typeface="Franklin Gothic Medium" pitchFamily="34" charset="0"/>
            </a:endParaRPr>
          </a:p>
          <a:p>
            <a:pPr>
              <a:defRPr/>
            </a:pPr>
            <a:r>
              <a:rPr lang="en-US" sz="3200" dirty="0">
                <a:latin typeface="Franklin Gothic Medium" pitchFamily="34" charset="0"/>
              </a:rPr>
              <a:t>IT HAS INCREASED RESISTANCE TO SALT WATER CORROSION.</a:t>
            </a:r>
          </a:p>
          <a:p>
            <a:pPr>
              <a:defRPr/>
            </a:pPr>
            <a:endParaRPr lang="en-US" sz="1050" dirty="0">
              <a:latin typeface="Franklin Gothic Medium" pitchFamily="34" charset="0"/>
            </a:endParaRPr>
          </a:p>
          <a:p>
            <a:pPr>
              <a:defRPr/>
            </a:pPr>
            <a:r>
              <a:rPr lang="en-US" sz="3200" dirty="0">
                <a:solidFill>
                  <a:srgbClr val="7030A0"/>
                </a:solidFill>
                <a:latin typeface="Franklin Gothic Medium" pitchFamily="34" charset="0"/>
              </a:rPr>
              <a:t>USED: </a:t>
            </a:r>
          </a:p>
          <a:p>
            <a:pPr>
              <a:defRPr/>
            </a:pPr>
            <a:r>
              <a:rPr lang="en-US" sz="3200" dirty="0">
                <a:latin typeface="Franklin Gothic Medium" pitchFamily="34" charset="0"/>
              </a:rPr>
              <a:t>CONDENSER PLATES, WELDING RODS, PROPELLER SHAFTS, PISTON RODS, VALVE STEMS.</a:t>
            </a:r>
          </a:p>
          <a:p>
            <a:pPr>
              <a:defRPr/>
            </a:pPr>
            <a:r>
              <a:rPr lang="en-US" sz="3200" dirty="0">
                <a:latin typeface="Franklin Gothic Medium" pitchFamily="34" charset="0"/>
              </a:rPr>
              <a:t>  </a:t>
            </a:r>
            <a:r>
              <a:rPr lang="en-US" sz="3200" dirty="0">
                <a:solidFill>
                  <a:srgbClr val="C00000"/>
                </a:solidFill>
                <a:latin typeface="Franklin Gothic Medium" pitchFamily="34" charset="0"/>
              </a:rPr>
              <a:t>LEADED NAVAL BRASS WITH 1.75% LEAD (PB) USED FOR MARINE HARDWARE.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2F441-58AB-4CE0-91BE-C50FB5E9C9B0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0D66D-0F81-4F86-98E3-5855DF2EAA33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04800" y="117475"/>
            <a:ext cx="8839200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b="1">
                <a:solidFill>
                  <a:srgbClr val="FF0000"/>
                </a:solidFill>
              </a:rPr>
              <a:t>CARTRIDGE BRASS (70 : 30 BRASS ) :</a:t>
            </a:r>
          </a:p>
          <a:p>
            <a:pPr>
              <a:buFont typeface="Arial" charset="0"/>
              <a:buChar char="•"/>
            </a:pPr>
            <a:endParaRPr lang="en-US" sz="3200" b="1">
              <a:solidFill>
                <a:srgbClr val="FF0000"/>
              </a:solidFill>
            </a:endParaRPr>
          </a:p>
          <a:p>
            <a:r>
              <a:rPr lang="en-US" sz="3200" b="1"/>
              <a:t>                   </a:t>
            </a:r>
            <a:r>
              <a:rPr lang="en-US" sz="3200" b="1">
                <a:solidFill>
                  <a:srgbClr val="7030A0"/>
                </a:solidFill>
              </a:rPr>
              <a:t>Cu - 70%   , Zn – 30%</a:t>
            </a:r>
          </a:p>
          <a:p>
            <a:endParaRPr lang="en-US" sz="3200" b="1"/>
          </a:p>
          <a:p>
            <a:r>
              <a:rPr lang="en-US" sz="3200" b="1"/>
              <a:t> </a:t>
            </a:r>
            <a:r>
              <a:rPr lang="en-US" sz="3200" b="1">
                <a:solidFill>
                  <a:srgbClr val="C00000"/>
                </a:solidFill>
              </a:rPr>
              <a:t>PROPERTIES : </a:t>
            </a:r>
          </a:p>
          <a:p>
            <a:endParaRPr lang="en-US" sz="1200" b="1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3200" b="1"/>
              <a:t> </a:t>
            </a:r>
            <a:r>
              <a:rPr lang="en-US" sz="3200" b="1">
                <a:solidFill>
                  <a:srgbClr val="7030A0"/>
                </a:solidFill>
              </a:rPr>
              <a:t>IT HAS HIGH CONDUCTIVITY  AND  </a:t>
            </a:r>
          </a:p>
          <a:p>
            <a:r>
              <a:rPr lang="en-US" sz="3200" b="1">
                <a:solidFill>
                  <a:srgbClr val="7030A0"/>
                </a:solidFill>
              </a:rPr>
              <a:t>  MALLEABILTY.</a:t>
            </a:r>
          </a:p>
          <a:p>
            <a:pPr>
              <a:buFont typeface="Arial" charset="0"/>
              <a:buChar char="•"/>
            </a:pPr>
            <a:r>
              <a:rPr lang="en-US" sz="3200" b="1"/>
              <a:t> </a:t>
            </a:r>
            <a:r>
              <a:rPr lang="en-US" sz="3200" b="1">
                <a:solidFill>
                  <a:srgbClr val="0070C0"/>
                </a:solidFill>
              </a:rPr>
              <a:t>IT HAS GOOD COLD WORKING   </a:t>
            </a:r>
          </a:p>
          <a:p>
            <a:r>
              <a:rPr lang="en-US" sz="3200" b="1">
                <a:solidFill>
                  <a:srgbClr val="0070C0"/>
                </a:solidFill>
              </a:rPr>
              <a:t>  PROPERTIES.</a:t>
            </a:r>
          </a:p>
          <a:p>
            <a:pPr>
              <a:buFont typeface="Arial" charset="0"/>
              <a:buChar char="•"/>
            </a:pPr>
            <a:r>
              <a:rPr lang="en-US" sz="3200" b="1"/>
              <a:t> </a:t>
            </a:r>
            <a:r>
              <a:rPr lang="en-US" sz="3200" b="1">
                <a:solidFill>
                  <a:srgbClr val="00B050"/>
                </a:solidFill>
              </a:rPr>
              <a:t>IT HAS GOOD CORROSION RESISTANCE.</a:t>
            </a:r>
          </a:p>
          <a:p>
            <a:pPr>
              <a:buFont typeface="Arial" charset="0"/>
              <a:buChar char="•"/>
            </a:pPr>
            <a:r>
              <a:rPr lang="en-US" sz="3200" b="1">
                <a:solidFill>
                  <a:srgbClr val="00B050"/>
                </a:solidFill>
              </a:rPr>
              <a:t> </a:t>
            </a:r>
            <a:r>
              <a:rPr lang="en-US" sz="3200" b="1">
                <a:solidFill>
                  <a:srgbClr val="00B0F0"/>
                </a:solidFill>
              </a:rPr>
              <a:t>IT IS SOFT MATERIAL.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3505200" y="609600"/>
            <a:ext cx="1447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5295900" y="7239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467E2-5BAE-42EC-89DE-D488061B8918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304800" y="117475"/>
            <a:ext cx="88392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b="1"/>
              <a:t>   APPLICATION :</a:t>
            </a:r>
          </a:p>
          <a:p>
            <a:pPr>
              <a:buFont typeface="Arial" charset="0"/>
              <a:buChar char="•"/>
            </a:pPr>
            <a:r>
              <a:rPr lang="en-US" sz="3200" b="1"/>
              <a:t>   IT IS USED FOR </a:t>
            </a:r>
            <a:r>
              <a:rPr lang="en-US" sz="3200" b="1">
                <a:solidFill>
                  <a:srgbClr val="7030A0"/>
                </a:solidFill>
              </a:rPr>
              <a:t>CARTRIDGE CASES.</a:t>
            </a:r>
          </a:p>
          <a:p>
            <a:pPr>
              <a:buFont typeface="Arial" charset="0"/>
              <a:buChar char="•"/>
            </a:pPr>
            <a:r>
              <a:rPr lang="en-US" sz="3200" b="1"/>
              <a:t>   IT IS USED FOR </a:t>
            </a:r>
            <a:r>
              <a:rPr lang="en-US" sz="3200" b="1">
                <a:solidFill>
                  <a:srgbClr val="7030A0"/>
                </a:solidFill>
              </a:rPr>
              <a:t>AMMUNITION CASES.</a:t>
            </a:r>
          </a:p>
          <a:p>
            <a:pPr>
              <a:buFont typeface="Arial" charset="0"/>
              <a:buChar char="•"/>
            </a:pPr>
            <a:r>
              <a:rPr lang="en-US" sz="3200" b="1"/>
              <a:t>   IT IS USED FOR </a:t>
            </a:r>
            <a:r>
              <a:rPr lang="en-US" sz="3200" b="1">
                <a:solidFill>
                  <a:srgbClr val="7030A0"/>
                </a:solidFill>
              </a:rPr>
              <a:t>SPRINGS.</a:t>
            </a:r>
          </a:p>
          <a:p>
            <a:pPr>
              <a:buFont typeface="Arial" charset="0"/>
              <a:buChar char="•"/>
            </a:pPr>
            <a:r>
              <a:rPr lang="en-US" sz="3200" b="1"/>
              <a:t>   IT IS USED FOR </a:t>
            </a:r>
            <a:r>
              <a:rPr lang="en-US" sz="3200" b="1">
                <a:solidFill>
                  <a:srgbClr val="7030A0"/>
                </a:solidFill>
              </a:rPr>
              <a:t>RADIATOR FINS.</a:t>
            </a:r>
          </a:p>
          <a:p>
            <a:endParaRPr lang="en-US" sz="2800" b="1">
              <a:solidFill>
                <a:srgbClr val="7030A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3200" b="1">
                <a:solidFill>
                  <a:srgbClr val="C00000"/>
                </a:solidFill>
              </a:rPr>
              <a:t>ADMIRALTY BRASS (71:28:1)</a:t>
            </a:r>
          </a:p>
          <a:p>
            <a:r>
              <a:rPr lang="en-US" sz="3200" b="1">
                <a:solidFill>
                  <a:srgbClr val="C00000"/>
                </a:solidFill>
              </a:rPr>
              <a:t>               </a:t>
            </a:r>
          </a:p>
          <a:p>
            <a:r>
              <a:rPr lang="en-US" sz="3200" b="1">
                <a:solidFill>
                  <a:srgbClr val="C00000"/>
                </a:solidFill>
              </a:rPr>
              <a:t>                               CU:ZN: </a:t>
            </a:r>
            <a:r>
              <a:rPr lang="en-US" sz="2800" b="1">
                <a:solidFill>
                  <a:srgbClr val="C00000"/>
                </a:solidFill>
              </a:rPr>
              <a:t>TIN</a:t>
            </a:r>
          </a:p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7030A0"/>
                </a:solidFill>
              </a:rPr>
              <a:t>THE ADMIRATY BRASS TUBES ARE RENOWNED FOR THEIR CHARACTERISTICS OF SUPERIOR CORROSION RESISTANCE IN A MODERATELY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4191000" y="35052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5105400" y="35052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5638800" y="37338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79F8C-9FE4-4C3F-8834-A43C961995DD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381000" y="304800"/>
            <a:ext cx="87630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/>
              <a:t>POLLUTED RIVER WATER AND CLEAN SEA WATER, BOTH </a:t>
            </a:r>
            <a:r>
              <a:rPr lang="en-US" sz="2800" b="1">
                <a:solidFill>
                  <a:srgbClr val="C00000"/>
                </a:solidFill>
              </a:rPr>
              <a:t>STAGNANT </a:t>
            </a:r>
          </a:p>
          <a:p>
            <a:pPr>
              <a:spcBef>
                <a:spcPts val="600"/>
              </a:spcBef>
            </a:pPr>
            <a:r>
              <a:rPr lang="en-US" sz="2800" b="1"/>
              <a:t>AND SLOW MOVING WATER. </a:t>
            </a:r>
          </a:p>
          <a:p>
            <a:pPr>
              <a:spcBef>
                <a:spcPts val="600"/>
              </a:spcBef>
            </a:pPr>
            <a:r>
              <a:rPr lang="en-US" sz="2800" b="1"/>
              <a:t>THE MOST COMMON AND </a:t>
            </a:r>
            <a:r>
              <a:rPr lang="en-US" sz="2800" b="1">
                <a:solidFill>
                  <a:srgbClr val="C00000"/>
                </a:solidFill>
              </a:rPr>
              <a:t>WROUGHT </a:t>
            </a:r>
            <a:r>
              <a:rPr lang="en-US" sz="2800" b="1"/>
              <a:t>FORM IS TUBE FOR HEAT EXCHANGE EQUIPMENT. </a:t>
            </a:r>
          </a:p>
          <a:p>
            <a:pPr>
              <a:spcBef>
                <a:spcPts val="600"/>
              </a:spcBef>
            </a:pPr>
            <a:endParaRPr lang="en-US" sz="2800" b="1"/>
          </a:p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FF0000"/>
                </a:solidFill>
              </a:rPr>
              <a:t>THESE TUBES ARE EXTENSIVLY USED IN VARIOUS APPLICATIONS INCLUDING; </a:t>
            </a:r>
          </a:p>
          <a:p>
            <a:pPr>
              <a:spcBef>
                <a:spcPts val="600"/>
              </a:spcBef>
            </a:pPr>
            <a:endParaRPr lang="en-US" sz="2800" b="1"/>
          </a:p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7030A0"/>
                </a:solidFill>
              </a:rPr>
              <a:t>EVAPORATERS , CONDENSATE COOLERS, HEATERS, VENT CONDENSERS , WATER HEATERS, GENERATOR, AIR COOLERS 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D2757-D982-4553-B3DD-D3BA253361A2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533400" y="381000"/>
            <a:ext cx="830580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>
                <a:solidFill>
                  <a:srgbClr val="7030A0"/>
                </a:solidFill>
              </a:rPr>
              <a:t>TURBINE OIL COOLERS FOR PETROCHEMICAL, SHIP-BUILDING POWER PLANTS, DISTILATION PLANTS ETC.</a:t>
            </a:r>
          </a:p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FF0000"/>
                </a:solidFill>
              </a:rPr>
              <a:t>*</a:t>
            </a:r>
            <a:r>
              <a:rPr lang="en-US" sz="2800" b="1">
                <a:solidFill>
                  <a:srgbClr val="002060"/>
                </a:solidFill>
              </a:rPr>
              <a:t>CC      Cu-71% , Zn-28% , TIN-1%</a:t>
            </a:r>
          </a:p>
          <a:p>
            <a:pPr>
              <a:spcBef>
                <a:spcPts val="600"/>
              </a:spcBef>
            </a:pPr>
            <a:endParaRPr lang="en-US" sz="2800" b="1"/>
          </a:p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FF0000"/>
                </a:solidFill>
              </a:rPr>
              <a:t>PROPERTIES:</a:t>
            </a:r>
          </a:p>
          <a:p>
            <a:pPr>
              <a:spcBef>
                <a:spcPts val="600"/>
              </a:spcBef>
            </a:pPr>
            <a:endParaRPr lang="en-US" sz="2800" b="1"/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2800" b="1"/>
              <a:t>  IT HAS HIGH </a:t>
            </a:r>
            <a:r>
              <a:rPr lang="en-US" sz="2800" b="1">
                <a:solidFill>
                  <a:srgbClr val="0070C0"/>
                </a:solidFill>
              </a:rPr>
              <a:t>DUCTILITY AND MALLEABILITY</a:t>
            </a:r>
            <a:r>
              <a:rPr lang="en-US" sz="2800" b="1"/>
              <a:t>.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2800" b="1"/>
              <a:t>  IT HAS GOOD </a:t>
            </a:r>
            <a:r>
              <a:rPr lang="en-US" sz="2800" b="1">
                <a:solidFill>
                  <a:srgbClr val="0070C0"/>
                </a:solidFill>
              </a:rPr>
              <a:t>COLD WORKING PROPERTIES</a:t>
            </a:r>
            <a:r>
              <a:rPr lang="en-US" sz="2800" b="1"/>
              <a:t>.</a:t>
            </a:r>
          </a:p>
          <a:p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937FB-F3EF-4DA7-BFB2-CB897FD7E152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228600" y="304800"/>
            <a:ext cx="86868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2800" b="1"/>
              <a:t>  IT HAS BETTER CORROSION RESISTANCE   </a:t>
            </a:r>
          </a:p>
          <a:p>
            <a:pPr>
              <a:spcBef>
                <a:spcPts val="1200"/>
              </a:spcBef>
            </a:pPr>
            <a:r>
              <a:rPr lang="en-US" sz="2800" b="1"/>
              <a:t>   DUE TO ADDITION OF TIN.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2800" b="1"/>
              <a:t> THEY ARE EASY FOR BENDING AND JOINING.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2800" b="1"/>
              <a:t> THEY ARE LIGHT IN WEIGHT.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2800" b="1">
                <a:solidFill>
                  <a:srgbClr val="C00000"/>
                </a:solidFill>
              </a:rPr>
              <a:t>  APPLICATIONS: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2800" b="1"/>
              <a:t>  IT IS USED FOR </a:t>
            </a:r>
            <a:r>
              <a:rPr lang="en-US" sz="2800" b="1">
                <a:solidFill>
                  <a:srgbClr val="7030A0"/>
                </a:solidFill>
              </a:rPr>
              <a:t>CONDENSER TUBES.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2800" b="1"/>
              <a:t>  IT IS USED IN </a:t>
            </a:r>
            <a:r>
              <a:rPr lang="en-US" sz="2800" b="1">
                <a:solidFill>
                  <a:srgbClr val="7030A0"/>
                </a:solidFill>
              </a:rPr>
              <a:t>HEAT EXCHANGER.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2800" b="1"/>
              <a:t>  IT IS USED IN </a:t>
            </a:r>
            <a:r>
              <a:rPr lang="en-US" sz="2800" b="1">
                <a:solidFill>
                  <a:srgbClr val="7030A0"/>
                </a:solidFill>
              </a:rPr>
              <a:t>MARINE APPLICATIONS.</a:t>
            </a:r>
          </a:p>
          <a:p>
            <a:pPr>
              <a:spcBef>
                <a:spcPts val="1200"/>
              </a:spcBef>
            </a:pP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624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0000"/>
                </a:solidFill>
                <a:latin typeface="Franklin Gothic Medium" pitchFamily="34" charset="0"/>
                <a:cs typeface="+mn-cs"/>
              </a:rPr>
              <a:t>BRONZES: 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3600" dirty="0">
                <a:solidFill>
                  <a:srgbClr val="FF0000"/>
                </a:solidFill>
                <a:latin typeface="Franklin Gothic Medium" pitchFamily="34" charset="0"/>
                <a:cs typeface="+mn-cs"/>
              </a:rPr>
              <a:t>GUN METAL 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Franklin Gothic Medium" pitchFamily="34" charset="0"/>
                <a:cs typeface="+mn-cs"/>
              </a:rPr>
              <a:t>  </a:t>
            </a:r>
            <a:r>
              <a:rPr lang="en-US" sz="3600" dirty="0">
                <a:solidFill>
                  <a:srgbClr val="7030A0"/>
                </a:solidFill>
                <a:latin typeface="Franklin Gothic Medium" pitchFamily="34" charset="0"/>
                <a:cs typeface="+mn-cs"/>
              </a:rPr>
              <a:t>10%SN (TIN),2%ZN,REST CU (88%)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atin typeface="Franklin Gothic Medium" pitchFamily="34" charset="0"/>
              <a:cs typeface="+mn-cs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Franklin Gothic Medium" pitchFamily="34" charset="0"/>
                <a:cs typeface="+mn-cs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Franklin Gothic Medium" pitchFamily="34" charset="0"/>
                <a:cs typeface="+mn-cs"/>
              </a:rPr>
              <a:t>HIGH STRENGTH, TOUGHNESS NAD SEA WATER CORROSION RESISTANCE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atin typeface="Franklin Gothic Medium" pitchFamily="34" charset="0"/>
              <a:cs typeface="+mn-cs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C00000"/>
                </a:solidFill>
                <a:latin typeface="Franklin Gothic Medium" pitchFamily="34" charset="0"/>
                <a:cs typeface="+mn-cs"/>
              </a:rPr>
              <a:t>USED: 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C00000"/>
                </a:solidFill>
                <a:latin typeface="Franklin Gothic Medium" pitchFamily="34" charset="0"/>
                <a:cs typeface="+mn-cs"/>
              </a:rPr>
              <a:t>       </a:t>
            </a:r>
            <a:r>
              <a:rPr lang="en-US" sz="3600" dirty="0">
                <a:solidFill>
                  <a:srgbClr val="002060"/>
                </a:solidFill>
                <a:latin typeface="Franklin Gothic Medium" pitchFamily="34" charset="0"/>
                <a:cs typeface="+mn-cs"/>
              </a:rPr>
              <a:t>SHIP BUILDING, BUSHES, NUTS, BOLTS AND PUMP PARTS.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Franklin Gothic Medium" pitchFamily="34" charset="0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88FAAB-0144-4F40-8FD3-2C98EDDF5E27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6106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Franklin Gothic Medium" pitchFamily="34" charset="0"/>
              </a:rPr>
              <a:t>2. </a:t>
            </a:r>
            <a:r>
              <a:rPr lang="en-US" sz="3200">
                <a:solidFill>
                  <a:srgbClr val="FF0000"/>
                </a:solidFill>
                <a:latin typeface="Franklin Gothic Medium" pitchFamily="34" charset="0"/>
              </a:rPr>
              <a:t>TIN BRONZES</a:t>
            </a:r>
          </a:p>
          <a:p>
            <a:r>
              <a:rPr lang="en-US" sz="3200">
                <a:latin typeface="Franklin Gothic Medium" pitchFamily="34" charset="0"/>
              </a:rPr>
              <a:t> </a:t>
            </a:r>
            <a:r>
              <a:rPr lang="en-US" sz="3200">
                <a:solidFill>
                  <a:srgbClr val="7030A0"/>
                </a:solidFill>
                <a:latin typeface="Franklin Gothic Medium" pitchFamily="34" charset="0"/>
              </a:rPr>
              <a:t>GENERALLY REFFERED AS PHOSPHUR BRONZES.</a:t>
            </a:r>
          </a:p>
          <a:p>
            <a:r>
              <a:rPr lang="en-US" sz="3200">
                <a:solidFill>
                  <a:srgbClr val="0070C0"/>
                </a:solidFill>
                <a:latin typeface="Franklin Gothic Medium" pitchFamily="34" charset="0"/>
              </a:rPr>
              <a:t>CC:   PHOSPHUR  0.01 TO 0.5%, </a:t>
            </a:r>
          </a:p>
          <a:p>
            <a:r>
              <a:rPr lang="en-US" sz="3200">
                <a:solidFill>
                  <a:srgbClr val="0070C0"/>
                </a:solidFill>
                <a:latin typeface="Franklin Gothic Medium" pitchFamily="34" charset="0"/>
              </a:rPr>
              <a:t>        TIN 1 TO 11% ,  REST CU</a:t>
            </a:r>
          </a:p>
          <a:p>
            <a:r>
              <a:rPr lang="en-US" sz="3200">
                <a:latin typeface="Franklin Gothic Medium" pitchFamily="34" charset="0"/>
              </a:rPr>
              <a:t> </a:t>
            </a:r>
          </a:p>
          <a:p>
            <a:r>
              <a:rPr lang="en-US" sz="3200">
                <a:solidFill>
                  <a:srgbClr val="FF0000"/>
                </a:solidFill>
                <a:latin typeface="Franklin Gothic Medium" pitchFamily="34" charset="0"/>
              </a:rPr>
              <a:t>PROP:</a:t>
            </a:r>
            <a:r>
              <a:rPr lang="en-US" sz="3200">
                <a:latin typeface="Franklin Gothic Medium" pitchFamily="34" charset="0"/>
              </a:rPr>
              <a:t> </a:t>
            </a:r>
          </a:p>
          <a:p>
            <a:r>
              <a:rPr lang="en-US" sz="3200">
                <a:latin typeface="Franklin Gothic Medium" pitchFamily="34" charset="0"/>
              </a:rPr>
              <a:t>	HIGH STRENGTH, TOUGHNESS, 	CORROSION RESISTANCE,</a:t>
            </a:r>
          </a:p>
          <a:p>
            <a:r>
              <a:rPr lang="en-US" sz="3200">
                <a:latin typeface="Franklin Gothic Medium" pitchFamily="34" charset="0"/>
              </a:rPr>
              <a:t> 	LOW COEFFICIENT OF FRICTION,</a:t>
            </a:r>
          </a:p>
          <a:p>
            <a:r>
              <a:rPr lang="en-US" sz="3200">
                <a:latin typeface="Franklin Gothic Medium" pitchFamily="34" charset="0"/>
              </a:rPr>
              <a:t>	FREEDOM FROM SEASON CRACKING.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BA4CB-070E-42CE-A3E5-F83DA422766E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610600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>
                <a:solidFill>
                  <a:srgbClr val="FF0000"/>
                </a:solidFill>
                <a:latin typeface="Franklin Gothic Medium" pitchFamily="34" charset="0"/>
              </a:rPr>
              <a:t>USED</a:t>
            </a:r>
            <a:r>
              <a:rPr lang="en-US" sz="3200">
                <a:latin typeface="Franklin Gothic Medium" pitchFamily="34" charset="0"/>
              </a:rPr>
              <a:t>: </a:t>
            </a:r>
            <a:r>
              <a:rPr lang="en-US" sz="3200">
                <a:solidFill>
                  <a:srgbClr val="7030A0"/>
                </a:solidFill>
                <a:latin typeface="Franklin Gothic Medium" pitchFamily="34" charset="0"/>
              </a:rPr>
              <a:t>FOR DIAPHRAGMS,BELLOWS, LOCK WASHERS, COTTER PINS, BUSHING, CLUTCH DISCS AND SPRINGS.</a:t>
            </a:r>
          </a:p>
          <a:p>
            <a:pPr>
              <a:spcBef>
                <a:spcPts val="1200"/>
              </a:spcBef>
            </a:pPr>
            <a:endParaRPr lang="en-US" sz="3200">
              <a:latin typeface="Franklin Gothic Medium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3200">
                <a:latin typeface="Franklin Gothic Medium" pitchFamily="34" charset="0"/>
              </a:rPr>
              <a:t>3. </a:t>
            </a:r>
            <a:r>
              <a:rPr lang="en-US" sz="3200">
                <a:solidFill>
                  <a:srgbClr val="FF0000"/>
                </a:solidFill>
                <a:latin typeface="Franklin Gothic Medium" pitchFamily="34" charset="0"/>
              </a:rPr>
              <a:t>SI BRONZES:      </a:t>
            </a:r>
            <a:r>
              <a:rPr lang="en-US" sz="3200">
                <a:solidFill>
                  <a:srgbClr val="0070C0"/>
                </a:solidFill>
                <a:latin typeface="Franklin Gothic Medium" pitchFamily="34" charset="0"/>
              </a:rPr>
              <a:t>LESS THAN 5% SI,</a:t>
            </a:r>
          </a:p>
          <a:p>
            <a:pPr>
              <a:spcBef>
                <a:spcPts val="1200"/>
              </a:spcBef>
            </a:pPr>
            <a:r>
              <a:rPr lang="en-US" sz="3200">
                <a:latin typeface="Franklin Gothic Medium" pitchFamily="34" charset="0"/>
              </a:rPr>
              <a:t>STRONGEST OF THE WORK HARDENABLE COPPER ALLOYS.</a:t>
            </a:r>
          </a:p>
          <a:p>
            <a:pPr>
              <a:spcBef>
                <a:spcPts val="1200"/>
              </a:spcBef>
            </a:pPr>
            <a:r>
              <a:rPr lang="en-US" sz="3200">
                <a:solidFill>
                  <a:srgbClr val="FF0000"/>
                </a:solidFill>
                <a:latin typeface="Franklin Gothic Medium" pitchFamily="34" charset="0"/>
              </a:rPr>
              <a:t>USE</a:t>
            </a:r>
            <a:r>
              <a:rPr lang="en-US" sz="3200">
                <a:latin typeface="Franklin Gothic Medium" pitchFamily="34" charset="0"/>
              </a:rPr>
              <a:t>: </a:t>
            </a:r>
          </a:p>
          <a:p>
            <a:pPr>
              <a:spcBef>
                <a:spcPts val="1200"/>
              </a:spcBef>
            </a:pPr>
            <a:r>
              <a:rPr lang="en-US" sz="3200">
                <a:solidFill>
                  <a:srgbClr val="7030A0"/>
                </a:solidFill>
                <a:latin typeface="Franklin Gothic Medium" pitchFamily="34" charset="0"/>
              </a:rPr>
              <a:t>TANKS, PRESSURE VESSELS,MARINE CONSTRUCTIONS, AND HYDRAULIC PRESSURE LINES.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CAE9EC-2F69-42C6-9C7A-6ED9B4953D21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6106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Franklin Gothic Medium" pitchFamily="34" charset="0"/>
              </a:rPr>
              <a:t>3. </a:t>
            </a:r>
            <a:r>
              <a:rPr lang="en-US" sz="3600">
                <a:solidFill>
                  <a:srgbClr val="FF0000"/>
                </a:solidFill>
                <a:latin typeface="Franklin Gothic Medium" pitchFamily="34" charset="0"/>
              </a:rPr>
              <a:t>AL BRONZES:</a:t>
            </a:r>
          </a:p>
          <a:p>
            <a:r>
              <a:rPr lang="en-US" sz="3600">
                <a:latin typeface="Franklin Gothic Medium" pitchFamily="34" charset="0"/>
              </a:rPr>
              <a:t> 	4 TO 11% ALUMINIUM AND OTHER 	ELEMENTS SUCH AS FE, NI, MN, SI 	ARE ADDED.</a:t>
            </a:r>
          </a:p>
          <a:p>
            <a:r>
              <a:rPr lang="en-US" sz="3600">
                <a:solidFill>
                  <a:srgbClr val="7030A0"/>
                </a:solidFill>
                <a:latin typeface="Franklin Gothic Medium" pitchFamily="34" charset="0"/>
              </a:rPr>
              <a:t>  FE (0.5 TO 5%)-  INCRESE STRENGTH AND  </a:t>
            </a:r>
          </a:p>
          <a:p>
            <a:r>
              <a:rPr lang="en-US" sz="3600">
                <a:solidFill>
                  <a:srgbClr val="7030A0"/>
                </a:solidFill>
                <a:latin typeface="Franklin Gothic Medium" pitchFamily="34" charset="0"/>
              </a:rPr>
              <a:t>                              HARDNESS</a:t>
            </a:r>
          </a:p>
          <a:p>
            <a:r>
              <a:rPr lang="en-US" sz="3600">
                <a:solidFill>
                  <a:srgbClr val="7030A0"/>
                </a:solidFill>
                <a:latin typeface="Franklin Gothic Medium" pitchFamily="34" charset="0"/>
              </a:rPr>
              <a:t>  NI (UPTO 5%) -    --------””--------------------</a:t>
            </a:r>
          </a:p>
          <a:p>
            <a:r>
              <a:rPr lang="en-US" sz="3600">
                <a:solidFill>
                  <a:srgbClr val="7030A0"/>
                </a:solidFill>
                <a:latin typeface="Franklin Gothic Medium" pitchFamily="34" charset="0"/>
              </a:rPr>
              <a:t>  SI ( UPTO 2%) –   IMPROVES  </a:t>
            </a:r>
          </a:p>
          <a:p>
            <a:r>
              <a:rPr lang="en-US" sz="3600">
                <a:solidFill>
                  <a:srgbClr val="7030A0"/>
                </a:solidFill>
                <a:latin typeface="Franklin Gothic Medium" pitchFamily="34" charset="0"/>
              </a:rPr>
              <a:t>                                MACHINABILITY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9C445-DDA1-40D5-932D-FAB0B5C4EFCA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7A2F8-4682-409C-BEC2-11C7887A4F52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7171" name="Picture 42" descr="Part of interactive graphic of propert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819400"/>
            <a:ext cx="8445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3" descr="http://resources.schoolscience.co.uk/cda/14-16/chemistry/images/spider1_1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819400"/>
            <a:ext cx="614363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4" descr="Part of interactive graphic of properti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2362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6" descr="http://resources.schoolscience.co.uk/cda/14-16/chemistry/images/spider1_1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3581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47" descr="http://resources.schoolscience.co.uk/cda/14-16/chemistry/images/spider1_13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3200400"/>
            <a:ext cx="45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49" descr="http://resources.schoolscience.co.uk/cda/14-16/chemistry/images/spider1_09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2895600"/>
            <a:ext cx="7588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Box 56"/>
          <p:cNvSpPr txBox="1">
            <a:spLocks noChangeArrowheads="1"/>
          </p:cNvSpPr>
          <p:nvPr/>
        </p:nvSpPr>
        <p:spPr bwMode="auto">
          <a:xfrm>
            <a:off x="1905000" y="2362200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Constantia" pitchFamily="18" charset="0"/>
              </a:rPr>
              <a:t>color</a:t>
            </a:r>
          </a:p>
        </p:txBody>
      </p:sp>
      <p:sp>
        <p:nvSpPr>
          <p:cNvPr id="7178" name="TextBox 57"/>
          <p:cNvSpPr txBox="1">
            <a:spLocks noChangeArrowheads="1"/>
          </p:cNvSpPr>
          <p:nvPr/>
        </p:nvSpPr>
        <p:spPr bwMode="auto">
          <a:xfrm>
            <a:off x="3505200" y="1447800"/>
            <a:ext cx="190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Constantia" pitchFamily="18" charset="0"/>
              </a:rPr>
              <a:t>strength</a:t>
            </a:r>
          </a:p>
        </p:txBody>
      </p:sp>
      <p:sp>
        <p:nvSpPr>
          <p:cNvPr id="7179" name="TextBox 58"/>
          <p:cNvSpPr txBox="1">
            <a:spLocks noChangeArrowheads="1"/>
          </p:cNvSpPr>
          <p:nvPr/>
        </p:nvSpPr>
        <p:spPr bwMode="auto">
          <a:xfrm>
            <a:off x="5410200" y="2743200"/>
            <a:ext cx="2895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Constantia" pitchFamily="18" charset="0"/>
              </a:rPr>
              <a:t>Corrosion resistance</a:t>
            </a:r>
          </a:p>
        </p:txBody>
      </p:sp>
      <p:sp>
        <p:nvSpPr>
          <p:cNvPr id="7180" name="TextBox 59"/>
          <p:cNvSpPr txBox="1">
            <a:spLocks noChangeArrowheads="1"/>
          </p:cNvSpPr>
          <p:nvPr/>
        </p:nvSpPr>
        <p:spPr bwMode="auto">
          <a:xfrm>
            <a:off x="3733800" y="4191000"/>
            <a:ext cx="2590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Constantia" pitchFamily="18" charset="0"/>
              </a:rPr>
              <a:t>Wear resistance</a:t>
            </a:r>
          </a:p>
        </p:txBody>
      </p:sp>
      <p:sp>
        <p:nvSpPr>
          <p:cNvPr id="7181" name="TextBox 60"/>
          <p:cNvSpPr txBox="1">
            <a:spLocks noChangeArrowheads="1"/>
          </p:cNvSpPr>
          <p:nvPr/>
        </p:nvSpPr>
        <p:spPr bwMode="auto">
          <a:xfrm>
            <a:off x="1600200" y="3429000"/>
            <a:ext cx="3048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Constantia" pitchFamily="18" charset="0"/>
              </a:rPr>
              <a:t>Easy to machine</a:t>
            </a:r>
          </a:p>
        </p:txBody>
      </p:sp>
      <p:sp>
        <p:nvSpPr>
          <p:cNvPr id="7182" name="TextBox 61"/>
          <p:cNvSpPr txBox="1">
            <a:spLocks noChangeArrowheads="1"/>
          </p:cNvSpPr>
          <p:nvPr/>
        </p:nvSpPr>
        <p:spPr bwMode="auto">
          <a:xfrm>
            <a:off x="914400" y="381000"/>
            <a:ext cx="662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onstantia" pitchFamily="18" charset="0"/>
              </a:rPr>
              <a:t>PROPERTIES OF COPPER</a:t>
            </a:r>
          </a:p>
          <a:p>
            <a:endParaRPr lang="en-US">
              <a:latin typeface="Constantia" pitchFamily="18" charset="0"/>
            </a:endParaRPr>
          </a:p>
        </p:txBody>
      </p:sp>
      <p:pic>
        <p:nvPicPr>
          <p:cNvPr id="7183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3200" y="457200"/>
            <a:ext cx="21145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610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sz="3200">
                <a:solidFill>
                  <a:srgbClr val="FF0000"/>
                </a:solidFill>
                <a:latin typeface="Franklin Gothic Medium" pitchFamily="34" charset="0"/>
              </a:rPr>
              <a:t>USE</a:t>
            </a:r>
            <a:r>
              <a:rPr lang="en-US" sz="3200">
                <a:latin typeface="Franklin Gothic Medium" pitchFamily="34" charset="0"/>
              </a:rPr>
              <a:t>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solidFill>
                  <a:srgbClr val="7030A0"/>
                </a:solidFill>
                <a:latin typeface="Franklin Gothic Medium" pitchFamily="34" charset="0"/>
              </a:rPr>
              <a:t>      HEAT TREATED AL BRONZES ARE USED FOR 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3200">
                <a:solidFill>
                  <a:srgbClr val="7030A0"/>
                </a:solidFill>
                <a:latin typeface="Franklin Gothic Medium" pitchFamily="34" charset="0"/>
              </a:rPr>
              <a:t>   </a:t>
            </a:r>
            <a:r>
              <a:rPr lang="en-US" sz="3200">
                <a:solidFill>
                  <a:srgbClr val="0070C0"/>
                </a:solidFill>
                <a:latin typeface="Franklin Gothic Medium" pitchFamily="34" charset="0"/>
              </a:rPr>
              <a:t>GEARS, PROPELLER HUBS,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3200">
                <a:solidFill>
                  <a:srgbClr val="0070C0"/>
                </a:solidFill>
                <a:latin typeface="Franklin Gothic Medium" pitchFamily="34" charset="0"/>
              </a:rPr>
              <a:t>   BLADES, PUMP PARTS,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3200">
                <a:solidFill>
                  <a:srgbClr val="0070C0"/>
                </a:solidFill>
                <a:latin typeface="Franklin Gothic Medium" pitchFamily="34" charset="0"/>
              </a:rPr>
              <a:t>   BEARING, NON SPARKING TOOLS,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3200">
                <a:solidFill>
                  <a:srgbClr val="0070C0"/>
                </a:solidFill>
                <a:latin typeface="Franklin Gothic Medium" pitchFamily="34" charset="0"/>
              </a:rPr>
              <a:t>   DRAWING AND FORMING DIES.</a:t>
            </a:r>
          </a:p>
          <a:p>
            <a:endParaRPr lang="en-US" sz="4000">
              <a:latin typeface="Franklin Gothic Medium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332DB-EB45-4EE4-B342-7686C26BBAF4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610600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Franklin Gothic Medium" pitchFamily="34" charset="0"/>
              </a:rPr>
              <a:t>4. CUPRANICKELS:    (CU +NI)</a:t>
            </a:r>
          </a:p>
          <a:p>
            <a:r>
              <a:rPr lang="en-US" sz="3200">
                <a:solidFill>
                  <a:srgbClr val="7030A0"/>
                </a:solidFill>
                <a:latin typeface="Franklin Gothic Medium" pitchFamily="34" charset="0"/>
              </a:rPr>
              <a:t>		UPTO 30% NICKEL.</a:t>
            </a:r>
          </a:p>
          <a:p>
            <a:pPr>
              <a:spcBef>
                <a:spcPts val="600"/>
              </a:spcBef>
            </a:pPr>
            <a:r>
              <a:rPr lang="en-US" sz="3200">
                <a:solidFill>
                  <a:srgbClr val="0070C0"/>
                </a:solidFill>
                <a:latin typeface="Franklin Gothic Medium" pitchFamily="34" charset="0"/>
              </a:rPr>
              <a:t>LESS SUSEPTIBLE TO HEAT TREATMENT AND PROPERTIES ARE ALTERED BY COLD WORKING.</a:t>
            </a:r>
          </a:p>
          <a:p>
            <a:pPr>
              <a:spcBef>
                <a:spcPts val="600"/>
              </a:spcBef>
            </a:pPr>
            <a:endParaRPr lang="en-US" sz="1600">
              <a:solidFill>
                <a:srgbClr val="0070C0"/>
              </a:solidFill>
              <a:latin typeface="Franklin Gothic Medium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3200">
                <a:solidFill>
                  <a:srgbClr val="0070C0"/>
                </a:solidFill>
                <a:latin typeface="Franklin Gothic Medium" pitchFamily="34" charset="0"/>
              </a:rPr>
              <a:t>HIGH RESISTANCE TO CORROSION FATIGUE.</a:t>
            </a:r>
          </a:p>
          <a:p>
            <a:pPr>
              <a:spcBef>
                <a:spcPts val="600"/>
              </a:spcBef>
            </a:pPr>
            <a:endParaRPr lang="en-US" sz="2000">
              <a:solidFill>
                <a:srgbClr val="0070C0"/>
              </a:solidFill>
              <a:latin typeface="Franklin Gothic Medium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3200">
                <a:solidFill>
                  <a:srgbClr val="0070C0"/>
                </a:solidFill>
                <a:latin typeface="Franklin Gothic Medium" pitchFamily="34" charset="0"/>
              </a:rPr>
              <a:t>HIGH RESISTANCE TO CORROSIVE AND EROSIVE ACTION OF RAPIDLY MOVING SEA WATER.</a:t>
            </a:r>
          </a:p>
          <a:p>
            <a:endParaRPr lang="en-US" sz="4000">
              <a:latin typeface="Franklin Gothic Medium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F6AB1-8A80-4C8D-8C34-6FED046D5368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6106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Franklin Gothic Medium" pitchFamily="34" charset="0"/>
              </a:rPr>
              <a:t>USE</a:t>
            </a:r>
            <a:r>
              <a:rPr lang="en-US" sz="3200">
                <a:latin typeface="Franklin Gothic Medium" pitchFamily="34" charset="0"/>
              </a:rPr>
              <a:t>: </a:t>
            </a:r>
          </a:p>
          <a:p>
            <a:pPr>
              <a:spcBef>
                <a:spcPts val="1200"/>
              </a:spcBef>
            </a:pPr>
            <a:r>
              <a:rPr lang="en-US" sz="3200">
                <a:latin typeface="Franklin Gothic Medium" pitchFamily="34" charset="0"/>
              </a:rPr>
              <a:t>CONDENSER, EVAPORATOR, HEAT EXCHANGER TUBES FOR NAVEL VESSELS AND COASTAL POWER PLANTS.</a:t>
            </a:r>
          </a:p>
          <a:p>
            <a:endParaRPr lang="en-US" sz="3200">
              <a:latin typeface="Franklin Gothic Medium" pitchFamily="34" charset="0"/>
            </a:endParaRPr>
          </a:p>
          <a:p>
            <a:r>
              <a:rPr lang="en-US" sz="3200">
                <a:solidFill>
                  <a:srgbClr val="FF0000"/>
                </a:solidFill>
                <a:latin typeface="Franklin Gothic Medium" pitchFamily="34" charset="0"/>
              </a:rPr>
              <a:t>5. NI ALLOYS: </a:t>
            </a:r>
          </a:p>
          <a:p>
            <a:pPr>
              <a:spcBef>
                <a:spcPts val="1200"/>
              </a:spcBef>
            </a:pPr>
            <a:r>
              <a:rPr lang="en-US" sz="3200">
                <a:latin typeface="Franklin Gothic Medium" pitchFamily="34" charset="0"/>
              </a:rPr>
              <a:t>  	</a:t>
            </a:r>
            <a:r>
              <a:rPr lang="en-US" sz="3200">
                <a:solidFill>
                  <a:srgbClr val="7030A0"/>
                </a:solidFill>
                <a:latin typeface="Franklin Gothic Medium" pitchFamily="34" charset="0"/>
              </a:rPr>
              <a:t>CU 50 TO 70 %, </a:t>
            </a:r>
          </a:p>
          <a:p>
            <a:pPr>
              <a:spcBef>
                <a:spcPts val="1200"/>
              </a:spcBef>
            </a:pPr>
            <a:r>
              <a:rPr lang="en-US" sz="3200">
                <a:solidFill>
                  <a:srgbClr val="7030A0"/>
                </a:solidFill>
                <a:latin typeface="Franklin Gothic Medium" pitchFamily="34" charset="0"/>
              </a:rPr>
              <a:t>  	NI 5 -30%, </a:t>
            </a:r>
          </a:p>
          <a:p>
            <a:pPr>
              <a:spcBef>
                <a:spcPts val="1200"/>
              </a:spcBef>
            </a:pPr>
            <a:r>
              <a:rPr lang="en-US" sz="3200">
                <a:solidFill>
                  <a:srgbClr val="7030A0"/>
                </a:solidFill>
                <a:latin typeface="Franklin Gothic Medium" pitchFamily="34" charset="0"/>
              </a:rPr>
              <a:t>         ZN 5 – 40%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2806E-881D-4F82-8B4A-B7AE702E8307}" type="slidenum">
              <a:rPr lang="en-US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6106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7030A0"/>
                </a:solidFill>
                <a:latin typeface="Franklin Gothic Medium" pitchFamily="34" charset="0"/>
              </a:rPr>
              <a:t>PLEASING SILVER-BLUE WHITE COLOR, GOOD CORROSION TO FOOD CHEMICALS,WATER AND ATMOSPHERE.</a:t>
            </a:r>
          </a:p>
          <a:p>
            <a:r>
              <a:rPr lang="en-US" sz="3200">
                <a:solidFill>
                  <a:srgbClr val="FF0000"/>
                </a:solidFill>
                <a:latin typeface="Franklin Gothic Medium" pitchFamily="34" charset="0"/>
              </a:rPr>
              <a:t>USE</a:t>
            </a:r>
            <a:r>
              <a:rPr lang="en-US" sz="3200">
                <a:latin typeface="Franklin Gothic Medium" pitchFamily="34" charset="0"/>
              </a:rPr>
              <a:t>: </a:t>
            </a:r>
          </a:p>
          <a:p>
            <a:pPr>
              <a:buFont typeface="Wingdings" pitchFamily="2" charset="2"/>
              <a:buChar char="ü"/>
            </a:pPr>
            <a:r>
              <a:rPr lang="en-US" sz="3200">
                <a:latin typeface="Franklin Gothic Medium" pitchFamily="34" charset="0"/>
              </a:rPr>
              <a:t>	</a:t>
            </a:r>
            <a:r>
              <a:rPr lang="en-US" sz="3200">
                <a:solidFill>
                  <a:srgbClr val="0070C0"/>
                </a:solidFill>
                <a:latin typeface="Franklin Gothic Medium" pitchFamily="34" charset="0"/>
              </a:rPr>
              <a:t>RIVETS, SCREWS, TABLE FLATWARE,</a:t>
            </a:r>
          </a:p>
          <a:p>
            <a:pPr>
              <a:buFont typeface="Wingdings" pitchFamily="2" charset="2"/>
              <a:buChar char="ü"/>
            </a:pPr>
            <a:r>
              <a:rPr lang="en-US" sz="3200">
                <a:solidFill>
                  <a:srgbClr val="0070C0"/>
                </a:solidFill>
                <a:latin typeface="Franklin Gothic Medium" pitchFamily="34" charset="0"/>
              </a:rPr>
              <a:t> 	ZIPPERS, COSTUME JEWELLERY,</a:t>
            </a:r>
          </a:p>
          <a:p>
            <a:pPr>
              <a:buFont typeface="Wingdings" pitchFamily="2" charset="2"/>
              <a:buChar char="ü"/>
            </a:pPr>
            <a:r>
              <a:rPr lang="en-US" sz="3200">
                <a:solidFill>
                  <a:srgbClr val="0070C0"/>
                </a:solidFill>
                <a:latin typeface="Franklin Gothic Medium" pitchFamily="34" charset="0"/>
              </a:rPr>
              <a:t>	NAME PLATES ,</a:t>
            </a:r>
          </a:p>
          <a:p>
            <a:pPr>
              <a:buFont typeface="Wingdings" pitchFamily="2" charset="2"/>
              <a:buChar char="ü"/>
            </a:pPr>
            <a:r>
              <a:rPr lang="en-US" sz="3200">
                <a:solidFill>
                  <a:srgbClr val="0070C0"/>
                </a:solidFill>
                <a:latin typeface="Franklin Gothic Medium" pitchFamily="34" charset="0"/>
              </a:rPr>
              <a:t>	 SPRINGS AND CONTACTS IN TELEPHONE 	EQUIPMENTS, </a:t>
            </a:r>
          </a:p>
          <a:p>
            <a:pPr>
              <a:buFont typeface="Wingdings" pitchFamily="2" charset="2"/>
              <a:buChar char="ü"/>
            </a:pPr>
            <a:r>
              <a:rPr lang="en-US" sz="3200">
                <a:solidFill>
                  <a:srgbClr val="0070C0"/>
                </a:solidFill>
                <a:latin typeface="Franklin Gothic Medium" pitchFamily="34" charset="0"/>
              </a:rPr>
              <a:t>	SURGICAL AND DENTAL EQUIPMENTS ETC.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F6AF5-2A89-43C8-BED8-979522030386}" type="slidenum">
              <a:rPr lang="en-US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281C3-9ECE-448B-A392-4D1D618DF68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</a:rPr>
              <a:t>ALUMINIUM  ALLOYS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1600200" y="76200"/>
            <a:ext cx="6629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>
              <a:solidFill>
                <a:srgbClr val="FF0000"/>
              </a:solidFill>
              <a:latin typeface="Franklin Gothic Medium" pitchFamily="34" charset="0"/>
            </a:endParaRPr>
          </a:p>
          <a:p>
            <a:r>
              <a:rPr lang="en-US" sz="3200">
                <a:solidFill>
                  <a:srgbClr val="FF0000"/>
                </a:solidFill>
                <a:latin typeface="Franklin Gothic Medium" pitchFamily="34" charset="0"/>
              </a:rPr>
              <a:t>        ALUMINIUM ALLOYS :</a:t>
            </a:r>
          </a:p>
          <a:p>
            <a:r>
              <a:rPr lang="en-US" sz="3200">
                <a:latin typeface="Franklin Gothic Medium" pitchFamily="34" charset="0"/>
              </a:rPr>
              <a:t>            CLASSIFIED AS </a:t>
            </a:r>
            <a:endParaRPr lang="en-US" sz="4400">
              <a:latin typeface="Constantia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0" y="1600200"/>
            <a:ext cx="7239000" cy="1588"/>
          </a:xfrm>
          <a:prstGeom prst="line">
            <a:avLst/>
          </a:prstGeom>
          <a:ln w="127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534194" y="1828006"/>
            <a:ext cx="457200" cy="1588"/>
          </a:xfrm>
          <a:prstGeom prst="straightConnector1">
            <a:avLst/>
          </a:prstGeom>
          <a:ln w="127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7810501" y="1797050"/>
            <a:ext cx="381000" cy="3175"/>
          </a:xfrm>
          <a:prstGeom prst="straightConnector1">
            <a:avLst/>
          </a:prstGeom>
          <a:ln w="127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8" name="TextBox 9"/>
          <p:cNvSpPr txBox="1">
            <a:spLocks noChangeArrowheads="1"/>
          </p:cNvSpPr>
          <p:nvPr/>
        </p:nvSpPr>
        <p:spPr bwMode="auto">
          <a:xfrm>
            <a:off x="0" y="2057400"/>
            <a:ext cx="3962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CAST </a:t>
            </a:r>
          </a:p>
          <a:p>
            <a:r>
              <a:rPr lang="en-US" sz="3200" b="1">
                <a:solidFill>
                  <a:srgbClr val="0070C0"/>
                </a:solidFill>
              </a:rPr>
              <a:t>AL ALLOYS </a:t>
            </a:r>
          </a:p>
        </p:txBody>
      </p:sp>
      <p:sp>
        <p:nvSpPr>
          <p:cNvPr id="38919" name="TextBox 11"/>
          <p:cNvSpPr txBox="1">
            <a:spLocks noChangeArrowheads="1"/>
          </p:cNvSpPr>
          <p:nvPr/>
        </p:nvSpPr>
        <p:spPr bwMode="auto">
          <a:xfrm>
            <a:off x="5867400" y="2057400"/>
            <a:ext cx="3276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70C0"/>
                </a:solidFill>
              </a:rPr>
              <a:t>WROUGHT </a:t>
            </a:r>
          </a:p>
          <a:p>
            <a:r>
              <a:rPr lang="en-US" sz="3200" b="1">
                <a:solidFill>
                  <a:srgbClr val="0070C0"/>
                </a:solidFill>
              </a:rPr>
              <a:t>AL ALLOYS</a:t>
            </a:r>
          </a:p>
        </p:txBody>
      </p:sp>
      <p:sp>
        <p:nvSpPr>
          <p:cNvPr id="38920" name="TextBox 12"/>
          <p:cNvSpPr txBox="1">
            <a:spLocks noChangeArrowheads="1"/>
          </p:cNvSpPr>
          <p:nvPr/>
        </p:nvSpPr>
        <p:spPr bwMode="auto">
          <a:xfrm>
            <a:off x="533400" y="3235325"/>
            <a:ext cx="2743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HEAT TREATABLE</a:t>
            </a:r>
          </a:p>
        </p:txBody>
      </p:sp>
      <p:sp>
        <p:nvSpPr>
          <p:cNvPr id="38921" name="TextBox 13"/>
          <p:cNvSpPr txBox="1">
            <a:spLocks noChangeArrowheads="1"/>
          </p:cNvSpPr>
          <p:nvPr/>
        </p:nvSpPr>
        <p:spPr bwMode="auto">
          <a:xfrm>
            <a:off x="609600" y="4606925"/>
            <a:ext cx="3124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NON HEAT TEREATABLE 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-608012" y="3997325"/>
            <a:ext cx="1827212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04800" y="3692525"/>
            <a:ext cx="2286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04800" y="4876800"/>
            <a:ext cx="3810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4945857" y="4107656"/>
            <a:ext cx="1827212" cy="1587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851525" y="3808413"/>
            <a:ext cx="363538" cy="317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851525" y="5027613"/>
            <a:ext cx="338138" cy="3175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8" name="Rectangle 27"/>
          <p:cNvSpPr>
            <a:spLocks noChangeArrowheads="1"/>
          </p:cNvSpPr>
          <p:nvPr/>
        </p:nvSpPr>
        <p:spPr bwMode="auto">
          <a:xfrm>
            <a:off x="6261100" y="3427413"/>
            <a:ext cx="24971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HEAT TREATABLE</a:t>
            </a:r>
          </a:p>
        </p:txBody>
      </p:sp>
      <p:sp>
        <p:nvSpPr>
          <p:cNvPr id="38929" name="Rectangle 28"/>
          <p:cNvSpPr>
            <a:spLocks noChangeArrowheads="1"/>
          </p:cNvSpPr>
          <p:nvPr/>
        </p:nvSpPr>
        <p:spPr bwMode="auto">
          <a:xfrm>
            <a:off x="6184900" y="4570413"/>
            <a:ext cx="2654300" cy="9540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NON HEAT TEREATABLE </a:t>
            </a:r>
          </a:p>
        </p:txBody>
      </p:sp>
      <p:sp>
        <p:nvSpPr>
          <p:cNvPr id="38930" name="TextBox 30"/>
          <p:cNvSpPr txBox="1">
            <a:spLocks noChangeArrowheads="1"/>
          </p:cNvSpPr>
          <p:nvPr/>
        </p:nvSpPr>
        <p:spPr bwMode="auto">
          <a:xfrm>
            <a:off x="304800" y="5867400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7030A0"/>
                </a:solidFill>
              </a:rPr>
              <a:t>BY CASTING METHOD</a:t>
            </a:r>
          </a:p>
        </p:txBody>
      </p:sp>
      <p:sp>
        <p:nvSpPr>
          <p:cNvPr id="38931" name="TextBox 31"/>
          <p:cNvSpPr txBox="1">
            <a:spLocks noChangeArrowheads="1"/>
          </p:cNvSpPr>
          <p:nvPr/>
        </p:nvSpPr>
        <p:spPr bwMode="auto">
          <a:xfrm>
            <a:off x="5105400" y="5791200"/>
            <a:ext cx="3810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7030A0"/>
                </a:solidFill>
              </a:rPr>
              <a:t>BY FORGING, PRESSONG ETC.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F76BC-20B6-4BD9-A37E-0010E344B229}" type="slidenum">
              <a:rPr lang="en-US"/>
              <a:pPr>
                <a:defRPr/>
              </a:pPr>
              <a:t>35</a:t>
            </a:fld>
            <a:endParaRPr lang="en-US"/>
          </a:p>
        </p:txBody>
      </p:sp>
      <p:pic>
        <p:nvPicPr>
          <p:cNvPr id="38933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6413" y="76200"/>
            <a:ext cx="838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6C1DE-C380-4EE2-8AFA-A7FD78AE2179}" type="slidenum">
              <a:rPr lang="en-US"/>
              <a:pPr>
                <a:defRPr/>
              </a:pPr>
              <a:t>36</a:t>
            </a:fld>
            <a:endParaRPr lang="en-US"/>
          </a:p>
        </p:txBody>
      </p:sp>
      <p:pic>
        <p:nvPicPr>
          <p:cNvPr id="39939" name="Picture 2" descr="http://www.buzzle.com/img/articleImages/359305-31122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11874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1371600" y="304800"/>
            <a:ext cx="487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USES OF AL ALLOY</a:t>
            </a:r>
          </a:p>
        </p:txBody>
      </p:sp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990600"/>
            <a:ext cx="1752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914400"/>
            <a:ext cx="2133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990600"/>
            <a:ext cx="23002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TextBox 8"/>
          <p:cNvSpPr txBox="1">
            <a:spLocks noChangeArrowheads="1"/>
          </p:cNvSpPr>
          <p:nvPr/>
        </p:nvSpPr>
        <p:spPr bwMode="auto">
          <a:xfrm>
            <a:off x="609600" y="3581400"/>
            <a:ext cx="3124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HOUSEHOLD UTENSILS</a:t>
            </a:r>
          </a:p>
        </p:txBody>
      </p:sp>
      <p:sp>
        <p:nvSpPr>
          <p:cNvPr id="39945" name="TextBox 9"/>
          <p:cNvSpPr txBox="1">
            <a:spLocks noChangeArrowheads="1"/>
          </p:cNvSpPr>
          <p:nvPr/>
        </p:nvSpPr>
        <p:spPr bwMode="auto">
          <a:xfrm>
            <a:off x="3733800" y="3581400"/>
            <a:ext cx="29718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B0F0"/>
                </a:solidFill>
              </a:rPr>
              <a:t>ALUMINUM IN POWERLINES</a:t>
            </a:r>
          </a:p>
          <a:p>
            <a:endParaRPr lang="en-US" sz="3600">
              <a:latin typeface="Constantia" pitchFamily="18" charset="0"/>
            </a:endParaRPr>
          </a:p>
        </p:txBody>
      </p:sp>
      <p:sp>
        <p:nvSpPr>
          <p:cNvPr id="39946" name="TextBox 10"/>
          <p:cNvSpPr txBox="1">
            <a:spLocks noChangeArrowheads="1"/>
          </p:cNvSpPr>
          <p:nvPr/>
        </p:nvSpPr>
        <p:spPr bwMode="auto">
          <a:xfrm>
            <a:off x="6705600" y="3657600"/>
            <a:ext cx="24384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7030A0"/>
                </a:solidFill>
              </a:rPr>
              <a:t>PACKAGING</a:t>
            </a:r>
          </a:p>
          <a:p>
            <a:r>
              <a:rPr lang="en-US" sz="2800" b="1">
                <a:solidFill>
                  <a:srgbClr val="7030A0"/>
                </a:solidFill>
              </a:rPr>
              <a:t>FOILS</a:t>
            </a:r>
          </a:p>
          <a:p>
            <a:endParaRPr lang="en-US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323B0-13C2-41CE-90AC-C8DB8ED44562}" type="slidenum">
              <a:rPr lang="en-US"/>
              <a:pPr>
                <a:defRPr/>
              </a:pPr>
              <a:t>37</a:t>
            </a:fld>
            <a:endParaRPr lang="en-US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26606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28600"/>
            <a:ext cx="2971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609600"/>
            <a:ext cx="1981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Box 5"/>
          <p:cNvSpPr txBox="1">
            <a:spLocks noChangeArrowheads="1"/>
          </p:cNvSpPr>
          <p:nvPr/>
        </p:nvSpPr>
        <p:spPr bwMode="auto">
          <a:xfrm>
            <a:off x="6705600" y="3124200"/>
            <a:ext cx="2209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B0F0"/>
                </a:solidFill>
              </a:rPr>
              <a:t>AS SCREEN PROFILE</a:t>
            </a:r>
          </a:p>
        </p:txBody>
      </p:sp>
      <p:sp>
        <p:nvSpPr>
          <p:cNvPr id="40967" name="TextBox 6"/>
          <p:cNvSpPr txBox="1">
            <a:spLocks noChangeArrowheads="1"/>
          </p:cNvSpPr>
          <p:nvPr/>
        </p:nvSpPr>
        <p:spPr bwMode="auto">
          <a:xfrm>
            <a:off x="3886200" y="3124200"/>
            <a:ext cx="274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2060"/>
                </a:solidFill>
              </a:rPr>
              <a:t>HEAT SINK</a:t>
            </a:r>
          </a:p>
        </p:txBody>
      </p:sp>
      <p:sp>
        <p:nvSpPr>
          <p:cNvPr id="40968" name="TextBox 7"/>
          <p:cNvSpPr txBox="1">
            <a:spLocks noChangeArrowheads="1"/>
          </p:cNvSpPr>
          <p:nvPr/>
        </p:nvSpPr>
        <p:spPr bwMode="auto">
          <a:xfrm>
            <a:off x="228600" y="3200400"/>
            <a:ext cx="3429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7030A0"/>
                </a:solidFill>
              </a:rPr>
              <a:t>USED IN AEROPLANES</a:t>
            </a:r>
            <a:r>
              <a:rPr lang="en-US" sz="4800">
                <a:solidFill>
                  <a:srgbClr val="7030A0"/>
                </a:solidFill>
                <a:latin typeface="Constantia" pitchFamily="18" charset="0"/>
              </a:rPr>
              <a:t>.</a:t>
            </a:r>
          </a:p>
          <a:p>
            <a:endParaRPr lang="en-US" sz="48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C806A-DEFC-4134-9C59-65462DDCAD25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152400" y="152400"/>
            <a:ext cx="89154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PROPERTIES OF ALUMINUM</a:t>
            </a:r>
          </a:p>
          <a:p>
            <a:endParaRPr lang="en-US" sz="2800" b="1" u="sng"/>
          </a:p>
          <a:p>
            <a:pPr>
              <a:spcBef>
                <a:spcPts val="1200"/>
              </a:spcBef>
            </a:pPr>
            <a:r>
              <a:rPr lang="en-US" sz="2800" b="1" u="sng">
                <a:solidFill>
                  <a:srgbClr val="7030A0"/>
                </a:solidFill>
              </a:rPr>
              <a:t>LIGHT WEIGHT</a:t>
            </a:r>
            <a:r>
              <a:rPr lang="en-US" sz="2800" b="1">
                <a:solidFill>
                  <a:srgbClr val="7030A0"/>
                </a:solidFill>
              </a:rPr>
              <a:t>: </a:t>
            </a:r>
          </a:p>
          <a:p>
            <a:pPr>
              <a:spcBef>
                <a:spcPts val="1200"/>
              </a:spcBef>
            </a:pPr>
            <a:r>
              <a:rPr lang="en-US" sz="2800" b="1"/>
              <a:t>THE WEIGHT OF ALUMINUM IS ABOUT 1/3 OF THE WEIGHT OF STEEL, BRASS OR COPPER OF EQUAL VOLUME.</a:t>
            </a:r>
          </a:p>
          <a:p>
            <a:endParaRPr lang="en-US" sz="2800" b="1" u="sng"/>
          </a:p>
          <a:p>
            <a:pPr>
              <a:spcBef>
                <a:spcPts val="1200"/>
              </a:spcBef>
            </a:pPr>
            <a:r>
              <a:rPr lang="en-US" sz="2800" b="1" u="sng">
                <a:solidFill>
                  <a:srgbClr val="7030A0"/>
                </a:solidFill>
              </a:rPr>
              <a:t>STRENGTH</a:t>
            </a:r>
            <a:r>
              <a:rPr lang="en-US" sz="2800" b="1">
                <a:solidFill>
                  <a:srgbClr val="7030A0"/>
                </a:solidFill>
              </a:rPr>
              <a:t>: </a:t>
            </a:r>
          </a:p>
          <a:p>
            <a:pPr>
              <a:spcBef>
                <a:spcPts val="1200"/>
              </a:spcBef>
            </a:pPr>
            <a:r>
              <a:rPr lang="en-US" sz="2800" b="1"/>
              <a:t>THE STRENGTH OF ALUMINUM IS SUCH THAT IT CAN STAND HEAVY PRESSURES AND LOADS. WHEN IT IS ALLOYED PROPERLY, IT CAN HAVE THE STRENGTH OF STEEL.</a:t>
            </a:r>
          </a:p>
          <a:p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C1E39-33A7-42EC-A1BD-CEA424619287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228600" y="446088"/>
            <a:ext cx="8610600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u="sng">
                <a:solidFill>
                  <a:srgbClr val="7030A0"/>
                </a:solidFill>
              </a:rPr>
              <a:t>ELECTRICAL CONDUCTIVITY</a:t>
            </a:r>
            <a:r>
              <a:rPr lang="en-US" sz="2800" b="1"/>
              <a:t>: </a:t>
            </a:r>
          </a:p>
          <a:p>
            <a:pPr>
              <a:spcBef>
                <a:spcPts val="1200"/>
              </a:spcBef>
            </a:pPr>
            <a:r>
              <a:rPr lang="en-US" sz="2800" b="1"/>
              <a:t>THE CONDUCTIVITY OF ALUMINUM IS TWICE AS COMPARED TO THE CONDUCTIVITY OF COPPER.</a:t>
            </a:r>
          </a:p>
          <a:p>
            <a:pPr>
              <a:spcBef>
                <a:spcPts val="1200"/>
              </a:spcBef>
            </a:pPr>
            <a:r>
              <a:rPr lang="en-US" sz="2800" b="1" u="sng">
                <a:solidFill>
                  <a:srgbClr val="7030A0"/>
                </a:solidFill>
              </a:rPr>
              <a:t>THERMAL CONDUCTIVITY</a:t>
            </a:r>
            <a:r>
              <a:rPr lang="en-US" sz="2800" b="1">
                <a:solidFill>
                  <a:srgbClr val="7030A0"/>
                </a:solidFill>
              </a:rPr>
              <a:t>: </a:t>
            </a:r>
          </a:p>
          <a:p>
            <a:pPr>
              <a:spcBef>
                <a:spcPts val="1200"/>
              </a:spcBef>
            </a:pPr>
            <a:r>
              <a:rPr lang="en-US" sz="2800" b="1"/>
              <a:t>IT CAN QUICKLY SPREAD HEAT OR COOLING ENERGY IN AN EVEN AND QUICK MANNER.</a:t>
            </a:r>
          </a:p>
          <a:p>
            <a:pPr>
              <a:spcBef>
                <a:spcPts val="1200"/>
              </a:spcBef>
            </a:pPr>
            <a:r>
              <a:rPr lang="en-US" sz="2800" b="1" u="sng">
                <a:solidFill>
                  <a:srgbClr val="7030A0"/>
                </a:solidFill>
              </a:rPr>
              <a:t>NON-TOXIC</a:t>
            </a:r>
            <a:r>
              <a:rPr lang="en-US" sz="2800" b="1">
                <a:solidFill>
                  <a:srgbClr val="7030A0"/>
                </a:solidFill>
              </a:rPr>
              <a:t>: </a:t>
            </a:r>
          </a:p>
          <a:p>
            <a:pPr>
              <a:spcBef>
                <a:spcPts val="1200"/>
              </a:spcBef>
            </a:pPr>
            <a:r>
              <a:rPr lang="en-US" sz="2800" b="1"/>
              <a:t>ALUMINUM IS NON-TOXIC AND THIS PROPERTY MAKES IT IDEAL FOR PACKING COOKING MATERIAL.</a:t>
            </a:r>
          </a:p>
          <a:p>
            <a:endParaRPr lang="en-US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"/>
            <a:ext cx="87630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Franklin Gothic Medium" pitchFamily="34" charset="0"/>
                <a:cs typeface="+mn-cs"/>
              </a:rPr>
              <a:t>AT THE END OF CHAPTER YOU WILL BE ABLE TO ANSWER THE FOLLOWING QUESTIONS…..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FF0000"/>
              </a:solidFill>
              <a:latin typeface="Franklin Gothic Medium" pitchFamily="34" charset="0"/>
              <a:cs typeface="+mn-cs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3200" dirty="0">
                <a:solidFill>
                  <a:srgbClr val="0070C0"/>
                </a:solidFill>
                <a:latin typeface="Franklin Gothic Medium" pitchFamily="34" charset="0"/>
                <a:cs typeface="+mn-cs"/>
              </a:rPr>
              <a:t>WHAT ARE THE PROPERTIES OF COPPER.?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3200" dirty="0">
              <a:solidFill>
                <a:srgbClr val="0070C0"/>
              </a:solidFill>
              <a:latin typeface="Franklin Gothic Medium" pitchFamily="34" charset="0"/>
              <a:cs typeface="+mn-cs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3200" dirty="0">
                <a:solidFill>
                  <a:srgbClr val="002060"/>
                </a:solidFill>
                <a:latin typeface="Franklin Gothic Medium" pitchFamily="34" charset="0"/>
                <a:cs typeface="+mn-cs"/>
              </a:rPr>
              <a:t>WHAT ARE THE PROPERTIES OF ALUMINIUM?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002060"/>
              </a:solidFill>
              <a:latin typeface="Franklin Gothic Medium" pitchFamily="34" charset="0"/>
              <a:cs typeface="+mn-cs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7030A0"/>
                </a:solidFill>
                <a:latin typeface="Franklin Gothic Medium" pitchFamily="34" charset="0"/>
                <a:cs typeface="+mn-cs"/>
              </a:rPr>
              <a:t>3.	WHAT ARE DIFFERENT FORMS OF COPPER?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008F9-C04A-4F27-88DE-608FE70713AC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97A9B9-63F1-4D73-8C86-C97088B67599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228600" y="228600"/>
            <a:ext cx="86868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7030A0"/>
                </a:solidFill>
              </a:rPr>
              <a:t>REFLECTIVITY</a:t>
            </a:r>
            <a:r>
              <a:rPr lang="en-US" sz="2800" b="1">
                <a:solidFill>
                  <a:srgbClr val="7030A0"/>
                </a:solidFill>
              </a:rPr>
              <a:t>:</a:t>
            </a:r>
          </a:p>
          <a:p>
            <a:r>
              <a:rPr lang="en-US" sz="2800" b="1"/>
              <a:t> IT REFLECTS LIGHT AS WELL AS OTHER FORMS OF RADIANT ENERGY.</a:t>
            </a:r>
          </a:p>
          <a:p>
            <a:r>
              <a:rPr lang="en-US" sz="2800" b="1" u="sng">
                <a:solidFill>
                  <a:srgbClr val="7030A0"/>
                </a:solidFill>
              </a:rPr>
              <a:t>DUCTILITY</a:t>
            </a:r>
            <a:r>
              <a:rPr lang="en-US" sz="2800" b="1">
                <a:solidFill>
                  <a:srgbClr val="7030A0"/>
                </a:solidFill>
              </a:rPr>
              <a:t>: </a:t>
            </a:r>
          </a:p>
          <a:p>
            <a:r>
              <a:rPr lang="en-US" sz="2800" b="1"/>
              <a:t>ALUMINUM IS DUCTILE AND THUS, CAN BE DRAWN INTO WIRES.</a:t>
            </a:r>
          </a:p>
          <a:p>
            <a:r>
              <a:rPr lang="en-US" sz="2800" b="1">
                <a:solidFill>
                  <a:srgbClr val="0070C0"/>
                </a:solidFill>
              </a:rPr>
              <a:t>IT CAN BE MODIFIED BY ALLOYING IT WITH METALS THAT MAKE IT MALLEABLE, </a:t>
            </a:r>
            <a:r>
              <a:rPr lang="en-US" sz="2800" b="1">
                <a:solidFill>
                  <a:srgbClr val="00B0F0"/>
                </a:solidFill>
              </a:rPr>
              <a:t>CONDUCTIVE AND RESILIENT THAN ALUMINUM ALONE.</a:t>
            </a:r>
          </a:p>
          <a:p>
            <a:r>
              <a:rPr lang="en-US" sz="2800" b="1" u="sng">
                <a:solidFill>
                  <a:srgbClr val="7030A0"/>
                </a:solidFill>
              </a:rPr>
              <a:t>FINISHING</a:t>
            </a:r>
            <a:r>
              <a:rPr lang="en-US" sz="2800" b="1">
                <a:solidFill>
                  <a:srgbClr val="7030A0"/>
                </a:solidFill>
              </a:rPr>
              <a:t>: </a:t>
            </a:r>
          </a:p>
          <a:p>
            <a:r>
              <a:rPr lang="en-US" sz="2800" b="1"/>
              <a:t>A VARIETY OF COATINGS AND FINISHES CAN BE USED OVER ALUMINUM SUCH AS PAINTS, LACQUER, ORGANIC COATINGS, OR PORCELAIN.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36920-EBF8-411E-8A61-10F10B726054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228600" y="228600"/>
            <a:ext cx="87630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u="sng" dirty="0" smtClean="0">
                <a:solidFill>
                  <a:srgbClr val="7030A0"/>
                </a:solidFill>
              </a:rPr>
              <a:t>COSTING</a:t>
            </a:r>
            <a:r>
              <a:rPr lang="en-US" sz="2800" b="1" dirty="0" smtClean="0">
                <a:solidFill>
                  <a:srgbClr val="7030A0"/>
                </a:solidFill>
              </a:rPr>
              <a:t>: </a:t>
            </a:r>
            <a:endParaRPr lang="en-US" sz="2800" b="1" dirty="0">
              <a:solidFill>
                <a:srgbClr val="7030A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800" b="1" dirty="0"/>
              <a:t>Aluminum is quite cheaper and economical, all in all, it is cost effective.</a:t>
            </a:r>
          </a:p>
          <a:p>
            <a:pPr>
              <a:spcBef>
                <a:spcPts val="1200"/>
              </a:spcBef>
            </a:pPr>
            <a:r>
              <a:rPr lang="en-US" sz="2800" b="1" u="sng" dirty="0" smtClean="0">
                <a:solidFill>
                  <a:srgbClr val="7030A0"/>
                </a:solidFill>
              </a:rPr>
              <a:t>RECYCLABLE</a:t>
            </a:r>
            <a:endParaRPr lang="en-US" sz="2800" b="1" u="sng" dirty="0">
              <a:solidFill>
                <a:srgbClr val="7030A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800" b="1" dirty="0"/>
              <a:t> Aluminum can be easily recycled into many aluminum products.</a:t>
            </a:r>
          </a:p>
          <a:p>
            <a:pPr>
              <a:spcBef>
                <a:spcPts val="1200"/>
              </a:spcBef>
            </a:pPr>
            <a:r>
              <a:rPr lang="en-US" sz="2800" b="1" u="sng" dirty="0" smtClean="0">
                <a:solidFill>
                  <a:srgbClr val="7030A0"/>
                </a:solidFill>
              </a:rPr>
              <a:t>CORROSION</a:t>
            </a:r>
            <a:r>
              <a:rPr lang="en-US" sz="2800" b="1" dirty="0" smtClean="0">
                <a:solidFill>
                  <a:srgbClr val="7030A0"/>
                </a:solidFill>
              </a:rPr>
              <a:t>:</a:t>
            </a:r>
            <a:endParaRPr lang="en-US" sz="2800" b="1" dirty="0">
              <a:solidFill>
                <a:srgbClr val="7030A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800" b="1" dirty="0"/>
              <a:t> It corrodes less so it is used in the construction of many buildings.</a:t>
            </a:r>
          </a:p>
          <a:p>
            <a:pPr>
              <a:spcBef>
                <a:spcPts val="1200"/>
              </a:spcBef>
            </a:pPr>
            <a:r>
              <a:rPr lang="en-US" sz="2800" b="1" u="sng" dirty="0" smtClean="0">
                <a:solidFill>
                  <a:srgbClr val="7030A0"/>
                </a:solidFill>
              </a:rPr>
              <a:t>DURABILITY</a:t>
            </a:r>
            <a:r>
              <a:rPr lang="en-US" sz="2800" b="1" dirty="0" smtClean="0">
                <a:solidFill>
                  <a:srgbClr val="7030A0"/>
                </a:solidFill>
              </a:rPr>
              <a:t>:</a:t>
            </a:r>
            <a:endParaRPr lang="en-US" sz="2800" b="1" dirty="0">
              <a:solidFill>
                <a:srgbClr val="7030A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800" b="1" dirty="0"/>
              <a:t> Aluminum has a great amount of durability.</a:t>
            </a:r>
          </a:p>
          <a:p>
            <a:endParaRPr lang="en-US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2"/>
          <p:cNvSpPr txBox="1">
            <a:spLocks noChangeArrowheads="1"/>
          </p:cNvSpPr>
          <p:nvPr/>
        </p:nvSpPr>
        <p:spPr bwMode="auto">
          <a:xfrm>
            <a:off x="304800" y="228600"/>
            <a:ext cx="8610600" cy="64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600">
                <a:latin typeface="Franklin Gothic Medium" pitchFamily="34" charset="0"/>
              </a:rPr>
              <a:t>PROPERTIES OF </a:t>
            </a:r>
            <a:r>
              <a:rPr lang="en-US" sz="3600">
                <a:solidFill>
                  <a:srgbClr val="FF0000"/>
                </a:solidFill>
                <a:latin typeface="Franklin Gothic Medium" pitchFamily="34" charset="0"/>
              </a:rPr>
              <a:t>AL ALLOYS</a:t>
            </a:r>
            <a:r>
              <a:rPr lang="en-US" sz="3600">
                <a:latin typeface="Franklin Gothic Medium" pitchFamily="34" charset="0"/>
              </a:rPr>
              <a:t>: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3200">
                <a:latin typeface="Franklin Gothic Medium" pitchFamily="34" charset="0"/>
              </a:rPr>
              <a:t>   LIGHT IN WEIGHT.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3200">
                <a:latin typeface="Franklin Gothic Medium" pitchFamily="34" charset="0"/>
              </a:rPr>
              <a:t>   </a:t>
            </a:r>
            <a:r>
              <a:rPr lang="en-US" sz="3200">
                <a:solidFill>
                  <a:srgbClr val="7030A0"/>
                </a:solidFill>
                <a:latin typeface="Franklin Gothic Medium" pitchFamily="34" charset="0"/>
              </a:rPr>
              <a:t>ITS DENSITY IS 1/3 rd THAT OF STEEL AND  </a:t>
            </a:r>
          </a:p>
          <a:p>
            <a:pPr>
              <a:spcBef>
                <a:spcPts val="1200"/>
              </a:spcBef>
            </a:pPr>
            <a:r>
              <a:rPr lang="en-US" sz="3200">
                <a:solidFill>
                  <a:srgbClr val="7030A0"/>
                </a:solidFill>
                <a:latin typeface="Franklin Gothic Medium" pitchFamily="34" charset="0"/>
              </a:rPr>
              <a:t>    COPPER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3200">
                <a:latin typeface="Franklin Gothic Medium" pitchFamily="34" charset="0"/>
              </a:rPr>
              <a:t>  BETTER STRENGTH TO WEIGHT RATIO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3200">
                <a:latin typeface="Franklin Gothic Medium" pitchFamily="34" charset="0"/>
              </a:rPr>
              <a:t>   </a:t>
            </a:r>
            <a:r>
              <a:rPr lang="en-US" sz="3200">
                <a:solidFill>
                  <a:srgbClr val="00B0F0"/>
                </a:solidFill>
                <a:latin typeface="Franklin Gothic Medium" pitchFamily="34" charset="0"/>
              </a:rPr>
              <a:t>EXTREMELY DUCTILE AND SOFT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3200">
                <a:latin typeface="Franklin Gothic Medium" pitchFamily="34" charset="0"/>
              </a:rPr>
              <a:t>   GOOD MALLEABILITY &amp; FORMABILITY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3200">
                <a:solidFill>
                  <a:srgbClr val="0070C0"/>
                </a:solidFill>
                <a:latin typeface="Franklin Gothic Medium" pitchFamily="34" charset="0"/>
              </a:rPr>
              <a:t>   GOOD CORROSION RESISTANCE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3200">
                <a:latin typeface="Franklin Gothic Medium" pitchFamily="34" charset="0"/>
              </a:rPr>
              <a:t>   HIGH ELECTRICAL AND THERMAL </a:t>
            </a:r>
          </a:p>
          <a:p>
            <a:pPr>
              <a:spcBef>
                <a:spcPts val="1200"/>
              </a:spcBef>
            </a:pPr>
            <a:r>
              <a:rPr lang="en-US" sz="3200">
                <a:latin typeface="Franklin Gothic Medium" pitchFamily="34" charset="0"/>
              </a:rPr>
              <a:t>    CONDUCTIVITY.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FCD82-9E75-4A70-8C0D-7244573B95E8}" type="slidenum">
              <a:rPr lang="en-US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610600" cy="589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4000">
                <a:latin typeface="Franklin Gothic Medium" pitchFamily="34" charset="0"/>
              </a:rPr>
              <a:t>   </a:t>
            </a:r>
            <a:r>
              <a:rPr lang="en-US" sz="3200">
                <a:solidFill>
                  <a:srgbClr val="7030A0"/>
                </a:solidFill>
                <a:latin typeface="Franklin Gothic Medium" pitchFamily="34" charset="0"/>
              </a:rPr>
              <a:t>NON TOXIC, NON MAGNETIC AND   </a:t>
            </a:r>
          </a:p>
          <a:p>
            <a:pPr>
              <a:spcBef>
                <a:spcPts val="600"/>
              </a:spcBef>
            </a:pPr>
            <a:r>
              <a:rPr lang="en-US" sz="3200">
                <a:solidFill>
                  <a:srgbClr val="7030A0"/>
                </a:solidFill>
                <a:latin typeface="Franklin Gothic Medium" pitchFamily="34" charset="0"/>
              </a:rPr>
              <a:t>     NON SPARKING.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3200">
                <a:latin typeface="Franklin Gothic Medium" pitchFamily="34" charset="0"/>
              </a:rPr>
              <a:t>    </a:t>
            </a:r>
            <a:r>
              <a:rPr lang="en-US" sz="3200">
                <a:solidFill>
                  <a:srgbClr val="00B050"/>
                </a:solidFill>
                <a:latin typeface="Franklin Gothic Medium" pitchFamily="34" charset="0"/>
              </a:rPr>
              <a:t>MELTING POINT 658 0c 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3200">
                <a:solidFill>
                  <a:srgbClr val="00B050"/>
                </a:solidFill>
                <a:latin typeface="Franklin Gothic Medium" pitchFamily="34" charset="0"/>
              </a:rPr>
              <a:t>    DENSITY 2700 KG/CU.M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3200">
                <a:latin typeface="Franklin Gothic Medium" pitchFamily="34" charset="0"/>
              </a:rPr>
              <a:t>    </a:t>
            </a:r>
            <a:r>
              <a:rPr lang="en-US" sz="3200">
                <a:solidFill>
                  <a:srgbClr val="00B050"/>
                </a:solidFill>
                <a:latin typeface="Franklin Gothic Medium" pitchFamily="34" charset="0"/>
              </a:rPr>
              <a:t>TENSILE STRENGTH 13000 PSI</a:t>
            </a:r>
          </a:p>
          <a:p>
            <a:pPr>
              <a:spcBef>
                <a:spcPts val="600"/>
              </a:spcBef>
              <a:buFont typeface="Arial" charset="0"/>
              <a:buChar char="•"/>
            </a:pPr>
            <a:r>
              <a:rPr lang="en-US" sz="3200">
                <a:latin typeface="Franklin Gothic Medium" pitchFamily="34" charset="0"/>
              </a:rPr>
              <a:t>    GOOD MACHINABILITY AND </a:t>
            </a:r>
          </a:p>
          <a:p>
            <a:pPr>
              <a:spcBef>
                <a:spcPts val="600"/>
              </a:spcBef>
            </a:pPr>
            <a:r>
              <a:rPr lang="en-US" sz="3200">
                <a:latin typeface="Franklin Gothic Medium" pitchFamily="34" charset="0"/>
              </a:rPr>
              <a:t>     WORKABILITY.</a:t>
            </a:r>
          </a:p>
          <a:p>
            <a:pPr>
              <a:spcBef>
                <a:spcPts val="600"/>
              </a:spcBef>
            </a:pPr>
            <a:r>
              <a:rPr lang="en-US" sz="3200">
                <a:latin typeface="Franklin Gothic Medium" pitchFamily="34" charset="0"/>
              </a:rPr>
              <a:t>       </a:t>
            </a:r>
            <a:r>
              <a:rPr lang="en-US" sz="3200">
                <a:solidFill>
                  <a:srgbClr val="7030A0"/>
                </a:solidFill>
                <a:latin typeface="Franklin Gothic Medium" pitchFamily="34" charset="0"/>
              </a:rPr>
              <a:t>ULTRA PURE FORM OF AL </a:t>
            </a:r>
            <a:r>
              <a:rPr lang="en-US" sz="3200">
                <a:solidFill>
                  <a:srgbClr val="002060"/>
                </a:solidFill>
                <a:latin typeface="Franklin Gothic Medium" pitchFamily="34" charset="0"/>
              </a:rPr>
              <a:t>USED</a:t>
            </a:r>
            <a:r>
              <a:rPr lang="en-US" sz="3200">
                <a:solidFill>
                  <a:srgbClr val="7030A0"/>
                </a:solidFill>
                <a:latin typeface="Franklin Gothic Medium" pitchFamily="34" charset="0"/>
              </a:rPr>
              <a:t> FOR   </a:t>
            </a:r>
          </a:p>
          <a:p>
            <a:pPr>
              <a:spcBef>
                <a:spcPts val="600"/>
              </a:spcBef>
            </a:pPr>
            <a:r>
              <a:rPr lang="en-US" sz="3200">
                <a:solidFill>
                  <a:srgbClr val="7030A0"/>
                </a:solidFill>
                <a:latin typeface="Franklin Gothic Medium" pitchFamily="34" charset="0"/>
              </a:rPr>
              <a:t>       PHOTOGRAPHIC REFLECTORS.</a:t>
            </a:r>
          </a:p>
          <a:p>
            <a:pPr>
              <a:spcBef>
                <a:spcPts val="600"/>
              </a:spcBef>
            </a:pPr>
            <a:r>
              <a:rPr lang="en-US" sz="3200">
                <a:latin typeface="Franklin Gothic Medium" pitchFamily="34" charset="0"/>
              </a:rPr>
              <a:t>    </a:t>
            </a:r>
            <a:r>
              <a:rPr lang="en-US" sz="3200">
                <a:solidFill>
                  <a:srgbClr val="002060"/>
                </a:solidFill>
                <a:latin typeface="Franklin Gothic Medium" pitchFamily="34" charset="0"/>
              </a:rPr>
              <a:t>ACTS AS DEOXIDIZER IN STEEL MAKING</a:t>
            </a:r>
            <a:r>
              <a:rPr lang="en-US" sz="3600">
                <a:solidFill>
                  <a:srgbClr val="002060"/>
                </a:solidFill>
                <a:latin typeface="Franklin Gothic Medium" pitchFamily="34" charset="0"/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DB150-E4C7-4C40-96CA-B75DAF6237F8}" type="slidenum">
              <a:rPr lang="en-US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6106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endParaRPr lang="en-US" sz="2800" b="1"/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2800" b="1">
                <a:solidFill>
                  <a:srgbClr val="002060"/>
                </a:solidFill>
              </a:rPr>
              <a:t>  IT CAN BE CAST, ROLLED TO ANY DESIRED  </a:t>
            </a:r>
          </a:p>
          <a:p>
            <a:pPr>
              <a:spcBef>
                <a:spcPts val="1200"/>
              </a:spcBef>
            </a:pPr>
            <a:r>
              <a:rPr lang="en-US" sz="2800" b="1">
                <a:solidFill>
                  <a:srgbClr val="002060"/>
                </a:solidFill>
              </a:rPr>
              <a:t>   THICKNESS E.G. IN AL FOIL.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2800" b="1"/>
              <a:t>  </a:t>
            </a:r>
            <a:r>
              <a:rPr lang="en-US" sz="2800" b="1">
                <a:solidFill>
                  <a:srgbClr val="0070C0"/>
                </a:solidFill>
              </a:rPr>
              <a:t>IT CAN BE STAMPED,DRAWN, SPUN, </a:t>
            </a:r>
          </a:p>
          <a:p>
            <a:pPr>
              <a:spcBef>
                <a:spcPts val="1200"/>
              </a:spcBef>
            </a:pPr>
            <a:r>
              <a:rPr lang="en-US" sz="2800" b="1">
                <a:solidFill>
                  <a:srgbClr val="0070C0"/>
                </a:solidFill>
              </a:rPr>
              <a:t>   HAMMERED, FORGED AND EXTRUDED.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2800" b="1"/>
              <a:t>  </a:t>
            </a:r>
            <a:r>
              <a:rPr lang="en-US" sz="2800" b="1">
                <a:solidFill>
                  <a:srgbClr val="7030A0"/>
                </a:solidFill>
              </a:rPr>
              <a:t>ALSO USED IN COOKING UTENSILS,  </a:t>
            </a:r>
          </a:p>
          <a:p>
            <a:pPr>
              <a:spcBef>
                <a:spcPts val="1200"/>
              </a:spcBef>
            </a:pPr>
            <a:r>
              <a:rPr lang="en-US" sz="2800" b="1">
                <a:solidFill>
                  <a:srgbClr val="7030A0"/>
                </a:solidFill>
              </a:rPr>
              <a:t>   ARCHITECTURAL COMPONENTS, FOOD AND </a:t>
            </a:r>
          </a:p>
          <a:p>
            <a:pPr>
              <a:spcBef>
                <a:spcPts val="1200"/>
              </a:spcBef>
            </a:pPr>
            <a:r>
              <a:rPr lang="en-US" sz="2800" b="1">
                <a:solidFill>
                  <a:srgbClr val="7030A0"/>
                </a:solidFill>
              </a:rPr>
              <a:t>   CHEMICAL HANDLING, STORAGE  </a:t>
            </a:r>
          </a:p>
          <a:p>
            <a:pPr>
              <a:spcBef>
                <a:spcPts val="1200"/>
              </a:spcBef>
            </a:pPr>
            <a:r>
              <a:rPr lang="en-US" sz="2800" b="1">
                <a:solidFill>
                  <a:srgbClr val="7030A0"/>
                </a:solidFill>
              </a:rPr>
              <a:t>   EQUIPMENTS, WELDED ASSEMBLIES ETC.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F56E36-1C44-48A0-844C-D893F9B74B94}" type="slidenum">
              <a:rPr lang="en-US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610600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3200">
                <a:latin typeface="Franklin Gothic Medium" pitchFamily="34" charset="0"/>
              </a:rPr>
              <a:t>  </a:t>
            </a:r>
            <a:r>
              <a:rPr lang="en-US" sz="3200">
                <a:solidFill>
                  <a:srgbClr val="002060"/>
                </a:solidFill>
                <a:latin typeface="Franklin Gothic Medium" pitchFamily="34" charset="0"/>
              </a:rPr>
              <a:t>IT CAN BE CAST, ROLLED TO ANY DESIRED  </a:t>
            </a:r>
          </a:p>
          <a:p>
            <a:pPr>
              <a:spcBef>
                <a:spcPts val="1200"/>
              </a:spcBef>
            </a:pPr>
            <a:r>
              <a:rPr lang="en-US" sz="3200">
                <a:solidFill>
                  <a:srgbClr val="002060"/>
                </a:solidFill>
                <a:latin typeface="Franklin Gothic Medium" pitchFamily="34" charset="0"/>
              </a:rPr>
              <a:t>   THICKNESS E.G. IN AL FOIL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3200">
                <a:latin typeface="Franklin Gothic Medium" pitchFamily="34" charset="0"/>
              </a:rPr>
              <a:t>  </a:t>
            </a:r>
            <a:r>
              <a:rPr lang="en-US" sz="3200">
                <a:solidFill>
                  <a:srgbClr val="00B0F0"/>
                </a:solidFill>
                <a:latin typeface="Franklin Gothic Medium" pitchFamily="34" charset="0"/>
              </a:rPr>
              <a:t>IT CAN BE STAMPED,DRAWN, SPUN, </a:t>
            </a:r>
          </a:p>
          <a:p>
            <a:pPr>
              <a:spcBef>
                <a:spcPts val="1200"/>
              </a:spcBef>
            </a:pPr>
            <a:r>
              <a:rPr lang="en-US" sz="3200">
                <a:solidFill>
                  <a:srgbClr val="00B0F0"/>
                </a:solidFill>
                <a:latin typeface="Franklin Gothic Medium" pitchFamily="34" charset="0"/>
              </a:rPr>
              <a:t>   HAMMERED, FORGED AND EXTRUDED.</a:t>
            </a:r>
          </a:p>
          <a:p>
            <a:pPr>
              <a:spcBef>
                <a:spcPts val="1200"/>
              </a:spcBef>
            </a:pPr>
            <a:endParaRPr lang="en-US" sz="3200">
              <a:solidFill>
                <a:srgbClr val="00B0F0"/>
              </a:solidFill>
              <a:latin typeface="Franklin Gothic Medium" pitchFamily="34" charset="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3200">
                <a:latin typeface="Franklin Gothic Medium" pitchFamily="34" charset="0"/>
              </a:rPr>
              <a:t>   </a:t>
            </a:r>
            <a:r>
              <a:rPr lang="en-US" sz="3200">
                <a:solidFill>
                  <a:srgbClr val="7030A0"/>
                </a:solidFill>
                <a:latin typeface="Franklin Gothic Medium" pitchFamily="34" charset="0"/>
              </a:rPr>
              <a:t>ALSO USED IN COOKING UTENSILS,  </a:t>
            </a:r>
          </a:p>
          <a:p>
            <a:pPr>
              <a:spcBef>
                <a:spcPts val="1200"/>
              </a:spcBef>
            </a:pPr>
            <a:r>
              <a:rPr lang="en-US" sz="3200">
                <a:solidFill>
                  <a:srgbClr val="7030A0"/>
                </a:solidFill>
                <a:latin typeface="Franklin Gothic Medium" pitchFamily="34" charset="0"/>
              </a:rPr>
              <a:t>      ARCHITECTURAL COMPONENTS, FOOD AND </a:t>
            </a:r>
          </a:p>
          <a:p>
            <a:pPr>
              <a:spcBef>
                <a:spcPts val="1200"/>
              </a:spcBef>
            </a:pPr>
            <a:r>
              <a:rPr lang="en-US" sz="3200">
                <a:solidFill>
                  <a:srgbClr val="7030A0"/>
                </a:solidFill>
                <a:latin typeface="Franklin Gothic Medium" pitchFamily="34" charset="0"/>
              </a:rPr>
              <a:t>      CHEMICAL HANDLING, STORAGE </a:t>
            </a:r>
          </a:p>
          <a:p>
            <a:pPr>
              <a:spcBef>
                <a:spcPts val="1200"/>
              </a:spcBef>
            </a:pPr>
            <a:r>
              <a:rPr lang="en-US" sz="3200">
                <a:solidFill>
                  <a:srgbClr val="7030A0"/>
                </a:solidFill>
                <a:latin typeface="Franklin Gothic Medium" pitchFamily="34" charset="0"/>
              </a:rPr>
              <a:t>      EQUIPMENTS, WELDED ASSEMBLIES ETC.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109A9-78F6-41CA-919D-4734FFB5EE2C}" type="slidenum">
              <a:rPr lang="en-US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6106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Franklin Gothic Medium" pitchFamily="34" charset="0"/>
              </a:rPr>
              <a:t>POPULAR </a:t>
            </a:r>
            <a:r>
              <a:rPr lang="en-US" sz="4000" dirty="0" smtClean="0">
                <a:solidFill>
                  <a:srgbClr val="002060"/>
                </a:solidFill>
                <a:latin typeface="Franklin Gothic Medium" pitchFamily="34" charset="0"/>
              </a:rPr>
              <a:t>AL  ALLOYS</a:t>
            </a:r>
            <a:r>
              <a:rPr lang="en-US" sz="4000" dirty="0">
                <a:solidFill>
                  <a:srgbClr val="002060"/>
                </a:solidFill>
                <a:latin typeface="Franklin Gothic Medium" pitchFamily="34" charset="0"/>
              </a:rPr>
              <a:t>:</a:t>
            </a:r>
          </a:p>
          <a:p>
            <a:r>
              <a:rPr lang="en-US" sz="4000" dirty="0">
                <a:solidFill>
                  <a:srgbClr val="FF0000"/>
                </a:solidFill>
                <a:latin typeface="Franklin Gothic Medium" pitchFamily="34" charset="0"/>
              </a:rPr>
              <a:t>DURALUMIN </a:t>
            </a:r>
            <a:r>
              <a:rPr lang="en-US" sz="4000" dirty="0">
                <a:latin typeface="Franklin Gothic Medium" pitchFamily="34" charset="0"/>
              </a:rPr>
              <a:t>AND </a:t>
            </a:r>
            <a:r>
              <a:rPr lang="en-US" sz="4000" dirty="0">
                <a:solidFill>
                  <a:srgbClr val="FF0000"/>
                </a:solidFill>
                <a:latin typeface="Franklin Gothic Medium" pitchFamily="34" charset="0"/>
              </a:rPr>
              <a:t>GAMMA ALLOY</a:t>
            </a:r>
          </a:p>
          <a:p>
            <a:endParaRPr lang="en-US" dirty="0">
              <a:latin typeface="Franklin Gothic Medium" pitchFamily="34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Franklin Gothic Medium" pitchFamily="34" charset="0"/>
              </a:rPr>
              <a:t>DURALUMIN:</a:t>
            </a:r>
          </a:p>
          <a:p>
            <a:r>
              <a:rPr lang="en-US" sz="4000" dirty="0">
                <a:latin typeface="Franklin Gothic Medium" pitchFamily="34" charset="0"/>
              </a:rPr>
              <a:t>	</a:t>
            </a:r>
            <a:r>
              <a:rPr lang="en-US" sz="4000" dirty="0">
                <a:solidFill>
                  <a:srgbClr val="002060"/>
                </a:solidFill>
                <a:latin typeface="Franklin Gothic Medium" pitchFamily="34" charset="0"/>
              </a:rPr>
              <a:t>TS 400 </a:t>
            </a:r>
            <a:r>
              <a:rPr lang="en-US" sz="2400" dirty="0">
                <a:solidFill>
                  <a:srgbClr val="002060"/>
                </a:solidFill>
                <a:latin typeface="Franklin Gothic Medium" pitchFamily="34" charset="0"/>
              </a:rPr>
              <a:t>N/MM</a:t>
            </a:r>
            <a:r>
              <a:rPr lang="en-US" sz="4000" dirty="0">
                <a:solidFill>
                  <a:srgbClr val="002060"/>
                </a:solidFill>
                <a:latin typeface="Franklin Gothic Medium" pitchFamily="34" charset="0"/>
              </a:rPr>
              <a:t>2</a:t>
            </a:r>
          </a:p>
          <a:p>
            <a:r>
              <a:rPr lang="en-US" sz="4000" dirty="0">
                <a:solidFill>
                  <a:srgbClr val="002060"/>
                </a:solidFill>
                <a:latin typeface="Franklin Gothic Medium" pitchFamily="34" charset="0"/>
              </a:rPr>
              <a:t>	IT IS AN     AL-CU-MG ALLOY</a:t>
            </a:r>
          </a:p>
          <a:p>
            <a:r>
              <a:rPr lang="en-US" sz="4000" dirty="0">
                <a:latin typeface="Franklin Gothic Medium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4000" dirty="0">
                <a:latin typeface="Franklin Gothic Medium" pitchFamily="34" charset="0"/>
              </a:rPr>
              <a:t>	</a:t>
            </a:r>
            <a:r>
              <a:rPr lang="en-US" sz="3200" dirty="0">
                <a:solidFill>
                  <a:srgbClr val="7030A0"/>
                </a:solidFill>
                <a:latin typeface="Franklin Gothic Medium" pitchFamily="34" charset="0"/>
              </a:rPr>
              <a:t>IN WROUGHT CONDITION USED FOR 	FORGING, STAMPING, BARS, SHEETS, 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solidFill>
                  <a:srgbClr val="7030A0"/>
                </a:solidFill>
                <a:latin typeface="Franklin Gothic Medium" pitchFamily="34" charset="0"/>
              </a:rPr>
              <a:t>         TUBES AND RIVETS.</a:t>
            </a:r>
            <a:endParaRPr lang="en-US" sz="4000" dirty="0">
              <a:solidFill>
                <a:srgbClr val="7030A0"/>
              </a:solidFill>
              <a:latin typeface="Franklin Gothic Medium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895E1-E4A7-4320-B3C9-360AA0B686BD}" type="slidenum">
              <a:rPr lang="en-US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61060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>
                <a:latin typeface="Franklin Gothic Medium" pitchFamily="34" charset="0"/>
              </a:rPr>
              <a:t>THE ADDITION OF </a:t>
            </a:r>
            <a:r>
              <a:rPr lang="en-US" sz="3600">
                <a:solidFill>
                  <a:srgbClr val="FF0000"/>
                </a:solidFill>
                <a:latin typeface="Franklin Gothic Medium" pitchFamily="34" charset="0"/>
              </a:rPr>
              <a:t>MG</a:t>
            </a:r>
            <a:r>
              <a:rPr lang="en-US" sz="3600">
                <a:latin typeface="Franklin Gothic Medium" pitchFamily="34" charset="0"/>
              </a:rPr>
              <a:t> TO ALUMINIUM COPPER ALLOYS ACCELERATES  AND INTENSIFIES PRESIPITATION HARDENING.</a:t>
            </a:r>
          </a:p>
          <a:p>
            <a:pPr>
              <a:spcBef>
                <a:spcPts val="1200"/>
              </a:spcBef>
            </a:pPr>
            <a:r>
              <a:rPr lang="en-US" sz="3600">
                <a:solidFill>
                  <a:srgbClr val="00B0F0"/>
                </a:solidFill>
                <a:latin typeface="Franklin Gothic Medium" pitchFamily="34" charset="0"/>
              </a:rPr>
              <a:t>THESE ARE FIRST PRECIPITATION HARDENING ALLOY DISCOVERED BY ALFRED WILIM IN 1911. AND LEAD TO PRODUCTION OF ALLOY KNOWN AS </a:t>
            </a:r>
            <a:r>
              <a:rPr lang="en-US" sz="3600">
                <a:solidFill>
                  <a:srgbClr val="7030A0"/>
                </a:solidFill>
                <a:latin typeface="Franklin Gothic Medium" pitchFamily="34" charset="0"/>
              </a:rPr>
              <a:t>DURALUMIN.</a:t>
            </a:r>
          </a:p>
          <a:p>
            <a:pPr>
              <a:spcBef>
                <a:spcPts val="1200"/>
              </a:spcBef>
            </a:pPr>
            <a:r>
              <a:rPr lang="en-US" sz="3600">
                <a:solidFill>
                  <a:srgbClr val="0070C0"/>
                </a:solidFill>
                <a:latin typeface="Franklin Gothic Medium" pitchFamily="34" charset="0"/>
              </a:rPr>
              <a:t>DESIGNATED AS 2017 IN SERIES.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CD0FB-65D4-4C41-B06A-13BAB459418D}" type="slidenum">
              <a:rPr lang="en-US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6106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Franklin Gothic Medium" pitchFamily="34" charset="0"/>
              </a:rPr>
              <a:t>MODIFIED FORM OF DURALUMIN-</a:t>
            </a:r>
          </a:p>
          <a:p>
            <a:r>
              <a:rPr lang="en-US" sz="3600">
                <a:solidFill>
                  <a:srgbClr val="7030A0"/>
                </a:solidFill>
                <a:latin typeface="Franklin Gothic Medium" pitchFamily="34" charset="0"/>
              </a:rPr>
              <a:t>	4 % CU, 0.4-0.6 % MG, 0.7 % MN</a:t>
            </a:r>
          </a:p>
          <a:p>
            <a:r>
              <a:rPr lang="en-US" sz="3600">
                <a:latin typeface="Franklin Gothic Medium" pitchFamily="34" charset="0"/>
              </a:rPr>
              <a:t> 	IS WIDELY USED.</a:t>
            </a:r>
          </a:p>
          <a:p>
            <a:r>
              <a:rPr lang="en-US" sz="3600">
                <a:latin typeface="Franklin Gothic Medium" pitchFamily="34" charset="0"/>
              </a:rPr>
              <a:t>	FURTHER HIGH STRENGTH ALLOY 	DEVELOPED WITH</a:t>
            </a:r>
          </a:p>
          <a:p>
            <a:r>
              <a:rPr lang="en-US" sz="3600">
                <a:solidFill>
                  <a:srgbClr val="7030A0"/>
                </a:solidFill>
                <a:latin typeface="Franklin Gothic Medium" pitchFamily="34" charset="0"/>
              </a:rPr>
              <a:t>	4.4%CU, 0.5%MG, 0.09%SI, 0.8%MN.</a:t>
            </a:r>
          </a:p>
          <a:p>
            <a:r>
              <a:rPr lang="en-US" sz="3600">
                <a:latin typeface="Franklin Gothic Medium" pitchFamily="34" charset="0"/>
              </a:rPr>
              <a:t>   </a:t>
            </a:r>
            <a:r>
              <a:rPr lang="en-US" sz="3600">
                <a:solidFill>
                  <a:srgbClr val="00B0F0"/>
                </a:solidFill>
                <a:latin typeface="Franklin Gothic Medium" pitchFamily="34" charset="0"/>
              </a:rPr>
              <a:t>DESIGNATED AS 2014</a:t>
            </a:r>
          </a:p>
          <a:p>
            <a:pPr>
              <a:buFontTx/>
              <a:buBlip>
                <a:blip r:embed="rId2"/>
              </a:buBlip>
            </a:pPr>
            <a:r>
              <a:rPr lang="en-US" sz="3600">
                <a:solidFill>
                  <a:srgbClr val="FF0000"/>
                </a:solidFill>
                <a:latin typeface="Franklin Gothic Medium" pitchFamily="34" charset="0"/>
              </a:rPr>
              <a:t>	SI</a:t>
            </a:r>
            <a:r>
              <a:rPr lang="en-US" sz="3600">
                <a:latin typeface="Franklin Gothic Medium" pitchFamily="34" charset="0"/>
              </a:rPr>
              <a:t> INCRESES THE RESPONSE TO 	HARDENING DURING ARTIFICIAL 	AGEING WIDELY USED FOR AIRCRAFT 	BODYWORK.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15B5C-324C-4D83-820A-ABFEF5ADF4A7}" type="slidenum">
              <a:rPr lang="en-US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6106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endParaRPr lang="en-US" sz="3200">
              <a:solidFill>
                <a:srgbClr val="FF0000"/>
              </a:solidFill>
              <a:latin typeface="Franklin Gothic Medium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3200">
                <a:solidFill>
                  <a:srgbClr val="FF0000"/>
                </a:solidFill>
                <a:latin typeface="Franklin Gothic Medium" pitchFamily="34" charset="0"/>
              </a:rPr>
              <a:t>THE HEAT TREATMENT USED WITH SUCH ALLOY IS SOLUTION TREATMENT AT 480 0c.THEN QUENCHING THEN PRECIPITATION HARDENING AT ROOM TEMP. FOR FOUR DAYS OR AT 165 0c FOR TEN HOURS.</a:t>
            </a:r>
          </a:p>
          <a:p>
            <a:pPr>
              <a:spcBef>
                <a:spcPts val="600"/>
              </a:spcBef>
            </a:pPr>
            <a:endParaRPr lang="en-US" sz="3200">
              <a:solidFill>
                <a:srgbClr val="FF0000"/>
              </a:solidFill>
              <a:latin typeface="Franklin Gothic Medium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3200">
                <a:latin typeface="Franklin Gothic Medium" pitchFamily="34" charset="0"/>
              </a:rPr>
              <a:t>THE PRESENSE OF COPPER, HOWEVER REDUCES THE CORROSION RESISTANCE, THUS THE ALLOY IS OFTEN CLADDED WITH THIN LAYER OF PURE ALUMINIUM.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6D6BB-800C-4F8D-9548-E92216ED01CC}" type="slidenum">
              <a:rPr lang="en-US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52400" y="228600"/>
            <a:ext cx="88392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/>
            <a:r>
              <a:rPr lang="en-US" sz="2800">
                <a:latin typeface="Franklin Gothic Medium" pitchFamily="34" charset="0"/>
              </a:rPr>
              <a:t>4. </a:t>
            </a:r>
            <a:r>
              <a:rPr lang="en-US" sz="2800">
                <a:solidFill>
                  <a:srgbClr val="7030A0"/>
                </a:solidFill>
                <a:latin typeface="Franklin Gothic Medium" pitchFamily="34" charset="0"/>
              </a:rPr>
              <a:t>CLASSIFY COPPER ALLOYS.</a:t>
            </a:r>
          </a:p>
          <a:p>
            <a:pPr marL="742950" indent="-742950"/>
            <a:endParaRPr lang="en-US" sz="2800">
              <a:latin typeface="Franklin Gothic Medium" pitchFamily="34" charset="0"/>
            </a:endParaRPr>
          </a:p>
          <a:p>
            <a:pPr marL="742950" indent="-742950"/>
            <a:r>
              <a:rPr lang="en-US" sz="2800">
                <a:latin typeface="Franklin Gothic Medium" pitchFamily="34" charset="0"/>
              </a:rPr>
              <a:t>5. </a:t>
            </a:r>
            <a:r>
              <a:rPr lang="en-US" sz="2800">
                <a:solidFill>
                  <a:srgbClr val="00B0F0"/>
                </a:solidFill>
                <a:latin typeface="Franklin Gothic Medium" pitchFamily="34" charset="0"/>
              </a:rPr>
              <a:t>STATE THE CHEMICAL COMPOSITION OF MUNTZ METAL.</a:t>
            </a:r>
          </a:p>
          <a:p>
            <a:pPr marL="742950" indent="-742950"/>
            <a:endParaRPr lang="en-US" sz="2800">
              <a:latin typeface="Franklin Gothic Medium" pitchFamily="34" charset="0"/>
            </a:endParaRPr>
          </a:p>
          <a:p>
            <a:pPr marL="742950" indent="-742950"/>
            <a:r>
              <a:rPr lang="en-US" sz="2800">
                <a:latin typeface="Franklin Gothic Medium" pitchFamily="34" charset="0"/>
              </a:rPr>
              <a:t>6. </a:t>
            </a:r>
            <a:r>
              <a:rPr lang="en-US" sz="2800">
                <a:solidFill>
                  <a:srgbClr val="0070C0"/>
                </a:solidFill>
                <a:latin typeface="Franklin Gothic Medium" pitchFamily="34" charset="0"/>
              </a:rPr>
              <a:t>STATE THE APPLICATION OF NEVAL BRASS.</a:t>
            </a:r>
          </a:p>
          <a:p>
            <a:pPr marL="742950" indent="-742950"/>
            <a:endParaRPr lang="en-US" sz="2800">
              <a:latin typeface="Franklin Gothic Medium" pitchFamily="34" charset="0"/>
            </a:endParaRPr>
          </a:p>
          <a:p>
            <a:pPr marL="742950" indent="-742950"/>
            <a:r>
              <a:rPr lang="en-US" sz="2800">
                <a:latin typeface="Franklin Gothic Medium" pitchFamily="34" charset="0"/>
              </a:rPr>
              <a:t>7. </a:t>
            </a:r>
            <a:r>
              <a:rPr lang="en-US" sz="2800">
                <a:solidFill>
                  <a:srgbClr val="C00000"/>
                </a:solidFill>
                <a:latin typeface="Franklin Gothic Medium" pitchFamily="34" charset="0"/>
              </a:rPr>
              <a:t>STATE THE PROPERTIES AND APPLICATIONS OF DURALUMIN.</a:t>
            </a:r>
          </a:p>
          <a:p>
            <a:pPr marL="742950" indent="-742950"/>
            <a:endParaRPr lang="en-US" sz="2800">
              <a:latin typeface="Franklin Gothic Medium" pitchFamily="34" charset="0"/>
            </a:endParaRPr>
          </a:p>
          <a:p>
            <a:pPr marL="742950" indent="-742950"/>
            <a:r>
              <a:rPr lang="en-US" sz="2800">
                <a:latin typeface="Franklin Gothic Medium" pitchFamily="34" charset="0"/>
              </a:rPr>
              <a:t>8. </a:t>
            </a:r>
            <a:r>
              <a:rPr lang="en-US" sz="2800">
                <a:solidFill>
                  <a:srgbClr val="0070C0"/>
                </a:solidFill>
                <a:latin typeface="Franklin Gothic Medium" pitchFamily="34" charset="0"/>
              </a:rPr>
              <a:t>WHAT IS DURALUMIN?</a:t>
            </a:r>
          </a:p>
          <a:p>
            <a:pPr marL="742950" indent="-742950"/>
            <a:endParaRPr lang="en-US" sz="2800">
              <a:latin typeface="Franklin Gothic Medium" pitchFamily="34" charset="0"/>
            </a:endParaRPr>
          </a:p>
          <a:p>
            <a:pPr marL="742950" indent="-742950"/>
            <a:r>
              <a:rPr lang="en-US" sz="2800">
                <a:latin typeface="Franklin Gothic Medium" pitchFamily="34" charset="0"/>
              </a:rPr>
              <a:t>9. </a:t>
            </a:r>
            <a:r>
              <a:rPr lang="en-US" sz="2800">
                <a:solidFill>
                  <a:srgbClr val="7030A0"/>
                </a:solidFill>
                <a:latin typeface="Franklin Gothic Medium" pitchFamily="34" charset="0"/>
              </a:rPr>
              <a:t>EXPLAIN GAMMA  ( </a:t>
            </a:r>
            <a:r>
              <a:rPr lang="el-GR" sz="2800">
                <a:solidFill>
                  <a:srgbClr val="7030A0"/>
                </a:solidFill>
                <a:latin typeface="Franklin Gothic Medium" pitchFamily="34" charset="0"/>
              </a:rPr>
              <a:t>γ</a:t>
            </a:r>
            <a:r>
              <a:rPr lang="en-US" sz="2800">
                <a:solidFill>
                  <a:srgbClr val="7030A0"/>
                </a:solidFill>
                <a:latin typeface="Franklin Gothic Medium" pitchFamily="34" charset="0"/>
              </a:rPr>
              <a:t> ) ALLOY WITH REFERENCE TO CHEMICAL COMPSITION AND PROPERIES.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3B914-D303-4C5D-9798-9A85D144422A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6106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600">
              <a:latin typeface="Franklin Gothic Medium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3200">
                <a:latin typeface="Franklin Gothic Medium" pitchFamily="34" charset="0"/>
              </a:rPr>
              <a:t>AL-MG-SI ALLOYS WIDELY USED AS </a:t>
            </a:r>
          </a:p>
          <a:p>
            <a:pPr>
              <a:spcBef>
                <a:spcPts val="1200"/>
              </a:spcBef>
            </a:pPr>
            <a:r>
              <a:rPr lang="en-US" sz="3200">
                <a:latin typeface="Franklin Gothic Medium" pitchFamily="34" charset="0"/>
              </a:rPr>
              <a:t>ATRUCTURAL ALLOYS WITH MEDIUM STRENGTH </a:t>
            </a:r>
          </a:p>
          <a:p>
            <a:pPr>
              <a:spcBef>
                <a:spcPts val="1200"/>
              </a:spcBef>
            </a:pPr>
            <a:r>
              <a:rPr lang="en-US" sz="3200">
                <a:latin typeface="Franklin Gothic Medium" pitchFamily="34" charset="0"/>
              </a:rPr>
              <a:t>AND GOOD WELDABILITY.</a:t>
            </a:r>
          </a:p>
          <a:p>
            <a:pPr>
              <a:spcBef>
                <a:spcPts val="1200"/>
              </a:spcBef>
            </a:pPr>
            <a:endParaRPr lang="en-US" sz="3200">
              <a:latin typeface="Franklin Gothic Medium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3200">
                <a:solidFill>
                  <a:srgbClr val="7030A0"/>
                </a:solidFill>
                <a:latin typeface="Franklin Gothic Medium" pitchFamily="34" charset="0"/>
              </a:rPr>
              <a:t>TYPICAL APPLICATIONS ARE TRUCK AND </a:t>
            </a:r>
          </a:p>
          <a:p>
            <a:pPr>
              <a:spcBef>
                <a:spcPts val="1200"/>
              </a:spcBef>
            </a:pPr>
            <a:r>
              <a:rPr lang="en-US" sz="3200">
                <a:solidFill>
                  <a:srgbClr val="7030A0"/>
                </a:solidFill>
                <a:latin typeface="Franklin Gothic Medium" pitchFamily="34" charset="0"/>
              </a:rPr>
              <a:t>MARINE STRUCTURES, PIPES RAILINGS &amp; </a:t>
            </a:r>
          </a:p>
          <a:p>
            <a:pPr>
              <a:spcBef>
                <a:spcPts val="1200"/>
              </a:spcBef>
            </a:pPr>
            <a:r>
              <a:rPr lang="en-US" sz="3200">
                <a:solidFill>
                  <a:srgbClr val="7030A0"/>
                </a:solidFill>
                <a:latin typeface="Franklin Gothic Medium" pitchFamily="34" charset="0"/>
              </a:rPr>
              <a:t>FURNITURE.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D5BB8-872E-41F2-B850-09548AC9D12E}" type="slidenum">
              <a:rPr lang="en-US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0" y="304800"/>
            <a:ext cx="891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7030A0"/>
                </a:solidFill>
              </a:rPr>
              <a:t>  AGEING/ PRECIPITATION HARDENING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-419893" y="3391694"/>
            <a:ext cx="4495800" cy="1587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8800" y="5638800"/>
            <a:ext cx="6324600" cy="158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1" name="TextBox 6"/>
          <p:cNvSpPr txBox="1">
            <a:spLocks noChangeArrowheads="1"/>
          </p:cNvSpPr>
          <p:nvPr/>
        </p:nvSpPr>
        <p:spPr bwMode="auto">
          <a:xfrm>
            <a:off x="228600" y="2057400"/>
            <a:ext cx="1447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TEMP.</a:t>
            </a:r>
          </a:p>
          <a:p>
            <a:r>
              <a:rPr lang="en-US" sz="3200"/>
              <a:t>    0c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609601" y="3581400"/>
            <a:ext cx="9144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257800" y="6137275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4" name="TextBox 11"/>
          <p:cNvSpPr txBox="1">
            <a:spLocks noChangeArrowheads="1"/>
          </p:cNvSpPr>
          <p:nvPr/>
        </p:nvSpPr>
        <p:spPr bwMode="auto">
          <a:xfrm>
            <a:off x="3581400" y="571500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TIME,T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1257300" y="3771900"/>
            <a:ext cx="2209800" cy="1066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895600" y="3200400"/>
            <a:ext cx="10668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3048000" y="4114800"/>
            <a:ext cx="19050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038600" y="5105400"/>
            <a:ext cx="9144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4800600" y="4648200"/>
            <a:ext cx="6096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257800" y="4572000"/>
            <a:ext cx="9906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6172200" y="4648200"/>
            <a:ext cx="68580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828800" y="3276600"/>
            <a:ext cx="6324600" cy="7620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13" name="TextBox 29"/>
          <p:cNvSpPr txBox="1">
            <a:spLocks noChangeArrowheads="1"/>
          </p:cNvSpPr>
          <p:nvPr/>
        </p:nvSpPr>
        <p:spPr bwMode="auto">
          <a:xfrm>
            <a:off x="3429000" y="1600200"/>
            <a:ext cx="541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SOLUTION HEAT TREATMENT AT 480 0c</a:t>
            </a:r>
          </a:p>
        </p:txBody>
      </p:sp>
      <p:sp>
        <p:nvSpPr>
          <p:cNvPr id="55314" name="TextBox 30"/>
          <p:cNvSpPr txBox="1">
            <a:spLocks noChangeArrowheads="1"/>
          </p:cNvSpPr>
          <p:nvPr/>
        </p:nvSpPr>
        <p:spPr bwMode="auto">
          <a:xfrm>
            <a:off x="5334000" y="25908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2060"/>
                </a:solidFill>
              </a:rPr>
              <a:t>QUENCHING </a:t>
            </a:r>
          </a:p>
        </p:txBody>
      </p:sp>
      <p:sp>
        <p:nvSpPr>
          <p:cNvPr id="55315" name="TextBox 31"/>
          <p:cNvSpPr txBox="1">
            <a:spLocks noChangeArrowheads="1"/>
          </p:cNvSpPr>
          <p:nvPr/>
        </p:nvSpPr>
        <p:spPr bwMode="auto">
          <a:xfrm>
            <a:off x="6324600" y="36576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B0F0"/>
                </a:solidFill>
              </a:rPr>
              <a:t>AGEING. (165 0C)</a:t>
            </a:r>
          </a:p>
        </p:txBody>
      </p:sp>
      <p:cxnSp>
        <p:nvCxnSpPr>
          <p:cNvPr id="34" name="Shape 33"/>
          <p:cNvCxnSpPr>
            <a:stCxn id="55313" idx="1"/>
          </p:cNvCxnSpPr>
          <p:nvPr/>
        </p:nvCxnSpPr>
        <p:spPr>
          <a:xfrm rot="10800000" flipV="1">
            <a:off x="3200400" y="1800225"/>
            <a:ext cx="228600" cy="132397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55314" idx="1"/>
          </p:cNvCxnSpPr>
          <p:nvPr/>
        </p:nvCxnSpPr>
        <p:spPr>
          <a:xfrm rot="10800000" flipV="1">
            <a:off x="3962400" y="2774950"/>
            <a:ext cx="1371600" cy="9588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/>
          <p:nvPr/>
        </p:nvCxnSpPr>
        <p:spPr>
          <a:xfrm rot="10800000" flipV="1">
            <a:off x="5638800" y="3962400"/>
            <a:ext cx="838200" cy="51435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89ACD-1F5F-4253-AD8D-2A4C1AF103BC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55320" name="TextBox 24"/>
          <p:cNvSpPr txBox="1">
            <a:spLocks noChangeArrowheads="1"/>
          </p:cNvSpPr>
          <p:nvPr/>
        </p:nvSpPr>
        <p:spPr bwMode="auto">
          <a:xfrm>
            <a:off x="7467600" y="2906713"/>
            <a:ext cx="609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A1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2"/>
          <p:cNvSpPr txBox="1">
            <a:spLocks noChangeArrowheads="1"/>
          </p:cNvSpPr>
          <p:nvPr/>
        </p:nvSpPr>
        <p:spPr bwMode="auto">
          <a:xfrm>
            <a:off x="152400" y="152400"/>
            <a:ext cx="86868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Franklin Gothic Medium" pitchFamily="34" charset="0"/>
              </a:rPr>
              <a:t>GAMMA   (</a:t>
            </a:r>
            <a:r>
              <a:rPr lang="el-GR" sz="4000">
                <a:solidFill>
                  <a:srgbClr val="FF0000"/>
                </a:solidFill>
                <a:latin typeface="Franklin Gothic Medium" pitchFamily="34" charset="0"/>
              </a:rPr>
              <a:t>γ</a:t>
            </a:r>
            <a:r>
              <a:rPr lang="en-US" sz="4000">
                <a:solidFill>
                  <a:srgbClr val="FF0000"/>
                </a:solidFill>
                <a:latin typeface="Franklin Gothic Medium" pitchFamily="34" charset="0"/>
              </a:rPr>
              <a:t>)    ALLOY :</a:t>
            </a:r>
          </a:p>
          <a:p>
            <a:r>
              <a:rPr lang="en-US" sz="3200">
                <a:solidFill>
                  <a:srgbClr val="FF0000"/>
                </a:solidFill>
                <a:latin typeface="Franklin Gothic Medium" pitchFamily="34" charset="0"/>
              </a:rPr>
              <a:t>CC</a:t>
            </a:r>
            <a:r>
              <a:rPr lang="en-US" sz="3200">
                <a:latin typeface="Franklin Gothic Medium" pitchFamily="34" charset="0"/>
              </a:rPr>
              <a:t>: 		</a:t>
            </a:r>
            <a:r>
              <a:rPr lang="en-US" sz="3200">
                <a:solidFill>
                  <a:srgbClr val="7030A0"/>
                </a:solidFill>
                <a:latin typeface="Franklin Gothic Medium" pitchFamily="34" charset="0"/>
              </a:rPr>
              <a:t>3.5-4.5%CU, 1.8-2.3%NI, </a:t>
            </a:r>
          </a:p>
          <a:p>
            <a:r>
              <a:rPr lang="en-US" sz="3200">
                <a:solidFill>
                  <a:srgbClr val="7030A0"/>
                </a:solidFill>
                <a:latin typeface="Franklin Gothic Medium" pitchFamily="34" charset="0"/>
              </a:rPr>
              <a:t>     		1.2-1.7MG, REST IS ALUMINIUM</a:t>
            </a:r>
          </a:p>
          <a:p>
            <a:endParaRPr lang="en-US" sz="3200">
              <a:solidFill>
                <a:srgbClr val="7030A0"/>
              </a:solidFill>
              <a:latin typeface="Franklin Gothic Medium" pitchFamily="34" charset="0"/>
            </a:endParaRPr>
          </a:p>
          <a:p>
            <a:r>
              <a:rPr lang="en-US" sz="3200">
                <a:latin typeface="Franklin Gothic Medium" pitchFamily="34" charset="0"/>
              </a:rPr>
              <a:t> *   </a:t>
            </a:r>
            <a:r>
              <a:rPr lang="en-US" sz="3200">
                <a:solidFill>
                  <a:srgbClr val="0070C0"/>
                </a:solidFill>
                <a:latin typeface="Franklin Gothic Medium" pitchFamily="34" charset="0"/>
              </a:rPr>
              <a:t>TENSILE STRENGTH 350 N/SQ.MM</a:t>
            </a:r>
          </a:p>
          <a:p>
            <a:r>
              <a:rPr lang="en-US" sz="3200">
                <a:latin typeface="Franklin Gothic Medium" pitchFamily="34" charset="0"/>
              </a:rPr>
              <a:t>      </a:t>
            </a:r>
            <a:r>
              <a:rPr lang="en-US" sz="3200">
                <a:solidFill>
                  <a:srgbClr val="00B0F0"/>
                </a:solidFill>
                <a:latin typeface="Franklin Gothic Medium" pitchFamily="34" charset="0"/>
              </a:rPr>
              <a:t>THESE ARE TITANIUM –ALUMINIUM ALLOY</a:t>
            </a:r>
          </a:p>
          <a:p>
            <a:r>
              <a:rPr lang="en-US" sz="3200">
                <a:latin typeface="Franklin Gothic Medium" pitchFamily="34" charset="0"/>
              </a:rPr>
              <a:t>     </a:t>
            </a:r>
            <a:r>
              <a:rPr lang="en-US" sz="3200">
                <a:solidFill>
                  <a:srgbClr val="002060"/>
                </a:solidFill>
                <a:latin typeface="Franklin Gothic Medium" pitchFamily="34" charset="0"/>
              </a:rPr>
              <a:t>TITANIUM HAS HIGH MELTING POINT 3035 0f   </a:t>
            </a:r>
          </a:p>
          <a:p>
            <a:r>
              <a:rPr lang="en-US" sz="3200">
                <a:solidFill>
                  <a:srgbClr val="002060"/>
                </a:solidFill>
                <a:latin typeface="Franklin Gothic Medium" pitchFamily="34" charset="0"/>
              </a:rPr>
              <a:t>     (1168 0c)</a:t>
            </a:r>
          </a:p>
          <a:p>
            <a:endParaRPr lang="en-US" sz="3200">
              <a:latin typeface="Franklin Gothic Medium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3200">
                <a:latin typeface="Franklin Gothic Medium" pitchFamily="34" charset="0"/>
              </a:rPr>
              <a:t>     </a:t>
            </a:r>
            <a:r>
              <a:rPr lang="en-US" sz="3200">
                <a:solidFill>
                  <a:srgbClr val="7030A0"/>
                </a:solidFill>
                <a:latin typeface="Franklin Gothic Medium" pitchFamily="34" charset="0"/>
              </a:rPr>
              <a:t>RETAINS STRENGTH AT ELEVATED </a:t>
            </a:r>
          </a:p>
          <a:p>
            <a:r>
              <a:rPr lang="en-US" sz="3200">
                <a:solidFill>
                  <a:srgbClr val="7030A0"/>
                </a:solidFill>
                <a:latin typeface="Franklin Gothic Medium" pitchFamily="34" charset="0"/>
              </a:rPr>
              <a:t>      TEMPERATURES.</a:t>
            </a:r>
            <a:endParaRPr lang="en-US" sz="3200">
              <a:solidFill>
                <a:srgbClr val="7030A0"/>
              </a:solidFill>
              <a:latin typeface="Constant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FD1A43-EA6C-4AA8-86B2-690CE0933BCF}" type="slidenum">
              <a:rPr lang="en-US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152400" y="152400"/>
            <a:ext cx="86868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2800" b="1"/>
              <a:t>   </a:t>
            </a:r>
            <a:r>
              <a:rPr lang="en-US" sz="2800" b="1">
                <a:solidFill>
                  <a:srgbClr val="002060"/>
                </a:solidFill>
              </a:rPr>
              <a:t>HAVE LOW DENSITY.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2800" b="1"/>
              <a:t>   </a:t>
            </a:r>
            <a:r>
              <a:rPr lang="en-US" sz="2800" b="1">
                <a:solidFill>
                  <a:srgbClr val="7030A0"/>
                </a:solidFill>
              </a:rPr>
              <a:t>DENSITY OF Ti IS 0.16 Lb/Cb,In.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2800" b="1"/>
              <a:t>  </a:t>
            </a:r>
            <a:r>
              <a:rPr lang="en-US" sz="2800" b="1">
                <a:solidFill>
                  <a:srgbClr val="7030A0"/>
                </a:solidFill>
              </a:rPr>
              <a:t>DENSITY OF STEEL IS 0.28 Lb/Cb,In.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2800" b="1"/>
              <a:t>  </a:t>
            </a:r>
            <a:r>
              <a:rPr lang="en-US" sz="2800" b="1">
                <a:solidFill>
                  <a:srgbClr val="002060"/>
                </a:solidFill>
              </a:rPr>
              <a:t>STRUCTURES HAVE HIGH STRENGTH TO </a:t>
            </a:r>
          </a:p>
          <a:p>
            <a:pPr>
              <a:spcBef>
                <a:spcPts val="1200"/>
              </a:spcBef>
            </a:pPr>
            <a:r>
              <a:rPr lang="en-US" sz="2800" b="1">
                <a:solidFill>
                  <a:srgbClr val="002060"/>
                </a:solidFill>
              </a:rPr>
              <a:t>   WEIGHT RATIO.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2800" b="1">
                <a:solidFill>
                  <a:srgbClr val="0070C0"/>
                </a:solidFill>
              </a:rPr>
              <a:t>    EXCELLENT CORROSION    </a:t>
            </a:r>
          </a:p>
          <a:p>
            <a:pPr>
              <a:spcBef>
                <a:spcPts val="1200"/>
              </a:spcBef>
            </a:pPr>
            <a:r>
              <a:rPr lang="en-US" sz="2800" b="1">
                <a:solidFill>
                  <a:srgbClr val="0070C0"/>
                </a:solidFill>
              </a:rPr>
              <a:t>     RESISTANCE UPTO 1000 0f.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2800" b="1"/>
              <a:t>   </a:t>
            </a:r>
            <a:r>
              <a:rPr lang="en-US" sz="2800" b="1">
                <a:solidFill>
                  <a:srgbClr val="C00000"/>
                </a:solidFill>
              </a:rPr>
              <a:t>Ti HAS CLOSED HEXAGONAL PACKED  </a:t>
            </a:r>
          </a:p>
          <a:p>
            <a:pPr>
              <a:spcBef>
                <a:spcPts val="1200"/>
              </a:spcBef>
            </a:pPr>
            <a:r>
              <a:rPr lang="en-US" sz="2800" b="1">
                <a:solidFill>
                  <a:srgbClr val="C00000"/>
                </a:solidFill>
              </a:rPr>
              <a:t>    STRUCTURES.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2800" b="1"/>
              <a:t>   </a:t>
            </a:r>
            <a:r>
              <a:rPr lang="en-US" sz="2800" b="1">
                <a:solidFill>
                  <a:srgbClr val="7030A0"/>
                </a:solidFill>
              </a:rPr>
              <a:t>MOSTLY USED IN COMPONENTS OF AERO </a:t>
            </a:r>
          </a:p>
          <a:p>
            <a:pPr>
              <a:spcBef>
                <a:spcPts val="1200"/>
              </a:spcBef>
            </a:pPr>
            <a:r>
              <a:rPr lang="en-US" sz="2800" b="1">
                <a:solidFill>
                  <a:srgbClr val="7030A0"/>
                </a:solidFill>
              </a:rPr>
              <a:t>    ENGINES.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C82A5-E9D8-40D5-8550-03BB42CD2ABE}" type="slidenum">
              <a:rPr lang="en-US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1"/>
          <p:cNvSpPr txBox="1">
            <a:spLocks noChangeArrowheads="1"/>
          </p:cNvSpPr>
          <p:nvPr/>
        </p:nvSpPr>
        <p:spPr bwMode="auto">
          <a:xfrm>
            <a:off x="152400" y="152400"/>
            <a:ext cx="8839200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 b="1">
                <a:solidFill>
                  <a:srgbClr val="FF0000"/>
                </a:solidFill>
              </a:rPr>
              <a:t>USE:</a:t>
            </a:r>
          </a:p>
          <a:p>
            <a:pPr>
              <a:spcBef>
                <a:spcPts val="1200"/>
              </a:spcBef>
              <a:buFontTx/>
              <a:buBlip>
                <a:blip r:embed="rId2"/>
              </a:buBlip>
            </a:pPr>
            <a:r>
              <a:rPr lang="en-US" sz="3200" b="1"/>
              <a:t>  </a:t>
            </a:r>
            <a:r>
              <a:rPr lang="en-US" sz="3200" b="1">
                <a:solidFill>
                  <a:srgbClr val="7030A0"/>
                </a:solidFill>
              </a:rPr>
              <a:t>CHEMICAL PROCESS PIPEING, VALVES  </a:t>
            </a:r>
          </a:p>
          <a:p>
            <a:pPr>
              <a:spcBef>
                <a:spcPts val="1200"/>
              </a:spcBef>
            </a:pPr>
            <a:r>
              <a:rPr lang="en-US" sz="3200" b="1">
                <a:solidFill>
                  <a:srgbClr val="7030A0"/>
                </a:solidFill>
              </a:rPr>
              <a:t>    AND TANKS, AIRCRAFT FIREWALLS, TAIL  </a:t>
            </a:r>
          </a:p>
          <a:p>
            <a:pPr>
              <a:spcBef>
                <a:spcPts val="1200"/>
              </a:spcBef>
            </a:pPr>
            <a:r>
              <a:rPr lang="en-US" sz="3200" b="1">
                <a:solidFill>
                  <a:srgbClr val="7030A0"/>
                </a:solidFill>
              </a:rPr>
              <a:t>    PIPES AND COMPRESSOR CASES.</a:t>
            </a:r>
          </a:p>
          <a:p>
            <a:pPr>
              <a:spcBef>
                <a:spcPts val="1200"/>
              </a:spcBef>
              <a:buFontTx/>
              <a:buBlip>
                <a:blip r:embed="rId3"/>
              </a:buBlip>
            </a:pPr>
            <a:r>
              <a:rPr lang="en-US" sz="3200" b="1">
                <a:solidFill>
                  <a:srgbClr val="FF0000"/>
                </a:solidFill>
              </a:rPr>
              <a:t>   AL IS MOST EFFECTIVE STRENGTHNER.</a:t>
            </a:r>
          </a:p>
          <a:p>
            <a:pPr>
              <a:spcBef>
                <a:spcPts val="1200"/>
              </a:spcBef>
              <a:buFontTx/>
              <a:buBlip>
                <a:blip r:embed="rId4"/>
              </a:buBlip>
            </a:pPr>
            <a:r>
              <a:rPr lang="en-US" sz="3200" b="1">
                <a:solidFill>
                  <a:srgbClr val="0070C0"/>
                </a:solidFill>
              </a:rPr>
              <a:t>  TI-5 AL-2.5 SN ALLOY USED IN AIRCRAFT    </a:t>
            </a:r>
          </a:p>
          <a:p>
            <a:pPr>
              <a:spcBef>
                <a:spcPts val="1200"/>
              </a:spcBef>
            </a:pPr>
            <a:r>
              <a:rPr lang="en-US" sz="3200" b="1">
                <a:solidFill>
                  <a:srgbClr val="0070C0"/>
                </a:solidFill>
              </a:rPr>
              <a:t>    TAILPIPE ASSEMBLIES, MISSILE FUEL </a:t>
            </a:r>
          </a:p>
          <a:p>
            <a:pPr>
              <a:spcBef>
                <a:spcPts val="1200"/>
              </a:spcBef>
            </a:pPr>
            <a:r>
              <a:rPr lang="en-US" sz="3200" b="1">
                <a:solidFill>
                  <a:srgbClr val="0070C0"/>
                </a:solidFill>
              </a:rPr>
              <a:t>    TANKS AND STRUCTURAL PARTS </a:t>
            </a:r>
          </a:p>
          <a:p>
            <a:pPr>
              <a:spcBef>
                <a:spcPts val="1200"/>
              </a:spcBef>
            </a:pPr>
            <a:r>
              <a:rPr lang="en-US" sz="3200" b="1">
                <a:solidFill>
                  <a:srgbClr val="0070C0"/>
                </a:solidFill>
              </a:rPr>
              <a:t>    OPERATING UPTO 1100 0f.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F5018-4637-4EDF-998B-71F302E7C6E9}" type="slidenum">
              <a:rPr lang="en-US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1"/>
          <p:cNvSpPr txBox="1">
            <a:spLocks noChangeArrowheads="1"/>
          </p:cNvSpPr>
          <p:nvPr/>
        </p:nvSpPr>
        <p:spPr bwMode="auto">
          <a:xfrm>
            <a:off x="381000" y="304800"/>
            <a:ext cx="8382000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HINDALIUM:</a:t>
            </a:r>
          </a:p>
          <a:p>
            <a:pPr>
              <a:spcBef>
                <a:spcPts val="600"/>
              </a:spcBef>
            </a:pPr>
            <a:endParaRPr lang="en-US" sz="1100" b="1">
              <a:solidFill>
                <a:srgbClr val="7030A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200" b="1">
                <a:solidFill>
                  <a:srgbClr val="7030A0"/>
                </a:solidFill>
              </a:rPr>
              <a:t>IT IS AN ALLOY OF   AL, Mg, Mn AND Si.  PRODUCED BY HINDUSTAN ALUMINIUM CORPORATION LTD.</a:t>
            </a:r>
          </a:p>
          <a:p>
            <a:endParaRPr lang="en-US" sz="1600" b="1"/>
          </a:p>
          <a:p>
            <a:pPr>
              <a:spcBef>
                <a:spcPts val="600"/>
              </a:spcBef>
            </a:pPr>
            <a:r>
              <a:rPr lang="en-US" sz="3200" b="1"/>
              <a:t>IT IS PRODUCED IN SHEETS OF 16 GAUGE WHICH ARE USED FOR UTENSIL MANUFACTURING.</a:t>
            </a:r>
          </a:p>
          <a:p>
            <a:pPr>
              <a:spcBef>
                <a:spcPts val="600"/>
              </a:spcBef>
            </a:pPr>
            <a:endParaRPr lang="en-US" sz="1400" b="1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200" b="1">
                <a:solidFill>
                  <a:srgbClr val="0070C0"/>
                </a:solidFill>
              </a:rPr>
              <a:t>COST OF HINDALIUM IS 1/3 rd OF STAINLESS STEEL.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"/>
          <p:cNvSpPr txBox="1">
            <a:spLocks noChangeArrowheads="1"/>
          </p:cNvSpPr>
          <p:nvPr/>
        </p:nvSpPr>
        <p:spPr bwMode="auto">
          <a:xfrm>
            <a:off x="304800" y="304800"/>
            <a:ext cx="8458200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 b="1">
                <a:solidFill>
                  <a:srgbClr val="FF0000"/>
                </a:solidFill>
              </a:rPr>
              <a:t>HINDALIUM PROPERTIES:</a:t>
            </a:r>
          </a:p>
          <a:p>
            <a:pPr>
              <a:spcBef>
                <a:spcPts val="1200"/>
              </a:spcBef>
            </a:pPr>
            <a:r>
              <a:rPr lang="en-US" sz="3200" b="1"/>
              <a:t>STRONG AND HARD.</a:t>
            </a:r>
          </a:p>
          <a:p>
            <a:pPr>
              <a:spcBef>
                <a:spcPts val="1200"/>
              </a:spcBef>
            </a:pPr>
            <a:r>
              <a:rPr lang="en-US" sz="3200" b="1">
                <a:solidFill>
                  <a:srgbClr val="7030A0"/>
                </a:solidFill>
              </a:rPr>
              <a:t>NON REACTIVE WITH FOOD ACIDS.</a:t>
            </a:r>
          </a:p>
          <a:p>
            <a:pPr>
              <a:spcBef>
                <a:spcPts val="1200"/>
              </a:spcBef>
            </a:pPr>
            <a:r>
              <a:rPr lang="en-US" sz="3200" b="1"/>
              <a:t>GOOD SURFACE FINISH.</a:t>
            </a:r>
          </a:p>
          <a:p>
            <a:pPr>
              <a:spcBef>
                <a:spcPts val="1200"/>
              </a:spcBef>
            </a:pPr>
            <a:r>
              <a:rPr lang="en-US" sz="3200" b="1">
                <a:solidFill>
                  <a:srgbClr val="0070C0"/>
                </a:solidFill>
              </a:rPr>
              <a:t>SCRATCH RESISTANT.</a:t>
            </a:r>
          </a:p>
          <a:p>
            <a:pPr>
              <a:spcBef>
                <a:spcPts val="1200"/>
              </a:spcBef>
            </a:pPr>
            <a:r>
              <a:rPr lang="en-US" sz="3200" b="1"/>
              <a:t>COST IS LOWER THAN STAINLESS STEEL.</a:t>
            </a:r>
            <a:endParaRPr lang="en-US" sz="3200" b="1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3200" b="1">
                <a:solidFill>
                  <a:srgbClr val="FF0000"/>
                </a:solidFill>
              </a:rPr>
              <a:t>APPLICATIONS:</a:t>
            </a:r>
          </a:p>
          <a:p>
            <a:pPr>
              <a:spcBef>
                <a:spcPts val="1200"/>
              </a:spcBef>
            </a:pPr>
            <a:r>
              <a:rPr lang="en-US" sz="3200" b="1">
                <a:solidFill>
                  <a:srgbClr val="002060"/>
                </a:solidFill>
              </a:rPr>
              <a:t>USED FOR COOKING UTENSILS</a:t>
            </a:r>
          </a:p>
          <a:p>
            <a:endParaRPr 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8839200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BEARING METALS: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SUPPORT TO ROTATING PARTS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PROVIDED BY BEARINGS.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PROPERTIES OF BEARING METALS:</a:t>
            </a:r>
          </a:p>
          <a:p>
            <a:pPr marL="742950" indent="-742950" fontAlgn="auto">
              <a:spcBef>
                <a:spcPts val="12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HAVE GOOD CORROSION RESISTANCE.</a:t>
            </a:r>
          </a:p>
          <a:p>
            <a:pPr marL="742950" indent="-742950" fontAlgn="auto">
              <a:spcBef>
                <a:spcPts val="12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 HIGH FATIGUE STRENGTH.</a:t>
            </a:r>
          </a:p>
          <a:p>
            <a:pPr marL="742950" indent="-742950" fontAlgn="auto">
              <a:spcBef>
                <a:spcPts val="12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HIGH COMPRESSIVE STRENGTH.</a:t>
            </a:r>
          </a:p>
          <a:p>
            <a:pPr marL="742950" indent="-742950" fontAlgn="auto">
              <a:spcBef>
                <a:spcPts val="12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SHOULD BE HARD AND WEAR RESISTANCE FOR LONGER LIFE.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17F0C-AC4E-452A-8971-AFD6F5281A2E}" type="slidenum">
              <a:rPr lang="en-US"/>
              <a:pPr>
                <a:defRPr/>
              </a:pPr>
              <a:t>57</a:t>
            </a:fld>
            <a:endParaRPr lang="en-US"/>
          </a:p>
        </p:txBody>
      </p:sp>
      <p:pic>
        <p:nvPicPr>
          <p:cNvPr id="61444" name="Picture 4" descr="http://media.noria.com/sites/archive_images/Backup_200507_Lub-App--Fig1-bearin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228600"/>
            <a:ext cx="142557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E970C-9E8C-4264-88E0-CA07C7ABDEAD}" type="slidenum">
              <a:rPr lang="en-US"/>
              <a:pPr>
                <a:defRPr/>
              </a:pPr>
              <a:t>58</a:t>
            </a:fld>
            <a:endParaRPr lang="en-US"/>
          </a:p>
        </p:txBody>
      </p:sp>
      <p:pic>
        <p:nvPicPr>
          <p:cNvPr id="62467" name="Picture 2" descr="http://media.noria.com/sites/archive_images/Backup_200507_Lub-App--Fig1-bearin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2667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228600" y="3505200"/>
            <a:ext cx="32766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onstantia" pitchFamily="18" charset="0"/>
              </a:rPr>
              <a:t>KINGSBURY RADIAL</a:t>
            </a:r>
            <a:br>
              <a:rPr lang="en-US" sz="2800" b="1">
                <a:latin typeface="Constantia" pitchFamily="18" charset="0"/>
              </a:rPr>
            </a:br>
            <a:r>
              <a:rPr lang="en-US" sz="2800" b="1">
                <a:latin typeface="Constantia" pitchFamily="18" charset="0"/>
              </a:rPr>
              <a:t>AND THRUST </a:t>
            </a:r>
            <a:r>
              <a:rPr lang="en-US" sz="2800" b="1">
                <a:solidFill>
                  <a:srgbClr val="FF0000"/>
                </a:solidFill>
                <a:latin typeface="Constantia" pitchFamily="18" charset="0"/>
              </a:rPr>
              <a:t>PAD BEARING</a:t>
            </a:r>
            <a:endParaRPr lang="en-US" sz="2800">
              <a:solidFill>
                <a:srgbClr val="FF0000"/>
              </a:solidFill>
              <a:latin typeface="Constantia" pitchFamily="18" charset="0"/>
            </a:endParaRPr>
          </a:p>
          <a:p>
            <a:endParaRPr lang="en-US">
              <a:latin typeface="Constantia" pitchFamily="18" charset="0"/>
            </a:endParaRPr>
          </a:p>
        </p:txBody>
      </p:sp>
      <p:pic>
        <p:nvPicPr>
          <p:cNvPr id="62469" name="Picture 4" descr="http://media.noria.com/sites/archive_images/Backup_200507_lubapp-journalbear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143000"/>
            <a:ext cx="3276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TextBox 5"/>
          <p:cNvSpPr txBox="1">
            <a:spLocks noChangeArrowheads="1"/>
          </p:cNvSpPr>
          <p:nvPr/>
        </p:nvSpPr>
        <p:spPr bwMode="auto">
          <a:xfrm>
            <a:off x="6477000" y="28194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2060"/>
                </a:solidFill>
                <a:latin typeface="Constantia" pitchFamily="18" charset="0"/>
              </a:rPr>
              <a:t>PLATED OVERLAY</a:t>
            </a:r>
          </a:p>
        </p:txBody>
      </p:sp>
      <p:sp>
        <p:nvSpPr>
          <p:cNvPr id="62471" name="TextBox 7"/>
          <p:cNvSpPr txBox="1">
            <a:spLocks noChangeArrowheads="1"/>
          </p:cNvSpPr>
          <p:nvPr/>
        </p:nvSpPr>
        <p:spPr bwMode="auto">
          <a:xfrm>
            <a:off x="5181600" y="7620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nstantia" pitchFamily="18" charset="0"/>
              </a:rPr>
              <a:t>STEEL</a:t>
            </a:r>
          </a:p>
        </p:txBody>
      </p:sp>
      <p:sp>
        <p:nvSpPr>
          <p:cNvPr id="62472" name="TextBox 8"/>
          <p:cNvSpPr txBox="1">
            <a:spLocks noChangeArrowheads="1"/>
          </p:cNvSpPr>
          <p:nvPr/>
        </p:nvSpPr>
        <p:spPr bwMode="auto">
          <a:xfrm>
            <a:off x="6019800" y="1295400"/>
            <a:ext cx="243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7030A0"/>
                </a:solidFill>
                <a:latin typeface="Constantia" pitchFamily="18" charset="0"/>
              </a:rPr>
              <a:t>INTERMEDIATE LAYER</a:t>
            </a:r>
          </a:p>
        </p:txBody>
      </p:sp>
      <p:sp>
        <p:nvSpPr>
          <p:cNvPr id="62473" name="TextBox 9"/>
          <p:cNvSpPr txBox="1">
            <a:spLocks noChangeArrowheads="1"/>
          </p:cNvSpPr>
          <p:nvPr/>
        </p:nvSpPr>
        <p:spPr bwMode="auto">
          <a:xfrm>
            <a:off x="6629400" y="205740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onstantia" pitchFamily="18" charset="0"/>
              </a:rPr>
              <a:t>NICKEL BARRIER</a:t>
            </a:r>
          </a:p>
        </p:txBody>
      </p:sp>
      <p:cxnSp>
        <p:nvCxnSpPr>
          <p:cNvPr id="14" name="Straight Arrow Connector 13"/>
          <p:cNvCxnSpPr>
            <a:stCxn id="62472" idx="1"/>
          </p:cNvCxnSpPr>
          <p:nvPr/>
        </p:nvCxnSpPr>
        <p:spPr>
          <a:xfrm rot="10800000" flipV="1">
            <a:off x="4953000" y="1619250"/>
            <a:ext cx="1066800" cy="1504950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2473" idx="1"/>
          </p:cNvCxnSpPr>
          <p:nvPr/>
        </p:nvCxnSpPr>
        <p:spPr>
          <a:xfrm rot="10800000" flipV="1">
            <a:off x="4800600" y="2241550"/>
            <a:ext cx="1828800" cy="1720850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2470" idx="1"/>
          </p:cNvCxnSpPr>
          <p:nvPr/>
        </p:nvCxnSpPr>
        <p:spPr>
          <a:xfrm rot="10800000" flipV="1">
            <a:off x="5410200" y="3003550"/>
            <a:ext cx="1066800" cy="1035050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2471" idx="1"/>
          </p:cNvCxnSpPr>
          <p:nvPr/>
        </p:nvCxnSpPr>
        <p:spPr>
          <a:xfrm rot="10800000" flipV="1">
            <a:off x="5029200" y="946150"/>
            <a:ext cx="152400" cy="1187450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78" name="TextBox 20"/>
          <p:cNvSpPr txBox="1">
            <a:spLocks noChangeArrowheads="1"/>
          </p:cNvSpPr>
          <p:nvPr/>
        </p:nvSpPr>
        <p:spPr bwMode="auto">
          <a:xfrm>
            <a:off x="4343400" y="5257800"/>
            <a:ext cx="4038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030A0"/>
                </a:solidFill>
              </a:rPr>
              <a:t>LAYERS OF JOURNAL BEARING STRUCTURE</a:t>
            </a:r>
          </a:p>
          <a:p>
            <a:endParaRPr lang="en-US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1"/>
          <p:cNvSpPr txBox="1">
            <a:spLocks noChangeArrowheads="1"/>
          </p:cNvSpPr>
          <p:nvPr/>
        </p:nvSpPr>
        <p:spPr bwMode="auto">
          <a:xfrm>
            <a:off x="228600" y="152400"/>
            <a:ext cx="8763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800"/>
              </a:spcBef>
            </a:pPr>
            <a:r>
              <a:rPr lang="en-US" sz="3200"/>
              <a:t> </a:t>
            </a:r>
          </a:p>
          <a:p>
            <a:pPr>
              <a:spcBef>
                <a:spcPts val="1800"/>
              </a:spcBef>
            </a:pPr>
            <a:r>
              <a:rPr lang="en-US" sz="2800" b="1"/>
              <a:t>5.  </a:t>
            </a:r>
            <a:r>
              <a:rPr lang="en-US" sz="2800" b="1">
                <a:solidFill>
                  <a:srgbClr val="0070C0"/>
                </a:solidFill>
              </a:rPr>
              <a:t>THE AFFINITY BETWEEN THE SHAFT AND  </a:t>
            </a:r>
          </a:p>
          <a:p>
            <a:pPr>
              <a:spcBef>
                <a:spcPts val="1800"/>
              </a:spcBef>
            </a:pPr>
            <a:r>
              <a:rPr lang="en-US" sz="2800" b="1">
                <a:solidFill>
                  <a:srgbClr val="0070C0"/>
                </a:solidFill>
              </a:rPr>
              <a:t>     BEARING MATERIAL SHOULD BE MINIMUM.</a:t>
            </a:r>
          </a:p>
          <a:p>
            <a:pPr>
              <a:spcBef>
                <a:spcPts val="1800"/>
              </a:spcBef>
            </a:pPr>
            <a:r>
              <a:rPr lang="en-US" sz="2800" b="1">
                <a:solidFill>
                  <a:srgbClr val="7030A0"/>
                </a:solidFill>
              </a:rPr>
              <a:t>6.  ANTIFRICTION AND GOOD LUBRICATING  </a:t>
            </a:r>
          </a:p>
          <a:p>
            <a:pPr>
              <a:spcBef>
                <a:spcPts val="1800"/>
              </a:spcBef>
            </a:pPr>
            <a:r>
              <a:rPr lang="en-US" sz="2800" b="1">
                <a:solidFill>
                  <a:srgbClr val="7030A0"/>
                </a:solidFill>
              </a:rPr>
              <a:t>     PROPERTIS.</a:t>
            </a:r>
          </a:p>
          <a:p>
            <a:pPr>
              <a:spcBef>
                <a:spcPts val="1800"/>
              </a:spcBef>
            </a:pPr>
            <a:r>
              <a:rPr lang="en-US" sz="2800" b="1"/>
              <a:t>7.  </a:t>
            </a:r>
            <a:r>
              <a:rPr lang="en-US" sz="2800" b="1">
                <a:solidFill>
                  <a:srgbClr val="0070C0"/>
                </a:solidFill>
              </a:rPr>
              <a:t>HIGH THERMAL CONDUCTIVITY.</a:t>
            </a:r>
          </a:p>
          <a:p>
            <a:pPr>
              <a:spcBef>
                <a:spcPts val="1800"/>
              </a:spcBef>
            </a:pPr>
            <a:r>
              <a:rPr lang="en-US" sz="2800" b="1">
                <a:solidFill>
                  <a:srgbClr val="7030A0"/>
                </a:solidFill>
              </a:rPr>
              <a:t>8.  SHOULD HAVE ANTICEASEING PROPERTIES.</a:t>
            </a:r>
          </a:p>
          <a:p>
            <a:endParaRPr lang="en-US" sz="32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32BC-3EF3-410C-9738-2F7410D4AD65}" type="slidenum">
              <a:rPr lang="en-US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52400" y="228600"/>
            <a:ext cx="88392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/>
            <a:r>
              <a:rPr lang="en-US" sz="3200">
                <a:latin typeface="Franklin Gothic Medium" pitchFamily="34" charset="0"/>
              </a:rPr>
              <a:t>10. </a:t>
            </a:r>
            <a:r>
              <a:rPr lang="en-US" sz="3200">
                <a:solidFill>
                  <a:srgbClr val="7030A0"/>
                </a:solidFill>
                <a:latin typeface="Franklin Gothic Medium" pitchFamily="34" charset="0"/>
              </a:rPr>
              <a:t>STATE THE CHARACTERISTICS OF BEARING MATERIALS.</a:t>
            </a:r>
          </a:p>
          <a:p>
            <a:pPr marL="742950" indent="-742950"/>
            <a:endParaRPr lang="en-US" sz="3200">
              <a:latin typeface="Franklin Gothic Medium" pitchFamily="34" charset="0"/>
            </a:endParaRPr>
          </a:p>
          <a:p>
            <a:pPr marL="742950" indent="-742950"/>
            <a:r>
              <a:rPr lang="en-US" sz="3200">
                <a:latin typeface="Franklin Gothic Medium" pitchFamily="34" charset="0"/>
              </a:rPr>
              <a:t>11. </a:t>
            </a:r>
            <a:r>
              <a:rPr lang="en-US" sz="3200">
                <a:solidFill>
                  <a:srgbClr val="002060"/>
                </a:solidFill>
                <a:latin typeface="Franklin Gothic Medium" pitchFamily="34" charset="0"/>
              </a:rPr>
              <a:t>WHAT IS BABBITS OR WHITE METAL?</a:t>
            </a:r>
          </a:p>
          <a:p>
            <a:pPr marL="742950" indent="-742950"/>
            <a:endParaRPr lang="en-US" sz="3200">
              <a:latin typeface="Franklin Gothic Medium" pitchFamily="34" charset="0"/>
            </a:endParaRPr>
          </a:p>
          <a:p>
            <a:pPr marL="742950" indent="-742950"/>
            <a:r>
              <a:rPr lang="en-US" sz="3200">
                <a:latin typeface="Franklin Gothic Medium" pitchFamily="34" charset="0"/>
              </a:rPr>
              <a:t>12. </a:t>
            </a:r>
            <a:r>
              <a:rPr lang="en-US" sz="3200">
                <a:solidFill>
                  <a:srgbClr val="00B0F0"/>
                </a:solidFill>
                <a:latin typeface="Franklin Gothic Medium" pitchFamily="34" charset="0"/>
              </a:rPr>
              <a:t>WHAT ARE APPLICATIONS OF GAMMA ALLOY?</a:t>
            </a:r>
          </a:p>
          <a:p>
            <a:pPr marL="742950" indent="-742950"/>
            <a:endParaRPr lang="en-US" sz="4000">
              <a:latin typeface="Franklin Gothic Medium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9F85D-5D9B-41D1-9083-7B24013AE8CB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1"/>
          <p:cNvSpPr txBox="1">
            <a:spLocks noChangeArrowheads="1"/>
          </p:cNvSpPr>
          <p:nvPr/>
        </p:nvSpPr>
        <p:spPr bwMode="auto">
          <a:xfrm>
            <a:off x="0" y="152400"/>
            <a:ext cx="883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 </a:t>
            </a:r>
          </a:p>
        </p:txBody>
      </p:sp>
      <p:sp>
        <p:nvSpPr>
          <p:cNvPr id="64515" name="TextBox 2"/>
          <p:cNvSpPr txBox="1">
            <a:spLocks noChangeArrowheads="1"/>
          </p:cNvSpPr>
          <p:nvPr/>
        </p:nvSpPr>
        <p:spPr bwMode="auto">
          <a:xfrm>
            <a:off x="0" y="152400"/>
            <a:ext cx="883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 </a:t>
            </a:r>
          </a:p>
        </p:txBody>
      </p:sp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304800" y="152400"/>
            <a:ext cx="86106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 </a:t>
            </a:r>
            <a:r>
              <a:rPr lang="en-US" sz="3200" b="1">
                <a:solidFill>
                  <a:srgbClr val="FF0000"/>
                </a:solidFill>
              </a:rPr>
              <a:t>WHITE BEARING METALS. </a:t>
            </a:r>
          </a:p>
          <a:p>
            <a:r>
              <a:rPr lang="en-US" sz="3200" b="1">
                <a:solidFill>
                  <a:srgbClr val="FF0000"/>
                </a:solidFill>
              </a:rPr>
              <a:t>                   ( BABBITS ):</a:t>
            </a:r>
          </a:p>
          <a:p>
            <a:endParaRPr lang="en-US" sz="1600" b="1"/>
          </a:p>
          <a:p>
            <a:endParaRPr lang="en-US" sz="1600" b="1"/>
          </a:p>
          <a:p>
            <a:endParaRPr lang="en-US" sz="3200" b="1"/>
          </a:p>
          <a:p>
            <a:endParaRPr lang="en-US" sz="3200" b="1"/>
          </a:p>
          <a:p>
            <a:r>
              <a:rPr lang="en-US" sz="3200" b="1">
                <a:solidFill>
                  <a:srgbClr val="0070C0"/>
                </a:solidFill>
              </a:rPr>
              <a:t>THESE ARE TIN BASE OR LEAD BASE ALLOYS.</a:t>
            </a:r>
          </a:p>
          <a:p>
            <a:endParaRPr lang="en-US" sz="1600" b="1"/>
          </a:p>
          <a:p>
            <a:r>
              <a:rPr lang="en-US" sz="3200" b="1">
                <a:solidFill>
                  <a:srgbClr val="7030A0"/>
                </a:solidFill>
              </a:rPr>
              <a:t>TIN BASE BEARINGS HAVE BETTER QUALITY, HEAVY DUTY WHITE METALS  </a:t>
            </a:r>
          </a:p>
          <a:p>
            <a:endParaRPr lang="en-US" sz="3200" b="1">
              <a:solidFill>
                <a:srgbClr val="7030A0"/>
              </a:solidFill>
            </a:endParaRPr>
          </a:p>
          <a:p>
            <a:r>
              <a:rPr lang="en-US" sz="3200" b="1">
                <a:solidFill>
                  <a:srgbClr val="7030A0"/>
                </a:solidFill>
              </a:rPr>
              <a:t>ARE KNOWN AS BABBITS (SNSB)</a:t>
            </a:r>
            <a:r>
              <a:rPr lang="en-US" sz="3200" b="1"/>
              <a:t>                </a:t>
            </a:r>
          </a:p>
          <a:p>
            <a:r>
              <a:rPr lang="en-US" sz="3200" b="1">
                <a:solidFill>
                  <a:srgbClr val="7030A0"/>
                </a:solidFill>
              </a:rPr>
              <a:t>                       </a:t>
            </a:r>
            <a:endParaRPr lang="en-US" sz="400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C49BB-0A35-48C6-984E-753BCC5EA383}" type="slidenum">
              <a:rPr lang="en-US"/>
              <a:pPr>
                <a:defRPr/>
              </a:pPr>
              <a:t>60</a:t>
            </a:fld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2590800" y="1295400"/>
            <a:ext cx="609600" cy="4572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05200" y="1295400"/>
            <a:ext cx="914400" cy="4572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20" name="TextBox 13"/>
          <p:cNvSpPr txBox="1">
            <a:spLocks noChangeArrowheads="1"/>
          </p:cNvSpPr>
          <p:nvPr/>
        </p:nvSpPr>
        <p:spPr bwMode="auto">
          <a:xfrm>
            <a:off x="2057400" y="1828800"/>
            <a:ext cx="1660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</a:rPr>
              <a:t>TIN  (Sn)</a:t>
            </a:r>
            <a:endParaRPr lang="en-US" sz="2800">
              <a:solidFill>
                <a:srgbClr val="7030A0"/>
              </a:solidFill>
            </a:endParaRPr>
          </a:p>
        </p:txBody>
      </p:sp>
      <p:sp>
        <p:nvSpPr>
          <p:cNvPr id="64521" name="TextBox 14"/>
          <p:cNvSpPr txBox="1">
            <a:spLocks noChangeArrowheads="1"/>
          </p:cNvSpPr>
          <p:nvPr/>
        </p:nvSpPr>
        <p:spPr bwMode="auto">
          <a:xfrm>
            <a:off x="3962400" y="1828800"/>
            <a:ext cx="281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030A0"/>
                </a:solidFill>
              </a:rPr>
              <a:t>ANTIMONY.  (Sb)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1"/>
          <p:cNvSpPr txBox="1">
            <a:spLocks noChangeArrowheads="1"/>
          </p:cNvSpPr>
          <p:nvPr/>
        </p:nvSpPr>
        <p:spPr bwMode="auto">
          <a:xfrm>
            <a:off x="152400" y="152400"/>
            <a:ext cx="8991600" cy="577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800"/>
              </a:spcBef>
            </a:pPr>
            <a:r>
              <a:rPr lang="en-US" sz="4000"/>
              <a:t> </a:t>
            </a:r>
            <a:r>
              <a:rPr lang="en-US" sz="3200">
                <a:solidFill>
                  <a:srgbClr val="7030A0"/>
                </a:solidFill>
                <a:latin typeface="Franklin Gothic Medium" pitchFamily="34" charset="0"/>
              </a:rPr>
              <a:t>BABBIT CONTAINS 3.5-15% ANTIMONY.</a:t>
            </a:r>
          </a:p>
          <a:p>
            <a:pPr>
              <a:spcBef>
                <a:spcPts val="1800"/>
              </a:spcBef>
            </a:pPr>
            <a:r>
              <a:rPr lang="en-US" sz="3200">
                <a:latin typeface="Franklin Gothic Medium" pitchFamily="34" charset="0"/>
              </a:rPr>
              <a:t>   IT COMBINES CHEMICALLY WITH SOME OF THE  </a:t>
            </a:r>
          </a:p>
          <a:p>
            <a:pPr>
              <a:spcBef>
                <a:spcPts val="1800"/>
              </a:spcBef>
            </a:pPr>
            <a:r>
              <a:rPr lang="en-US" sz="3200">
                <a:latin typeface="Franklin Gothic Medium" pitchFamily="34" charset="0"/>
              </a:rPr>
              <a:t>   TIN, GIVING RISE TO AN INTERMETTALIC </a:t>
            </a:r>
          </a:p>
          <a:p>
            <a:pPr>
              <a:spcBef>
                <a:spcPts val="1800"/>
              </a:spcBef>
            </a:pPr>
            <a:r>
              <a:rPr lang="en-US" sz="3200">
                <a:latin typeface="Franklin Gothic Medium" pitchFamily="34" charset="0"/>
              </a:rPr>
              <a:t>  COMPOUND </a:t>
            </a:r>
            <a:r>
              <a:rPr lang="en-US" sz="3200">
                <a:solidFill>
                  <a:srgbClr val="FF0000"/>
                </a:solidFill>
                <a:latin typeface="Franklin Gothic Medium" pitchFamily="34" charset="0"/>
              </a:rPr>
              <a:t>SBSN</a:t>
            </a:r>
            <a:r>
              <a:rPr lang="en-US" sz="3200">
                <a:latin typeface="Franklin Gothic Medium" pitchFamily="34" charset="0"/>
              </a:rPr>
              <a:t>. I.E. ANTIMONY- TIN. </a:t>
            </a:r>
          </a:p>
          <a:p>
            <a:pPr>
              <a:spcBef>
                <a:spcPts val="1800"/>
              </a:spcBef>
            </a:pPr>
            <a:r>
              <a:rPr lang="en-US" sz="3200">
                <a:solidFill>
                  <a:srgbClr val="FF0000"/>
                </a:solidFill>
                <a:latin typeface="Franklin Gothic Medium" pitchFamily="34" charset="0"/>
              </a:rPr>
              <a:t>  THIS FORMS CUBIC CRISTALS.WHICH ARE HARD </a:t>
            </a:r>
          </a:p>
          <a:p>
            <a:pPr>
              <a:spcBef>
                <a:spcPts val="1800"/>
              </a:spcBef>
            </a:pPr>
            <a:r>
              <a:rPr lang="en-US" sz="3200">
                <a:solidFill>
                  <a:srgbClr val="FF0000"/>
                </a:solidFill>
                <a:latin typeface="Franklin Gothic Medium" pitchFamily="34" charset="0"/>
              </a:rPr>
              <a:t>  AND HAVE LOW FRICTION PROPERTIES. </a:t>
            </a:r>
          </a:p>
          <a:p>
            <a:pPr>
              <a:spcBef>
                <a:spcPts val="1800"/>
              </a:spcBef>
            </a:pPr>
            <a:r>
              <a:rPr lang="en-US" sz="3200">
                <a:solidFill>
                  <a:srgbClr val="7030A0"/>
                </a:solidFill>
                <a:latin typeface="Franklin Gothic Medium" pitchFamily="34" charset="0"/>
              </a:rPr>
              <a:t>  THIS CONSTITUTES THE NECESSARY BEARING  </a:t>
            </a:r>
          </a:p>
          <a:p>
            <a:pPr>
              <a:spcBef>
                <a:spcPts val="1800"/>
              </a:spcBef>
            </a:pPr>
            <a:r>
              <a:rPr lang="en-US" sz="3200">
                <a:solidFill>
                  <a:srgbClr val="7030A0"/>
                </a:solidFill>
                <a:latin typeface="Franklin Gothic Medium" pitchFamily="34" charset="0"/>
              </a:rPr>
              <a:t>  SURFACE IN WHITE METALS.</a:t>
            </a:r>
            <a:endParaRPr lang="en-US" sz="3200">
              <a:solidFill>
                <a:srgbClr val="7030A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C2279-620C-4438-8004-19443F4B34B7}" type="slidenum">
              <a:rPr lang="en-US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1"/>
          <p:cNvSpPr txBox="1">
            <a:spLocks noChangeArrowheads="1"/>
          </p:cNvSpPr>
          <p:nvPr/>
        </p:nvSpPr>
        <p:spPr bwMode="auto">
          <a:xfrm>
            <a:off x="152400" y="152400"/>
            <a:ext cx="8839200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 	</a:t>
            </a:r>
          </a:p>
          <a:p>
            <a:endParaRPr lang="en-US" sz="4000" b="1"/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4000" b="1"/>
              <a:t>	</a:t>
            </a:r>
            <a:r>
              <a:rPr lang="en-US" sz="3200" b="1">
                <a:solidFill>
                  <a:srgbClr val="7030A0"/>
                </a:solidFill>
              </a:rPr>
              <a:t>THE LEAD RICH WHITE METALS ARE 	INTENDED FOR LOWER DUTY AS THEY 	CAN WITHSTAND LIMITED PRESSURE.</a:t>
            </a:r>
          </a:p>
          <a:p>
            <a:endParaRPr lang="en-US" sz="4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E5C8D-9007-40AD-8A38-76B3EB0F270B}" type="slidenum">
              <a:rPr lang="en-US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8D8E6-5928-4350-909D-141A653597DD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67587" name="TextBox 3"/>
          <p:cNvSpPr txBox="1">
            <a:spLocks noChangeArrowheads="1"/>
          </p:cNvSpPr>
          <p:nvPr/>
        </p:nvSpPr>
        <p:spPr bwMode="auto">
          <a:xfrm>
            <a:off x="228600" y="0"/>
            <a:ext cx="89154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BABBITT</a:t>
            </a:r>
          </a:p>
          <a:p>
            <a:r>
              <a:rPr lang="en-US" sz="2800" b="1" dirty="0">
                <a:solidFill>
                  <a:srgbClr val="7030A0"/>
                </a:solidFill>
              </a:rPr>
              <a:t>METAL OR BEARING METAL, IS ANY OF </a:t>
            </a:r>
            <a:r>
              <a:rPr lang="en-US" sz="2800" b="1" dirty="0" smtClean="0">
                <a:solidFill>
                  <a:srgbClr val="7030A0"/>
                </a:solidFill>
              </a:rPr>
              <a:t>SEVERAL alloys</a:t>
            </a:r>
            <a:r>
              <a:rPr lang="en-US" sz="2800" b="1" dirty="0">
                <a:solidFill>
                  <a:srgbClr val="7030A0"/>
                </a:solidFill>
              </a:rPr>
              <a:t>  USED FOR THE </a:t>
            </a:r>
            <a:r>
              <a:rPr lang="en-US" sz="2800" b="1" dirty="0" smtClean="0">
                <a:solidFill>
                  <a:srgbClr val="7030A0"/>
                </a:solidFill>
              </a:rPr>
              <a:t>bearing surface </a:t>
            </a:r>
            <a:r>
              <a:rPr lang="en-US" sz="2800" b="1" dirty="0">
                <a:solidFill>
                  <a:srgbClr val="7030A0"/>
                </a:solidFill>
              </a:rPr>
              <a:t> IN A </a:t>
            </a:r>
            <a:r>
              <a:rPr lang="en-US" sz="2800" b="1" dirty="0" smtClean="0">
                <a:solidFill>
                  <a:srgbClr val="7030A0"/>
                </a:solidFill>
              </a:rPr>
              <a:t>plain bearing.</a:t>
            </a:r>
            <a:endParaRPr lang="en-US" sz="2800" b="1" dirty="0">
              <a:solidFill>
                <a:srgbClr val="7030A0"/>
              </a:solidFill>
            </a:endParaRPr>
          </a:p>
          <a:p>
            <a:endParaRPr lang="en-US" sz="2800" b="1" dirty="0">
              <a:solidFill>
                <a:srgbClr val="7030A0"/>
              </a:solidFill>
            </a:endParaRPr>
          </a:p>
          <a:p>
            <a:r>
              <a:rPr lang="en-US" sz="2800" b="1" dirty="0">
                <a:solidFill>
                  <a:srgbClr val="7030A0"/>
                </a:solidFill>
              </a:rPr>
              <a:t>THE ORIGINAL BABBITT METAL WAS INVENTED IN 1839 </a:t>
            </a:r>
            <a:r>
              <a:rPr lang="en-US" sz="2800" b="1" dirty="0" smtClean="0">
                <a:solidFill>
                  <a:srgbClr val="7030A0"/>
                </a:solidFill>
              </a:rPr>
              <a:t>BY ISAAC.</a:t>
            </a:r>
            <a:endParaRPr lang="en-US" sz="2800" b="1" u="sng" dirty="0">
              <a:solidFill>
                <a:srgbClr val="7030A0"/>
              </a:solidFill>
            </a:endParaRPr>
          </a:p>
          <a:p>
            <a:r>
              <a:rPr lang="en-US" sz="2800" b="1" dirty="0">
                <a:solidFill>
                  <a:srgbClr val="7030A0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7030A0"/>
                </a:solidFill>
              </a:rPr>
              <a:t>(BABBITT METAL—AS WITH </a:t>
            </a:r>
            <a:r>
              <a:rPr lang="en-US" sz="2800" b="1" dirty="0" smtClean="0">
                <a:solidFill>
                  <a:srgbClr val="7030A0"/>
                </a:solidFill>
                <a:hlinkClick r:id="rId2" tooltip="Diesel engine"/>
              </a:rPr>
              <a:t>“</a:t>
            </a:r>
            <a:r>
              <a:rPr lang="en-US" sz="2800" b="1" dirty="0" smtClean="0">
                <a:solidFill>
                  <a:srgbClr val="7030A0"/>
                </a:solidFill>
              </a:rPr>
              <a:t>diesel engine").</a:t>
            </a:r>
            <a:endParaRPr lang="en-US" sz="2800" b="1" dirty="0">
              <a:solidFill>
                <a:srgbClr val="7030A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7030A0"/>
                </a:solidFill>
              </a:rPr>
              <a:t> IT IS PREFERRED OVER THE TERM </a:t>
            </a:r>
            <a:r>
              <a:rPr lang="en-US" sz="2800" b="1" dirty="0" smtClean="0">
                <a:solidFill>
                  <a:srgbClr val="7030A0"/>
                </a:solidFill>
                <a:hlinkClick r:id="rId3" tooltip="White metal"/>
              </a:rPr>
              <a:t>“</a:t>
            </a:r>
            <a:r>
              <a:rPr lang="en-US" sz="2800" b="1" dirty="0" smtClean="0">
                <a:solidFill>
                  <a:srgbClr val="7030A0"/>
                </a:solidFill>
              </a:rPr>
              <a:t> white metal", </a:t>
            </a:r>
            <a:r>
              <a:rPr lang="en-US" sz="2800" b="1" dirty="0">
                <a:solidFill>
                  <a:srgbClr val="7030A0"/>
                </a:solidFill>
              </a:rPr>
              <a:t>WHICH ALSO REFERS TO BEARING METAL, BECAUSE "WHITE METAL" IS AN AMBIGUOUS TERM WITH VARIOUS MEANINGS.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CEABC-83CD-484D-89E7-73C9172AE190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68611" name="TextBox 2"/>
          <p:cNvSpPr txBox="1">
            <a:spLocks noChangeArrowheads="1"/>
          </p:cNvSpPr>
          <p:nvPr/>
        </p:nvSpPr>
        <p:spPr bwMode="auto">
          <a:xfrm>
            <a:off x="228600" y="228600"/>
            <a:ext cx="86868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2400"/>
              </a:spcBef>
            </a:pPr>
            <a:endParaRPr lang="en-US" sz="2800" b="1" dirty="0"/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en-US" sz="2800" b="1" dirty="0"/>
              <a:t>BABBITT METAL IS MOST COMMONLY USED AS A THIN SURFACE LAYER IN A COMPLEX, MULTI-METAL STRUCTURE, BUT ITS ORIGINAL USE WAS AS A </a:t>
            </a:r>
            <a:r>
              <a:rPr lang="en-US" sz="2800" b="1" u="sng" dirty="0" smtClean="0"/>
              <a:t>cast in place </a:t>
            </a:r>
            <a:r>
              <a:rPr lang="en-US" sz="2800" b="1" dirty="0"/>
              <a:t> BULK BEARING MATERIAL. </a:t>
            </a:r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en-US" sz="2800" b="1" dirty="0"/>
              <a:t>BABBITT METAL IS CHARACTERIZED BY ITS RESISTANCE TO </a:t>
            </a:r>
            <a:r>
              <a:rPr lang="en-US" sz="2800" b="1" u="sng" dirty="0" smtClean="0"/>
              <a:t>galling.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FE2B24-F861-4767-ACC8-353F962BB013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69635" name="Text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BABBITT METAL IS SOFT AND EASILY DAMAGED, WHICH SUGGESTS THAT IT MIGHT BE UNSUITABLE FOR A </a:t>
            </a:r>
            <a:r>
              <a:rPr lang="en-US" sz="3200" b="1" u="sng" dirty="0" smtClean="0"/>
              <a:t>bearing </a:t>
            </a:r>
            <a:r>
              <a:rPr lang="en-US" sz="3200" b="1" dirty="0" smtClean="0"/>
              <a:t>SURFACE</a:t>
            </a:r>
            <a:r>
              <a:rPr lang="en-US" sz="3200" b="1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HOWEVER, ITS STRUCTURE IS MADE UP OF SMALL HARD </a:t>
            </a:r>
            <a:r>
              <a:rPr lang="en-US" sz="3200" b="1" u="sng" dirty="0" smtClean="0"/>
              <a:t>crystals</a:t>
            </a:r>
            <a:r>
              <a:rPr lang="en-US" sz="3200" b="1" dirty="0"/>
              <a:t> DISPERSED IN A SOFTER METAL, WHICH MAKES IT A </a:t>
            </a:r>
            <a:r>
              <a:rPr lang="en-US" sz="3200" b="1" u="sng" dirty="0" smtClean="0"/>
              <a:t>metal matrix composite.</a:t>
            </a:r>
            <a:endParaRPr lang="en-US" sz="3200" b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09248B-BC91-4CA0-B25B-73B18AEE61F2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70659" name="TextBox 2"/>
          <p:cNvSpPr txBox="1">
            <a:spLocks noChangeArrowheads="1"/>
          </p:cNvSpPr>
          <p:nvPr/>
        </p:nvSpPr>
        <p:spPr bwMode="auto">
          <a:xfrm>
            <a:off x="228600" y="152400"/>
            <a:ext cx="86868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AS THE BEARING WEARS, THE SOFTER METAL ERODES SOMEWHAT, WHICH CREATES PATHS FOR LUBRICANT BETWEEN THE HARD HIGH SPOTS THAT PROVIDE THE ACTUAL BEARING SURFACE. </a:t>
            </a:r>
          </a:p>
          <a:p>
            <a:r>
              <a:rPr lang="en-US" sz="3200" b="1">
                <a:solidFill>
                  <a:srgbClr val="7030A0"/>
                </a:solidFill>
              </a:rPr>
              <a:t>WHEN TIN IS USED AS THE SOFTER METAL, FRICTION CAUSES THE TIN TO MELT AND FUNCTION AS A LUBRICANT, WHICH PROTECTS THE BEARING FROM WEAR WHEN OTHER LUBRICANTS ARE ABSENT.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8D8B9-F264-4A67-8F68-888073B9DE6E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71683" name="TextBox 2"/>
          <p:cNvSpPr txBox="1">
            <a:spLocks noChangeArrowheads="1"/>
          </p:cNvSpPr>
          <p:nvPr/>
        </p:nvSpPr>
        <p:spPr bwMode="auto">
          <a:xfrm>
            <a:off x="304800" y="152400"/>
            <a:ext cx="8534400" cy="64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/>
              <a:t>THERE ARE MANY BABBITT ALLOYS IN ADDITION TO BABBITT'S ORIGINAL. </a:t>
            </a:r>
          </a:p>
          <a:p>
            <a:r>
              <a:rPr lang="en-US" sz="2400" b="1" dirty="0"/>
              <a:t>   SOME COMMON COMPOSITIONS ARE:</a:t>
            </a:r>
          </a:p>
          <a:p>
            <a:pPr>
              <a:spcBef>
                <a:spcPts val="600"/>
              </a:spcBef>
            </a:pPr>
            <a:r>
              <a:rPr lang="en-US" sz="2800" b="1" dirty="0"/>
              <a:t>	90% </a:t>
            </a:r>
            <a:r>
              <a:rPr lang="en-US" sz="2800" b="1" u="sng" dirty="0" smtClean="0"/>
              <a:t>tin</a:t>
            </a:r>
            <a:r>
              <a:rPr lang="en-US" sz="2800" b="1" dirty="0" smtClean="0"/>
              <a:t>, </a:t>
            </a:r>
            <a:r>
              <a:rPr lang="en-US" sz="2800" b="1" dirty="0"/>
              <a:t>10% </a:t>
            </a:r>
            <a:r>
              <a:rPr lang="en-US" sz="2800" b="1" u="sng" dirty="0" smtClean="0"/>
              <a:t>cu</a:t>
            </a:r>
            <a:endParaRPr lang="en-US" sz="2800" b="1" dirty="0"/>
          </a:p>
          <a:p>
            <a:pPr>
              <a:spcBef>
                <a:spcPts val="600"/>
              </a:spcBef>
            </a:pPr>
            <a:r>
              <a:rPr lang="en-US" sz="2800" b="1" dirty="0"/>
              <a:t>	89% tin, 7% </a:t>
            </a:r>
            <a:r>
              <a:rPr lang="en-US" sz="2800" b="1" u="sng" dirty="0" smtClean="0"/>
              <a:t>antimony,</a:t>
            </a:r>
            <a:r>
              <a:rPr lang="en-US" sz="2800" b="1" dirty="0" smtClean="0"/>
              <a:t> </a:t>
            </a:r>
            <a:r>
              <a:rPr lang="en-US" sz="2800" b="1" dirty="0"/>
              <a:t>4% copper</a:t>
            </a:r>
          </a:p>
          <a:p>
            <a:pPr>
              <a:spcBef>
                <a:spcPts val="600"/>
              </a:spcBef>
            </a:pPr>
            <a:r>
              <a:rPr lang="en-US" sz="2800" b="1" dirty="0"/>
              <a:t>	80% </a:t>
            </a:r>
            <a:r>
              <a:rPr lang="en-US" sz="2800" b="1" u="sng" dirty="0" smtClean="0"/>
              <a:t>lead</a:t>
            </a:r>
            <a:r>
              <a:rPr lang="en-US" sz="2800" b="1" dirty="0" smtClean="0"/>
              <a:t>, </a:t>
            </a:r>
            <a:r>
              <a:rPr lang="en-US" sz="2800" b="1" dirty="0"/>
              <a:t>15% antimony, 5% tin</a:t>
            </a:r>
          </a:p>
          <a:p>
            <a:pPr>
              <a:spcBef>
                <a:spcPts val="600"/>
              </a:spcBef>
            </a:pPr>
            <a:r>
              <a:rPr lang="en-US" sz="2800" b="1" dirty="0"/>
              <a:t>	76% copper, 24% lead</a:t>
            </a:r>
          </a:p>
          <a:p>
            <a:pPr>
              <a:spcBef>
                <a:spcPts val="600"/>
              </a:spcBef>
            </a:pPr>
            <a:r>
              <a:rPr lang="en-US" sz="2800" b="1" dirty="0"/>
              <a:t>	75% lead, 10% tin</a:t>
            </a:r>
          </a:p>
          <a:p>
            <a:pPr>
              <a:spcBef>
                <a:spcPts val="600"/>
              </a:spcBef>
            </a:pPr>
            <a:r>
              <a:rPr lang="en-US" sz="2800" b="1" dirty="0"/>
              <a:t>	67% copper, 28% tin, 5% lead</a:t>
            </a:r>
          </a:p>
          <a:p>
            <a:endParaRPr lang="en-US" sz="2800" b="1" dirty="0"/>
          </a:p>
          <a:p>
            <a:r>
              <a:rPr lang="en-US" sz="2800" b="1" dirty="0">
                <a:solidFill>
                  <a:srgbClr val="7030A0"/>
                </a:solidFill>
              </a:rPr>
              <a:t>INTERNAL COMBUSTION MOTORS USE BABBITT METAL WHICH IS PRIMARILY TIN-BASED BECAUSE IT CAN WITHSTAND THE POUNDING. LEAD-BASED</a:t>
            </a:r>
            <a:endParaRPr lang="en-US" sz="32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1"/>
          <p:cNvSpPr txBox="1">
            <a:spLocks noChangeArrowheads="1"/>
          </p:cNvSpPr>
          <p:nvPr/>
        </p:nvSpPr>
        <p:spPr bwMode="auto">
          <a:xfrm>
            <a:off x="0" y="152400"/>
            <a:ext cx="8839200" cy="60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 * </a:t>
            </a:r>
            <a:r>
              <a:rPr lang="en-US" sz="2800" b="1">
                <a:solidFill>
                  <a:srgbClr val="FF0000"/>
                </a:solidFill>
              </a:rPr>
              <a:t>COPPER BASE BEARING METALS : </a:t>
            </a:r>
          </a:p>
          <a:p>
            <a:endParaRPr lang="en-US" sz="2800" b="1">
              <a:solidFill>
                <a:srgbClr val="FF0000"/>
              </a:solidFill>
            </a:endParaRPr>
          </a:p>
          <a:p>
            <a:r>
              <a:rPr lang="en-US" sz="2800" b="1"/>
              <a:t>      THESE ARE MADE BY POWDER METALLURGY  </a:t>
            </a:r>
          </a:p>
          <a:p>
            <a:r>
              <a:rPr lang="en-US" sz="2800" b="1"/>
              <a:t>      TECHNIQUE.</a:t>
            </a:r>
          </a:p>
          <a:p>
            <a:r>
              <a:rPr lang="en-US" sz="2800" b="1"/>
              <a:t>    </a:t>
            </a:r>
            <a:r>
              <a:rPr lang="en-US" sz="2800" b="1">
                <a:solidFill>
                  <a:srgbClr val="7030A0"/>
                </a:solidFill>
              </a:rPr>
              <a:t>INCLUDES</a:t>
            </a:r>
          </a:p>
          <a:p>
            <a:r>
              <a:rPr lang="en-US" sz="2800" b="1"/>
              <a:t>      PLAIN TIN BRONZES (10-15% TIN)</a:t>
            </a:r>
          </a:p>
          <a:p>
            <a:r>
              <a:rPr lang="en-US" sz="2800" b="1">
                <a:solidFill>
                  <a:srgbClr val="FF0000"/>
                </a:solidFill>
              </a:rPr>
              <a:t>      PHOSPHUR BRONZES </a:t>
            </a:r>
          </a:p>
          <a:p>
            <a:r>
              <a:rPr lang="en-US" sz="2800" b="1">
                <a:solidFill>
                  <a:srgbClr val="FF0000"/>
                </a:solidFill>
              </a:rPr>
              <a:t>        (10-13% TIN, 0.3-10% PHOSPHUR  REST CU)</a:t>
            </a:r>
          </a:p>
          <a:p>
            <a:r>
              <a:rPr lang="en-US" sz="2800" b="1"/>
              <a:t>   </a:t>
            </a:r>
          </a:p>
          <a:p>
            <a:pPr>
              <a:lnSpc>
                <a:spcPct val="150000"/>
              </a:lnSpc>
            </a:pPr>
            <a:r>
              <a:rPr lang="en-US" sz="2800" b="1"/>
              <a:t>     </a:t>
            </a:r>
            <a:r>
              <a:rPr lang="en-US" sz="2800" b="1">
                <a:solidFill>
                  <a:srgbClr val="7030A0"/>
                </a:solidFill>
              </a:rPr>
              <a:t>TIN AND CU COMBINES TO FORM HARD   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7030A0"/>
                </a:solidFill>
              </a:rPr>
              <a:t>     INTERMETALLIC COMPOUNDS AS </a:t>
            </a:r>
            <a:r>
              <a:rPr lang="en-US" sz="2800" b="1">
                <a:solidFill>
                  <a:srgbClr val="C00000"/>
                </a:solidFill>
              </a:rPr>
              <a:t>CU31SN7</a:t>
            </a:r>
          </a:p>
          <a:p>
            <a:endParaRPr lang="en-US" sz="4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45F5E-996A-425D-9F92-050D7F87F578}" type="slidenum">
              <a:rPr lang="en-US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1"/>
          <p:cNvSpPr txBox="1">
            <a:spLocks noChangeArrowheads="1"/>
          </p:cNvSpPr>
          <p:nvPr/>
        </p:nvSpPr>
        <p:spPr bwMode="auto">
          <a:xfrm>
            <a:off x="0" y="152400"/>
            <a:ext cx="883920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/>
              <a:t> </a:t>
            </a:r>
            <a:r>
              <a:rPr lang="en-US" sz="2800" b="1">
                <a:solidFill>
                  <a:srgbClr val="7030A0"/>
                </a:solidFill>
              </a:rPr>
              <a:t>AND REMAINDER OF THE TIN DISSOLVES IN THE COPPER TO FORM TOUGH SOLID SOLUTION.</a:t>
            </a:r>
          </a:p>
          <a:p>
            <a:pPr>
              <a:spcBef>
                <a:spcPts val="1200"/>
              </a:spcBef>
            </a:pPr>
            <a:endParaRPr lang="en-US" sz="2800" b="1"/>
          </a:p>
          <a:p>
            <a:pPr>
              <a:spcBef>
                <a:spcPts val="1200"/>
              </a:spcBef>
            </a:pPr>
            <a:r>
              <a:rPr lang="en-US" sz="2800" b="1">
                <a:solidFill>
                  <a:srgbClr val="002060"/>
                </a:solidFill>
              </a:rPr>
              <a:t>	SINTERED BRONZES BY MIXING </a:t>
            </a:r>
          </a:p>
          <a:p>
            <a:pPr>
              <a:spcBef>
                <a:spcPts val="1200"/>
              </a:spcBef>
            </a:pPr>
            <a:r>
              <a:rPr lang="en-US" sz="2800" b="1">
                <a:solidFill>
                  <a:srgbClr val="002060"/>
                </a:solidFill>
              </a:rPr>
              <a:t>	90%CU &amp; 10% TIN POWDER </a:t>
            </a:r>
          </a:p>
          <a:p>
            <a:pPr>
              <a:spcBef>
                <a:spcPts val="1200"/>
              </a:spcBef>
            </a:pPr>
            <a:r>
              <a:rPr lang="en-US" sz="2800" b="1">
                <a:solidFill>
                  <a:srgbClr val="002060"/>
                </a:solidFill>
              </a:rPr>
              <a:t>	ARE OF SELF LUBRICATING TYPE.</a:t>
            </a:r>
          </a:p>
          <a:p>
            <a:pPr>
              <a:spcBef>
                <a:spcPts val="1200"/>
              </a:spcBef>
            </a:pPr>
            <a:r>
              <a:rPr lang="en-US" sz="2800" b="1">
                <a:solidFill>
                  <a:srgbClr val="0070C0"/>
                </a:solidFill>
              </a:rPr>
              <a:t>      SOMETIMES GRAPHITE IS ADDED. THE    </a:t>
            </a:r>
          </a:p>
          <a:p>
            <a:pPr>
              <a:spcBef>
                <a:spcPts val="1200"/>
              </a:spcBef>
            </a:pPr>
            <a:r>
              <a:rPr lang="en-US" sz="2800" b="1">
                <a:solidFill>
                  <a:srgbClr val="0070C0"/>
                </a:solidFill>
              </a:rPr>
              <a:t>      MIXTURE IS THEN COMPACTED AT HIGH  </a:t>
            </a:r>
          </a:p>
          <a:p>
            <a:pPr>
              <a:spcBef>
                <a:spcPts val="1200"/>
              </a:spcBef>
            </a:pPr>
            <a:r>
              <a:rPr lang="en-US" sz="2800" b="1">
                <a:solidFill>
                  <a:srgbClr val="0070C0"/>
                </a:solidFill>
              </a:rPr>
              <a:t>      PRESSURE IN A SUITABLE SHAPED DIE.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42CDE-7620-4B97-A148-83C95222A5FF}" type="slidenum">
              <a:rPr lang="en-US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534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Franklin Gothic Medium" pitchFamily="34" charset="0"/>
              </a:rPr>
              <a:t>NON FERROUS MATERIALS ARE MADE UP OF </a:t>
            </a:r>
          </a:p>
          <a:p>
            <a:r>
              <a:rPr lang="en-US" sz="4000">
                <a:solidFill>
                  <a:srgbClr val="7030A0"/>
                </a:solidFill>
                <a:latin typeface="Franklin Gothic Medium" pitchFamily="34" charset="0"/>
              </a:rPr>
              <a:t>CU, AL, MG, NI, PB,ZN. AND </a:t>
            </a:r>
          </a:p>
          <a:p>
            <a:endParaRPr lang="en-US" sz="4000">
              <a:latin typeface="Franklin Gothic Medium" pitchFamily="34" charset="0"/>
            </a:endParaRPr>
          </a:p>
          <a:p>
            <a:r>
              <a:rPr lang="en-US" sz="4000">
                <a:solidFill>
                  <a:srgbClr val="0070C0"/>
                </a:solidFill>
                <a:latin typeface="Franklin Gothic Medium" pitchFamily="34" charset="0"/>
              </a:rPr>
              <a:t>CD,MO, CO, ZIRCONIUM, BERILLIUM, TITANIUM, TANTALUM, GOLD, SILVER, PLATINUM TO A LESSER EXTENT.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37E7C-5F3D-4C49-BD9A-7CBB6CB59D89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1"/>
          <p:cNvSpPr txBox="1">
            <a:spLocks noChangeArrowheads="1"/>
          </p:cNvSpPr>
          <p:nvPr/>
        </p:nvSpPr>
        <p:spPr bwMode="auto">
          <a:xfrm>
            <a:off x="0" y="152400"/>
            <a:ext cx="8991600" cy="59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/>
              <a:t>   </a:t>
            </a:r>
            <a:r>
              <a:rPr lang="en-US" sz="2800" b="1">
                <a:solidFill>
                  <a:srgbClr val="7030A0"/>
                </a:solidFill>
              </a:rPr>
              <a:t>AND IS THEN SINTERED AT A TEMP. WHICH   </a:t>
            </a:r>
          </a:p>
          <a:p>
            <a:pPr>
              <a:spcBef>
                <a:spcPts val="1200"/>
              </a:spcBef>
            </a:pPr>
            <a:r>
              <a:rPr lang="en-US" sz="2800" b="1">
                <a:solidFill>
                  <a:srgbClr val="7030A0"/>
                </a:solidFill>
              </a:rPr>
              <a:t>    CAUSES THE TIN TO MELT AND SO ALLOYED </a:t>
            </a:r>
          </a:p>
          <a:p>
            <a:pPr>
              <a:spcBef>
                <a:spcPts val="1200"/>
              </a:spcBef>
            </a:pPr>
            <a:r>
              <a:rPr lang="en-US" sz="2800" b="1">
                <a:solidFill>
                  <a:srgbClr val="7030A0"/>
                </a:solidFill>
              </a:rPr>
              <a:t>    WITH COPPER. </a:t>
            </a:r>
          </a:p>
          <a:p>
            <a:pPr>
              <a:spcBef>
                <a:spcPts val="1200"/>
              </a:spcBef>
            </a:pPr>
            <a:r>
              <a:rPr lang="en-US" sz="2800" b="1">
                <a:solidFill>
                  <a:srgbClr val="0070C0"/>
                </a:solidFill>
              </a:rPr>
              <a:t>   SINTERED BRONZES RETAINS ITS POROSITY </a:t>
            </a:r>
          </a:p>
          <a:p>
            <a:pPr>
              <a:spcBef>
                <a:spcPts val="1200"/>
              </a:spcBef>
            </a:pPr>
            <a:r>
              <a:rPr lang="en-US" sz="2800" b="1">
                <a:solidFill>
                  <a:srgbClr val="0070C0"/>
                </a:solidFill>
              </a:rPr>
              <a:t>   USED TO STORE LUBRICANTS.</a:t>
            </a:r>
          </a:p>
          <a:p>
            <a:pPr>
              <a:spcBef>
                <a:spcPts val="1200"/>
              </a:spcBef>
            </a:pPr>
            <a:r>
              <a:rPr lang="en-US" sz="2800" b="1"/>
              <a:t>     </a:t>
            </a:r>
            <a:r>
              <a:rPr lang="en-US" sz="2800" b="1">
                <a:solidFill>
                  <a:srgbClr val="0070C0"/>
                </a:solidFill>
              </a:rPr>
              <a:t>THE BEARING IS IMMERSED IN LUBRICATING  </a:t>
            </a:r>
          </a:p>
          <a:p>
            <a:pPr>
              <a:spcBef>
                <a:spcPts val="1200"/>
              </a:spcBef>
            </a:pPr>
            <a:r>
              <a:rPr lang="en-US" sz="2800" b="1">
                <a:solidFill>
                  <a:srgbClr val="0070C0"/>
                </a:solidFill>
              </a:rPr>
              <a:t>     OIL ,IS THEN DEPRESSURISED BY VACCUM </a:t>
            </a:r>
          </a:p>
          <a:p>
            <a:pPr>
              <a:spcBef>
                <a:spcPts val="1200"/>
              </a:spcBef>
            </a:pPr>
            <a:r>
              <a:rPr lang="en-US" sz="2800" b="1">
                <a:solidFill>
                  <a:srgbClr val="0070C0"/>
                </a:solidFill>
              </a:rPr>
              <a:t>     TREATMENT SO THE OIL WILL BE FORCED IN </a:t>
            </a:r>
          </a:p>
          <a:p>
            <a:pPr>
              <a:spcBef>
                <a:spcPts val="1200"/>
              </a:spcBef>
            </a:pPr>
            <a:r>
              <a:rPr lang="en-US" sz="2800" b="1">
                <a:solidFill>
                  <a:srgbClr val="0070C0"/>
                </a:solidFill>
              </a:rPr>
              <a:t>     TO THE PORES.</a:t>
            </a:r>
          </a:p>
          <a:p>
            <a:pPr>
              <a:spcBef>
                <a:spcPts val="1200"/>
              </a:spcBef>
            </a:pPr>
            <a:endParaRPr lang="en-US" sz="2800" b="1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13E53-D420-45A5-BA8A-5FA96322DB8E}" type="slidenum">
              <a:rPr lang="en-US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4"/>
          <p:cNvSpPr txBox="1">
            <a:spLocks noChangeArrowheads="1"/>
          </p:cNvSpPr>
          <p:nvPr/>
        </p:nvSpPr>
        <p:spPr bwMode="auto">
          <a:xfrm>
            <a:off x="304800" y="152400"/>
            <a:ext cx="861060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endParaRPr lang="en-US" sz="2800" b="1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800" b="1">
                <a:solidFill>
                  <a:srgbClr val="002060"/>
                </a:solidFill>
              </a:rPr>
              <a:t>SELF LUBRICATING SINTERED BEARING ARE </a:t>
            </a:r>
            <a:r>
              <a:rPr lang="en-US" sz="2800" b="1">
                <a:solidFill>
                  <a:srgbClr val="FF0000"/>
                </a:solidFill>
              </a:rPr>
              <a:t>WIDELY USED IN </a:t>
            </a:r>
          </a:p>
          <a:p>
            <a:pPr>
              <a:spcBef>
                <a:spcPts val="1200"/>
              </a:spcBef>
            </a:pPr>
            <a:r>
              <a:rPr lang="en-US" sz="2800" b="1"/>
              <a:t>	</a:t>
            </a:r>
            <a:r>
              <a:rPr lang="en-US" sz="2800" b="1">
                <a:solidFill>
                  <a:srgbClr val="7030A0"/>
                </a:solidFill>
              </a:rPr>
              <a:t>AUTOMOBILE INDUSTRIES </a:t>
            </a:r>
          </a:p>
          <a:p>
            <a:pPr>
              <a:spcBef>
                <a:spcPts val="1200"/>
              </a:spcBef>
            </a:pPr>
            <a:r>
              <a:rPr lang="en-US" sz="2800" b="1">
                <a:solidFill>
                  <a:srgbClr val="7030A0"/>
                </a:solidFill>
              </a:rPr>
              <a:t>	VACCUM CLEANERS, </a:t>
            </a:r>
          </a:p>
          <a:p>
            <a:pPr>
              <a:spcBef>
                <a:spcPts val="1200"/>
              </a:spcBef>
            </a:pPr>
            <a:r>
              <a:rPr lang="en-US" sz="2800" b="1">
                <a:solidFill>
                  <a:srgbClr val="7030A0"/>
                </a:solidFill>
              </a:rPr>
              <a:t>	WASHING MACHINE </a:t>
            </a:r>
          </a:p>
          <a:p>
            <a:pPr>
              <a:spcBef>
                <a:spcPts val="1200"/>
              </a:spcBef>
            </a:pPr>
            <a:r>
              <a:rPr lang="en-US" sz="2800" b="1">
                <a:solidFill>
                  <a:srgbClr val="7030A0"/>
                </a:solidFill>
              </a:rPr>
              <a:t>	EXTRACTOR FANS </a:t>
            </a:r>
          </a:p>
          <a:p>
            <a:pPr>
              <a:spcBef>
                <a:spcPts val="1200"/>
              </a:spcBef>
            </a:pPr>
            <a:r>
              <a:rPr lang="en-US" sz="2800" b="1">
                <a:solidFill>
                  <a:srgbClr val="7030A0"/>
                </a:solidFill>
              </a:rPr>
              <a:t>	ETC.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F5718-4162-40D6-B54B-445383B9E656}" type="slidenum">
              <a:rPr lang="en-US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4"/>
          <p:cNvSpPr txBox="1">
            <a:spLocks noChangeArrowheads="1"/>
          </p:cNvSpPr>
          <p:nvPr/>
        </p:nvSpPr>
        <p:spPr bwMode="auto">
          <a:xfrm>
            <a:off x="304800" y="152400"/>
            <a:ext cx="8610600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endParaRPr lang="en-US" sz="2800" b="1"/>
          </a:p>
          <a:p>
            <a:pPr>
              <a:spcBef>
                <a:spcPts val="1800"/>
              </a:spcBef>
              <a:buFontTx/>
              <a:buBlip>
                <a:blip r:embed="rId2"/>
              </a:buBlip>
            </a:pPr>
            <a:r>
              <a:rPr lang="en-US" sz="2800" b="1"/>
              <a:t>   </a:t>
            </a:r>
            <a:r>
              <a:rPr lang="en-US" sz="2800" b="1">
                <a:solidFill>
                  <a:srgbClr val="00B050"/>
                </a:solidFill>
              </a:rPr>
              <a:t>LEADED BRONZES USED IN MANUFACTURE  </a:t>
            </a:r>
          </a:p>
          <a:p>
            <a:pPr>
              <a:spcBef>
                <a:spcPts val="1800"/>
              </a:spcBef>
            </a:pPr>
            <a:r>
              <a:rPr lang="en-US" sz="2800" b="1">
                <a:solidFill>
                  <a:srgbClr val="00B050"/>
                </a:solidFill>
              </a:rPr>
              <a:t>     OF MAIN BEARINGS IN AERO-ENGINES  </a:t>
            </a:r>
          </a:p>
          <a:p>
            <a:pPr>
              <a:spcBef>
                <a:spcPts val="1800"/>
              </a:spcBef>
              <a:buFontTx/>
              <a:buBlip>
                <a:blip r:embed="rId2"/>
              </a:buBlip>
            </a:pPr>
            <a:r>
              <a:rPr lang="en-US" sz="2800" b="1"/>
              <a:t>      </a:t>
            </a:r>
            <a:r>
              <a:rPr lang="en-US" sz="2800" b="1">
                <a:solidFill>
                  <a:srgbClr val="0070C0"/>
                </a:solidFill>
              </a:rPr>
              <a:t>FOR AUTOMOBILES AND DIESEL  </a:t>
            </a:r>
          </a:p>
          <a:p>
            <a:pPr>
              <a:spcBef>
                <a:spcPts val="1800"/>
              </a:spcBef>
            </a:pPr>
            <a:r>
              <a:rPr lang="en-US" sz="2800" b="1">
                <a:solidFill>
                  <a:srgbClr val="0070C0"/>
                </a:solidFill>
              </a:rPr>
              <a:t>      CRANKSHAFT BEARINGS. 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sz="2800" b="1">
                <a:solidFill>
                  <a:srgbClr val="7030A0"/>
                </a:solidFill>
              </a:rPr>
              <a:t>THEY HAVE VERY HIGH WEAR RESISTANCE &amp; GOOD THERMAL CONDUCTIVITY.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C4E5F-F02F-4544-B07C-79A72B623713}" type="slidenum">
              <a:rPr lang="en-US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53A0F-C6DA-425B-83A6-F06B6C3E09CA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1752600"/>
            <a:ext cx="6781800" cy="156966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THANKS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228600" y="228600"/>
            <a:ext cx="86106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Franklin Gothic Medium" pitchFamily="34" charset="0"/>
              </a:rPr>
              <a:t>IN GENERAL WHAT ARE APPLICATIONS OF CU?</a:t>
            </a:r>
          </a:p>
          <a:p>
            <a:endParaRPr lang="en-US" sz="4000">
              <a:latin typeface="Franklin Gothic Medium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en-US" sz="3600">
                <a:latin typeface="Franklin Gothic Medium" pitchFamily="34" charset="0"/>
              </a:rPr>
              <a:t> ELECTRICAL CONDUCTOR</a:t>
            </a:r>
          </a:p>
          <a:p>
            <a:pPr>
              <a:buFontTx/>
              <a:buBlip>
                <a:blip r:embed="rId2"/>
              </a:buBlip>
            </a:pPr>
            <a:r>
              <a:rPr lang="en-US" sz="3600">
                <a:latin typeface="Franklin Gothic Medium" pitchFamily="34" charset="0"/>
              </a:rPr>
              <a:t> </a:t>
            </a:r>
            <a:r>
              <a:rPr lang="en-US" sz="3600">
                <a:solidFill>
                  <a:srgbClr val="0070C0"/>
                </a:solidFill>
                <a:latin typeface="Franklin Gothic Medium" pitchFamily="34" charset="0"/>
              </a:rPr>
              <a:t>CONDENSER TUBES,</a:t>
            </a:r>
          </a:p>
          <a:p>
            <a:pPr>
              <a:buFontTx/>
              <a:buBlip>
                <a:blip r:embed="rId2"/>
              </a:buBlip>
            </a:pPr>
            <a:r>
              <a:rPr lang="en-US" sz="3600">
                <a:latin typeface="Franklin Gothic Medium" pitchFamily="34" charset="0"/>
              </a:rPr>
              <a:t> </a:t>
            </a:r>
            <a:r>
              <a:rPr lang="en-US" sz="3600">
                <a:solidFill>
                  <a:srgbClr val="7030A0"/>
                </a:solidFill>
                <a:latin typeface="Franklin Gothic Medium" pitchFamily="34" charset="0"/>
              </a:rPr>
              <a:t>SURGICAL AND DENTAL  </a:t>
            </a:r>
          </a:p>
          <a:p>
            <a:r>
              <a:rPr lang="en-US" sz="3600">
                <a:solidFill>
                  <a:srgbClr val="7030A0"/>
                </a:solidFill>
                <a:latin typeface="Franklin Gothic Medium" pitchFamily="34" charset="0"/>
              </a:rPr>
              <a:t>    INSTRUMENTS,</a:t>
            </a:r>
          </a:p>
          <a:p>
            <a:pPr>
              <a:buFontTx/>
              <a:buBlip>
                <a:blip r:embed="rId2"/>
              </a:buBlip>
            </a:pPr>
            <a:r>
              <a:rPr lang="en-US" sz="3600">
                <a:latin typeface="Franklin Gothic Medium" pitchFamily="34" charset="0"/>
              </a:rPr>
              <a:t> </a:t>
            </a:r>
            <a:r>
              <a:rPr lang="en-US" sz="3600">
                <a:solidFill>
                  <a:srgbClr val="00B0F0"/>
                </a:solidFill>
                <a:latin typeface="Franklin Gothic Medium" pitchFamily="34" charset="0"/>
              </a:rPr>
              <a:t>HEATER, ARCHITECTURAL USE,</a:t>
            </a:r>
          </a:p>
          <a:p>
            <a:pPr>
              <a:buFontTx/>
              <a:buBlip>
                <a:blip r:embed="rId2"/>
              </a:buBlip>
            </a:pPr>
            <a:r>
              <a:rPr lang="en-US" sz="3600">
                <a:latin typeface="Franklin Gothic Medium" pitchFamily="34" charset="0"/>
              </a:rPr>
              <a:t> </a:t>
            </a:r>
            <a:r>
              <a:rPr lang="en-US" sz="3600">
                <a:solidFill>
                  <a:srgbClr val="002060"/>
                </a:solidFill>
                <a:latin typeface="Franklin Gothic Medium" pitchFamily="34" charset="0"/>
              </a:rPr>
              <a:t>RELAYS ETC.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3A336-AC2C-4618-8458-F8EFF50DEA71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19088"/>
            <a:ext cx="243363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6781800" y="2895600"/>
            <a:ext cx="1905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onstantia" pitchFamily="18" charset="0"/>
              </a:rPr>
              <a:t>COPPER PLATING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" y="228600"/>
            <a:ext cx="8839200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/>
            <a:r>
              <a:rPr lang="en-US" sz="3600">
                <a:solidFill>
                  <a:srgbClr val="FF0000"/>
                </a:solidFill>
                <a:latin typeface="Franklin Gothic Medium" pitchFamily="34" charset="0"/>
              </a:rPr>
              <a:t>WHAT ARE THE PROPERTIES OF COPPER?</a:t>
            </a:r>
          </a:p>
          <a:p>
            <a:pPr marL="742950" indent="-742950">
              <a:spcBef>
                <a:spcPts val="600"/>
              </a:spcBef>
              <a:buFont typeface="Arial" charset="0"/>
              <a:buChar char="•"/>
            </a:pPr>
            <a:r>
              <a:rPr lang="en-US" sz="3600">
                <a:solidFill>
                  <a:srgbClr val="0070C0"/>
                </a:solidFill>
                <a:latin typeface="Franklin Gothic Medium" pitchFamily="34" charset="0"/>
              </a:rPr>
              <a:t>HIGHLY DUCTILE AND POSSES FCC CRISTAL STRUCTURE.</a:t>
            </a:r>
          </a:p>
          <a:p>
            <a:pPr marL="742950" indent="-742950">
              <a:spcBef>
                <a:spcPts val="600"/>
              </a:spcBef>
              <a:buFont typeface="Arial" charset="0"/>
              <a:buChar char="•"/>
            </a:pPr>
            <a:r>
              <a:rPr lang="en-US" sz="3600">
                <a:latin typeface="Franklin Gothic Medium" pitchFamily="34" charset="0"/>
              </a:rPr>
              <a:t> </a:t>
            </a:r>
            <a:r>
              <a:rPr lang="en-US" sz="3600">
                <a:solidFill>
                  <a:srgbClr val="7030A0"/>
                </a:solidFill>
                <a:latin typeface="Franklin Gothic Medium" pitchFamily="34" charset="0"/>
              </a:rPr>
              <a:t>DENSITY IS 8920 KG/CU.M</a:t>
            </a:r>
          </a:p>
          <a:p>
            <a:pPr marL="742950" indent="-742950">
              <a:spcBef>
                <a:spcPts val="600"/>
              </a:spcBef>
              <a:buFont typeface="Arial" charset="0"/>
              <a:buChar char="•"/>
            </a:pPr>
            <a:r>
              <a:rPr lang="en-US" sz="3600">
                <a:latin typeface="Franklin Gothic Medium" pitchFamily="34" charset="0"/>
              </a:rPr>
              <a:t> </a:t>
            </a:r>
            <a:r>
              <a:rPr lang="en-US" sz="3600">
                <a:solidFill>
                  <a:srgbClr val="7030A0"/>
                </a:solidFill>
                <a:latin typeface="Franklin Gothic Medium" pitchFamily="34" charset="0"/>
              </a:rPr>
              <a:t>MELTING POINT 1083 0C</a:t>
            </a:r>
          </a:p>
          <a:p>
            <a:pPr marL="742950" indent="-742950">
              <a:spcBef>
                <a:spcPts val="600"/>
              </a:spcBef>
              <a:buFont typeface="Arial" charset="0"/>
              <a:buChar char="•"/>
            </a:pPr>
            <a:r>
              <a:rPr lang="en-US" sz="3600">
                <a:latin typeface="Franklin Gothic Medium" pitchFamily="34" charset="0"/>
              </a:rPr>
              <a:t> </a:t>
            </a:r>
            <a:r>
              <a:rPr lang="en-US" sz="3600">
                <a:solidFill>
                  <a:srgbClr val="00B0F0"/>
                </a:solidFill>
                <a:latin typeface="Franklin Gothic Medium" pitchFamily="34" charset="0"/>
              </a:rPr>
              <a:t>HIGHER THERMAL &amp; ELECTRICAL PROPERTIES.</a:t>
            </a:r>
          </a:p>
          <a:p>
            <a:pPr marL="742950" indent="-742950">
              <a:spcBef>
                <a:spcPts val="600"/>
              </a:spcBef>
              <a:buFont typeface="Arial" charset="0"/>
              <a:buChar char="•"/>
            </a:pPr>
            <a:r>
              <a:rPr lang="en-US" sz="3600">
                <a:latin typeface="Franklin Gothic Medium" pitchFamily="34" charset="0"/>
              </a:rPr>
              <a:t> </a:t>
            </a:r>
            <a:r>
              <a:rPr lang="en-US" sz="3600">
                <a:solidFill>
                  <a:srgbClr val="C00000"/>
                </a:solidFill>
                <a:latin typeface="Franklin Gothic Medium" pitchFamily="34" charset="0"/>
              </a:rPr>
              <a:t>CORROSION RESISTANCE.</a:t>
            </a:r>
          </a:p>
          <a:p>
            <a:pPr marL="742950" indent="-742950">
              <a:spcBef>
                <a:spcPts val="600"/>
              </a:spcBef>
              <a:buFont typeface="Arial" charset="0"/>
              <a:buChar char="•"/>
            </a:pPr>
            <a:r>
              <a:rPr lang="en-US" sz="3600">
                <a:solidFill>
                  <a:srgbClr val="00B050"/>
                </a:solidFill>
                <a:latin typeface="Franklin Gothic Medium" pitchFamily="34" charset="0"/>
              </a:rPr>
              <a:t> NON MAGNETIC AND PLEASING COLOR.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3E456-0D89-4187-B5DB-29310516275B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477</TotalTime>
  <Words>2534</Words>
  <Application>Microsoft Office PowerPoint</Application>
  <PresentationFormat>On-screen Show (4:3)</PresentationFormat>
  <Paragraphs>602</Paragraphs>
  <Slides>73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Anand</dc:creator>
  <cp:lastModifiedBy>MBS</cp:lastModifiedBy>
  <cp:revision>198</cp:revision>
  <dcterms:created xsi:type="dcterms:W3CDTF">2006-08-16T00:00:00Z</dcterms:created>
  <dcterms:modified xsi:type="dcterms:W3CDTF">2013-03-10T06:49:28Z</dcterms:modified>
</cp:coreProperties>
</file>