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313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4" r:id="rId18"/>
    <p:sldId id="265" r:id="rId19"/>
    <p:sldId id="266" r:id="rId20"/>
    <p:sldId id="26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1" r:id="rId29"/>
    <p:sldId id="302" r:id="rId30"/>
    <p:sldId id="286" r:id="rId31"/>
    <p:sldId id="296" r:id="rId32"/>
    <p:sldId id="299" r:id="rId33"/>
    <p:sldId id="297" r:id="rId34"/>
    <p:sldId id="29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0" r:id="rId43"/>
    <p:sldId id="288" r:id="rId44"/>
    <p:sldId id="282" r:id="rId45"/>
    <p:sldId id="285" r:id="rId46"/>
    <p:sldId id="283" r:id="rId47"/>
    <p:sldId id="284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EBABDF"/>
    <a:srgbClr val="00FF99"/>
    <a:srgbClr val="FF00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41EC1E-5C36-4C60-B5F1-A0BCF73B5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24114-D61D-41C4-808F-BB9A8B329F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02376-C96E-4024-BD37-BD4B4A8AF48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053F9-8C57-41F2-A2DA-4CB9F08BC8A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A7448-982E-486A-9226-F35B1767EBF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AFC42-33C9-481E-8FC4-F8E332C763B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93982-1B00-4E55-BDE5-0A1A7A0E7EA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99C55-0B91-468A-85CA-D0CC329D4F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58E36-7512-468E-8264-B2B58CD4570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9617-C565-44E0-8CFA-547A03F038B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1EFAF-5090-4908-B80A-5177901F1A9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275C1-6429-47EF-A1F0-B8820FB7073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2BC36-245C-4615-9929-D833FC7EAD2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AF6CC-E196-4709-A3D2-6D898450054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60F3C-7C8F-4D8C-AF61-C7C5DD611DD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17816-78A6-431E-99FE-B4945505BA7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C3E5B-CF99-47E2-A40C-49784ADDF59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C5D47-81CB-4056-8453-1D1649B40CD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834A8-D43F-44A6-8F20-5CC3A0DCA18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1F77C-6B74-4A82-9459-77BFC1D8127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8DCCC-2400-4840-8392-82F5EB9CE7F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AA401-2A12-466E-9820-D3FAD1BC466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23B3F-D7E4-4726-8425-97D4E3DDE9B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91AE5-9EFC-4CE2-95FB-4C507D93150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4C1AA-90C7-4DC2-BDCF-DC3E9450F79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24AD8-BFC0-4C88-BC92-D7F8F8196EB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64D69-84E3-4CA2-B006-DEADA535D4E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CEDF7-645F-4992-8FBA-0B5EB0B7AAF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2FC7A-6B34-4E58-B968-E23E61328B3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77868-B257-4497-964B-49BB3184C2A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7A463-4B98-4C3B-B17B-12FD89449D5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8CFD2-1661-48C2-B9AA-FCFEFA981FD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725ED-040D-41C8-9183-1C703375F2D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2AC6-11C1-48A7-93C8-D31D1CCC9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855B-5324-4194-9EDA-D098E8C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40A2-08C1-4652-82BA-B573913A7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2F6E3-CF07-4C25-AED6-0DD4EE6A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A93F-839B-4140-A72F-FA42BF4FE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2A1A-DD2A-4636-9CA4-71B141C3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2B69-3E72-4227-8E5D-92E055111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3C5F-E513-4D88-93D0-F76208B76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5C3E-382E-45C2-8303-3C977C12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D743B-9295-44A5-8AB2-918A5944E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421E-6BF9-4F3A-AA29-0A1F56E8E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37079A-E4A2-4384-81DD-A96BAC541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78486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FUNDAMENTALS</a:t>
            </a:r>
          </a:p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 OF </a:t>
            </a:r>
          </a:p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STEELS</a:t>
            </a:r>
          </a:p>
        </p:txBody>
      </p:sp>
      <p:sp>
        <p:nvSpPr>
          <p:cNvPr id="20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2BEF9-58EA-4468-A176-EEB0CEDF567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ALLOY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ALLOY IS A MACROSCOPICALLY HOMOGENIOUS MIXURE OF ATOMS OF TWO OR MORE ELEMENTS RIGHT DOWN TO ATOMIC LEVEL ,ONE OF THE ELEMENT SHOULD BE ESSENTIALLY A  METAL AND MIXURE SHOWS METALLIC PROPERTIES.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EXAMPLES: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1.</a:t>
            </a:r>
            <a:r>
              <a:rPr lang="en-US" sz="2800" b="1" smtClean="0">
                <a:solidFill>
                  <a:srgbClr val="0000FF"/>
                </a:solidFill>
              </a:rPr>
              <a:t>STEEL</a:t>
            </a:r>
            <a:r>
              <a:rPr lang="en-US" sz="2800" smtClean="0"/>
              <a:t>: AN ALLOY OF IRON +CARBON.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2. </a:t>
            </a:r>
            <a:r>
              <a:rPr lang="en-US" sz="2800" b="1" smtClean="0">
                <a:solidFill>
                  <a:srgbClr val="0000FF"/>
                </a:solidFill>
              </a:rPr>
              <a:t>CAST IRON</a:t>
            </a:r>
            <a:r>
              <a:rPr lang="en-US" sz="2800" smtClean="0"/>
              <a:t>: AN ALLOY OF IRON +CARBON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2.</a:t>
            </a:r>
            <a:r>
              <a:rPr lang="en-US" sz="2800" b="1" smtClean="0">
                <a:solidFill>
                  <a:srgbClr val="0000FF"/>
                </a:solidFill>
              </a:rPr>
              <a:t>BRASS</a:t>
            </a:r>
            <a:r>
              <a:rPr lang="en-US" sz="2800" smtClean="0"/>
              <a:t>:AN ALLOY OF COPPER +ZINC.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B4E10-E5C1-491A-9CDF-9DCA2CB95BC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SOLID SOLUTION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SOLID SOLUTION IS </a:t>
            </a:r>
            <a:r>
              <a:rPr lang="en-US" sz="2800" smtClean="0">
                <a:solidFill>
                  <a:srgbClr val="FF0000"/>
                </a:solidFill>
              </a:rPr>
              <a:t>MICROSCOPICALLY</a:t>
            </a:r>
            <a:r>
              <a:rPr lang="en-US" smtClean="0"/>
              <a:t> </a:t>
            </a:r>
            <a:r>
              <a:rPr lang="en-US" sz="2800" smtClean="0"/>
              <a:t>HOMOGENIOUS MIXURE OF ATOMS OF TWO OR MORE ELEMENTS RIGHT DOWN TO ATOMIC LEVEL ,ONE OF THE ELEMENT SHOULD BE ESSENTIALLY A  METAL AND MIXURE SHOWS METALLIC PROPERTIES.</a:t>
            </a:r>
          </a:p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“ALL SOLID SOLUTIONS ARE ALLOYS BUT ALL ALLOYS MAY NOT BE SOLID SOLUTIONS”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43053B-0CA6-4E4C-8BEF-9356BE4C03F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TYPES OF SOLID SOLUTIONS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1. </a:t>
            </a:r>
            <a:r>
              <a:rPr lang="en-US" smtClean="0">
                <a:solidFill>
                  <a:srgbClr val="0000FF"/>
                </a:solidFill>
              </a:rPr>
              <a:t>SUBSTITUTIONAL SOLID SOLUTION:</a:t>
            </a:r>
          </a:p>
          <a:p>
            <a:pPr eaLnBrk="1" hangingPunct="1"/>
            <a:r>
              <a:rPr lang="en-US" smtClean="0"/>
              <a:t>HERE THE ATOMS OF TWO ELEMENTS ARE NEARLY SAME IN SIZE &amp; SUBSTITUTES EACH OTHERS POSITION IN SPACE LATTICE. </a:t>
            </a:r>
          </a:p>
          <a:p>
            <a:pPr eaLnBrk="1" hangingPunct="1"/>
            <a:r>
              <a:rPr lang="en-US" smtClean="0"/>
              <a:t>THEY HAVE NEARLY SAME SIZE</a:t>
            </a:r>
          </a:p>
          <a:p>
            <a:pPr eaLnBrk="1" hangingPunct="1"/>
            <a:r>
              <a:rPr lang="en-US" smtClean="0"/>
              <a:t>SAME ELECTROCHEMICAL NATURE</a:t>
            </a:r>
          </a:p>
          <a:p>
            <a:pPr eaLnBrk="1" hangingPunct="1"/>
            <a:r>
              <a:rPr lang="en-US" smtClean="0"/>
              <a:t>SOLUTION HAS LOWER VALANCY.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629158-7F87-4584-8448-947FE387735E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581025"/>
            <a:ext cx="9056688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7"/>
          <p:cNvSpPr>
            <a:spLocks noChangeShapeType="1"/>
          </p:cNvSpPr>
          <p:nvPr/>
        </p:nvSpPr>
        <p:spPr bwMode="auto">
          <a:xfrm>
            <a:off x="2362200" y="4648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>
            <a:off x="2362200" y="1676400"/>
            <a:ext cx="457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>
            <a:off x="2362200" y="16764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 flipV="1">
            <a:off x="2438400" y="6019800"/>
            <a:ext cx="457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>
            <a:off x="6934200" y="17526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>
            <a:off x="2362200" y="3124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>
            <a:off x="3886200" y="16764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>
            <a:off x="5334000" y="1676400"/>
            <a:ext cx="762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A56900-DD37-4924-9589-C83083D77CF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382000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2.INTERSTITIAL SOLID SOLUTION: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HERE ONE ELEMENT ATOM IS LARGER IN DIAMETER AND OTHER ELEMENT ATOM IS SMALLER IN DIAMETER.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IN A COMBINED LATTICE SMALL DIAMETER ATOMS OCCUPY THE SPACES BETWEEN LARGE ATOMS OR </a:t>
            </a:r>
            <a:r>
              <a:rPr lang="en-US" sz="3200" b="1">
                <a:solidFill>
                  <a:srgbClr val="FF0000"/>
                </a:solidFill>
              </a:rPr>
              <a:t>INTRICES.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FF0000"/>
                </a:solidFill>
              </a:rPr>
              <a:t>EXAMPLE: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FF0000"/>
                </a:solidFill>
              </a:rPr>
              <a:t>STEEL :INTERSTITIAL SOLID SOLUTION OF IRON AND CARBON.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81AF3-6272-4FBE-846A-F583C216AA0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2.INTERSTITIAL SOLID SOLUTION: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FF0000"/>
                </a:solidFill>
              </a:rPr>
              <a:t>CAST IRON:INTERSTITIAL SOLID SOLUTION OF IRON AND CARBON.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FF0000"/>
                </a:solidFill>
              </a:rPr>
              <a:t>HERE IRON ATOMS ARE LARGE IN SIZE AND NUMBER AND BASIC SPACE LATTICE IS OF IRON.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rgbClr val="FF0000"/>
                </a:solidFill>
              </a:rPr>
              <a:t>CARBON ATOMS ARE SMALL IN DIAMETER AND OCCUPIES INTERSTITIAL SPACE BETWEEN TWO LARGER IRON ATOMS.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28C844-875B-45BF-9109-494A92AC99B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581025"/>
            <a:ext cx="9056688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ACC639-27EE-4A97-83EF-51385A89D9B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428625"/>
            <a:ext cx="90566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D68377-44C3-4666-8CC2-EBE6803AB50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428625"/>
            <a:ext cx="90566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CFD7C5-899D-4E5D-BBE8-CD32E82C0A0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BINARY EQUILIBRIUM DIAGRAM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DRAWN BETWEEN TEMPERATURE AND COMPOSITION.</a:t>
            </a:r>
          </a:p>
          <a:p>
            <a:pPr eaLnBrk="1" hangingPunct="1"/>
            <a:r>
              <a:rPr lang="en-US" sz="2800" smtClean="0"/>
              <a:t>DEFINES AN ALLOY SYSTEM BETWEEN  TWO METALS / ELEMENTS.</a:t>
            </a:r>
          </a:p>
          <a:p>
            <a:pPr eaLnBrk="1" hangingPunct="1"/>
            <a:r>
              <a:rPr lang="en-US" sz="2800" smtClean="0"/>
              <a:t>GIVES CHANGES IN THE STRUCTURE OF AN ALLOY WITH TEMPERATURE.</a:t>
            </a:r>
          </a:p>
          <a:p>
            <a:pPr eaLnBrk="1" hangingPunct="1"/>
            <a:r>
              <a:rPr lang="en-US" sz="2800" smtClean="0"/>
              <a:t>GIVES RELATIVE AMOUNTS OF PHASES IN AN ALLOY AT APARTICULAR TEMPERATURE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EB4CFA-0CAD-48C0-B480-56A1D8461BA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2800" b="1" smtClean="0"/>
              <a:t>CLASSIFICATION OF ENGG.MATERIALS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endParaRPr lang="en-US" sz="1400" smtClean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838200"/>
            <a:ext cx="8828087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F85D9A-C7B9-4EBE-9C98-E3AAFFDAEC7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BINARY EQUILIBRIUM DIAGRAM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8339138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72E1D-D558-4410-A7F2-E1BECC39C02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ISOMORPHOUS SYSTEM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ALLOY SYSTEM OF TWO METALS A AND B WHICH ARE COMPLETELY SOLUBLE IN THE LIQUID STAGE AS WELL AS IN SOLID STAGE.</a:t>
            </a:r>
          </a:p>
          <a:p>
            <a:pPr eaLnBrk="1" hangingPunct="1"/>
            <a:r>
              <a:rPr lang="en-US" smtClean="0"/>
              <a:t>BOTH THE TYPE OF METALS HAVE SAME UNIT CELLS AND  SPACE LATTICE</a:t>
            </a:r>
          </a:p>
          <a:p>
            <a:pPr eaLnBrk="1" hangingPunct="1"/>
            <a:r>
              <a:rPr lang="en-US" smtClean="0"/>
              <a:t>EXAMPLES; Cu-Ni, Au-Ag, Mo-W.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523213-C78B-4D3D-BBAD-58BD92452F5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1262063"/>
            <a:ext cx="85804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9701D-1493-4714-B74F-8E38C61CA56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819150"/>
            <a:ext cx="86947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BFF019-CCB9-4743-BEE1-5471170F08B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EUTECTIC SYSTEM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THE ALLOY SYSTEM BETWEEN TWO METALS A AND B WHICH ARE COMPLETELY SOLUBLE IN LIQUID STAGE BUT COMPLETELY INSOLIBLE IN SOLID STAGE AND SHOWING EUTECTIC REACTION.</a:t>
            </a:r>
          </a:p>
          <a:p>
            <a:pPr eaLnBrk="1" hangingPunct="1"/>
            <a:r>
              <a:rPr lang="en-US" smtClean="0"/>
              <a:t>EXAMPLES:Pb-As ,Bi-Cd,Th-Ti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7EC4BF-6B43-49E0-BB8F-6EE215DFC59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304800"/>
            <a:ext cx="90566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4637C-793A-4920-97F9-74835D46254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0"/>
            <a:ext cx="905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60198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1OO% LIQUID </a:t>
            </a:r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17526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2209800" y="6096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100 % EUTECTIC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A03B7C-8B0A-4FD1-89BD-A03091EEFB4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581025"/>
            <a:ext cx="9056688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69166-92D5-4165-A627-5E5AD667C7B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5E069-9285-4D01-9551-2B2AA5BCB6EC}" type="slidenum">
              <a:rPr lang="en-US" smtClean="0"/>
              <a:pPr/>
              <a:t>28</a:t>
            </a:fld>
            <a:endParaRPr lang="en-US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609599" y="2971800"/>
            <a:ext cx="47244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2600" y="5257800"/>
            <a:ext cx="4876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514600" y="762000"/>
            <a:ext cx="3892550" cy="3906838"/>
          </a:xfrm>
          <a:custGeom>
            <a:avLst/>
            <a:gdLst>
              <a:gd name="connsiteX0" fmla="*/ 0 w 3893127"/>
              <a:gd name="connsiteY0" fmla="*/ 0 h 3906982"/>
              <a:gd name="connsiteX1" fmla="*/ 193963 w 3893127"/>
              <a:gd name="connsiteY1" fmla="*/ 360219 h 3906982"/>
              <a:gd name="connsiteX2" fmla="*/ 1080654 w 3893127"/>
              <a:gd name="connsiteY2" fmla="*/ 387928 h 3906982"/>
              <a:gd name="connsiteX3" fmla="*/ 1149927 w 3893127"/>
              <a:gd name="connsiteY3" fmla="*/ 443346 h 3906982"/>
              <a:gd name="connsiteX4" fmla="*/ 1260763 w 3893127"/>
              <a:gd name="connsiteY4" fmla="*/ 817419 h 3906982"/>
              <a:gd name="connsiteX5" fmla="*/ 1302327 w 3893127"/>
              <a:gd name="connsiteY5" fmla="*/ 817419 h 3906982"/>
              <a:gd name="connsiteX6" fmla="*/ 1648691 w 3893127"/>
              <a:gd name="connsiteY6" fmla="*/ 817419 h 3906982"/>
              <a:gd name="connsiteX7" fmla="*/ 1662545 w 3893127"/>
              <a:gd name="connsiteY7" fmla="*/ 845128 h 3906982"/>
              <a:gd name="connsiteX8" fmla="*/ 1676400 w 3893127"/>
              <a:gd name="connsiteY8" fmla="*/ 817419 h 3906982"/>
              <a:gd name="connsiteX9" fmla="*/ 1911927 w 3893127"/>
              <a:gd name="connsiteY9" fmla="*/ 1828800 h 3906982"/>
              <a:gd name="connsiteX10" fmla="*/ 1925781 w 3893127"/>
              <a:gd name="connsiteY10" fmla="*/ 1870364 h 3906982"/>
              <a:gd name="connsiteX11" fmla="*/ 2382981 w 3893127"/>
              <a:gd name="connsiteY11" fmla="*/ 1870364 h 3906982"/>
              <a:gd name="connsiteX12" fmla="*/ 2452254 w 3893127"/>
              <a:gd name="connsiteY12" fmla="*/ 1925782 h 3906982"/>
              <a:gd name="connsiteX13" fmla="*/ 2563091 w 3893127"/>
              <a:gd name="connsiteY13" fmla="*/ 2272146 h 3906982"/>
              <a:gd name="connsiteX14" fmla="*/ 2673927 w 3893127"/>
              <a:gd name="connsiteY14" fmla="*/ 2313710 h 3906982"/>
              <a:gd name="connsiteX15" fmla="*/ 3131127 w 3893127"/>
              <a:gd name="connsiteY15" fmla="*/ 2327564 h 3906982"/>
              <a:gd name="connsiteX16" fmla="*/ 3228109 w 3893127"/>
              <a:gd name="connsiteY16" fmla="*/ 2715491 h 3906982"/>
              <a:gd name="connsiteX17" fmla="*/ 3893127 w 3893127"/>
              <a:gd name="connsiteY17" fmla="*/ 3906982 h 390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93127" h="3906982">
                <a:moveTo>
                  <a:pt x="0" y="0"/>
                </a:moveTo>
                <a:cubicBezTo>
                  <a:pt x="6927" y="147782"/>
                  <a:pt x="13854" y="295564"/>
                  <a:pt x="193963" y="360219"/>
                </a:cubicBezTo>
                <a:cubicBezTo>
                  <a:pt x="374072" y="424874"/>
                  <a:pt x="921327" y="374074"/>
                  <a:pt x="1080654" y="387928"/>
                </a:cubicBezTo>
                <a:cubicBezTo>
                  <a:pt x="1239981" y="401783"/>
                  <a:pt x="1119909" y="371764"/>
                  <a:pt x="1149927" y="443346"/>
                </a:cubicBezTo>
                <a:cubicBezTo>
                  <a:pt x="1179945" y="514928"/>
                  <a:pt x="1235363" y="755074"/>
                  <a:pt x="1260763" y="817419"/>
                </a:cubicBezTo>
                <a:cubicBezTo>
                  <a:pt x="1286163" y="879764"/>
                  <a:pt x="1302327" y="817419"/>
                  <a:pt x="1302327" y="817419"/>
                </a:cubicBezTo>
                <a:cubicBezTo>
                  <a:pt x="1366982" y="817419"/>
                  <a:pt x="1588655" y="812801"/>
                  <a:pt x="1648691" y="817419"/>
                </a:cubicBezTo>
                <a:cubicBezTo>
                  <a:pt x="1708727" y="822037"/>
                  <a:pt x="1657927" y="845128"/>
                  <a:pt x="1662545" y="845128"/>
                </a:cubicBezTo>
                <a:cubicBezTo>
                  <a:pt x="1667163" y="845128"/>
                  <a:pt x="1634836" y="653474"/>
                  <a:pt x="1676400" y="817419"/>
                </a:cubicBezTo>
                <a:cubicBezTo>
                  <a:pt x="1717964" y="981364"/>
                  <a:pt x="1870363" y="1653309"/>
                  <a:pt x="1911927" y="1828800"/>
                </a:cubicBezTo>
                <a:cubicBezTo>
                  <a:pt x="1953491" y="2004291"/>
                  <a:pt x="1847272" y="1863437"/>
                  <a:pt x="1925781" y="1870364"/>
                </a:cubicBezTo>
                <a:cubicBezTo>
                  <a:pt x="2004290" y="1877291"/>
                  <a:pt x="2295236" y="1861128"/>
                  <a:pt x="2382981" y="1870364"/>
                </a:cubicBezTo>
                <a:cubicBezTo>
                  <a:pt x="2470727" y="1879600"/>
                  <a:pt x="2422236" y="1858818"/>
                  <a:pt x="2452254" y="1925782"/>
                </a:cubicBezTo>
                <a:cubicBezTo>
                  <a:pt x="2482272" y="1992746"/>
                  <a:pt x="2526146" y="2207491"/>
                  <a:pt x="2563091" y="2272146"/>
                </a:cubicBezTo>
                <a:cubicBezTo>
                  <a:pt x="2600036" y="2336801"/>
                  <a:pt x="2579254" y="2304474"/>
                  <a:pt x="2673927" y="2313710"/>
                </a:cubicBezTo>
                <a:cubicBezTo>
                  <a:pt x="2768600" y="2322946"/>
                  <a:pt x="3038763" y="2260601"/>
                  <a:pt x="3131127" y="2327564"/>
                </a:cubicBezTo>
                <a:cubicBezTo>
                  <a:pt x="3223491" y="2394527"/>
                  <a:pt x="3101109" y="2452255"/>
                  <a:pt x="3228109" y="2715491"/>
                </a:cubicBezTo>
                <a:cubicBezTo>
                  <a:pt x="3355109" y="2978727"/>
                  <a:pt x="3624118" y="3442854"/>
                  <a:pt x="3893127" y="390698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7" idx="1"/>
          </p:cNvCxnSpPr>
          <p:nvPr/>
        </p:nvCxnSpPr>
        <p:spPr>
          <a:xfrm flipH="1">
            <a:off x="1787525" y="1122363"/>
            <a:ext cx="920750" cy="34925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</p:cNvCxnSpPr>
          <p:nvPr/>
        </p:nvCxnSpPr>
        <p:spPr>
          <a:xfrm flipH="1">
            <a:off x="1787525" y="1579563"/>
            <a:ext cx="1987550" cy="34925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9"/>
          </p:cNvCxnSpPr>
          <p:nvPr/>
        </p:nvCxnSpPr>
        <p:spPr>
          <a:xfrm flipH="1">
            <a:off x="1787525" y="2590800"/>
            <a:ext cx="2638425" cy="14288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14"/>
          </p:cNvCxnSpPr>
          <p:nvPr/>
        </p:nvCxnSpPr>
        <p:spPr>
          <a:xfrm flipH="1" flipV="1">
            <a:off x="1787525" y="3062288"/>
            <a:ext cx="3400425" cy="12700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TextBox 20"/>
          <p:cNvSpPr txBox="1">
            <a:spLocks noChangeArrowheads="1"/>
          </p:cNvSpPr>
          <p:nvPr/>
        </p:nvSpPr>
        <p:spPr bwMode="auto">
          <a:xfrm>
            <a:off x="3124200" y="55626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TIME</a:t>
            </a:r>
          </a:p>
        </p:txBody>
      </p:sp>
      <p:sp>
        <p:nvSpPr>
          <p:cNvPr id="29707" name="TextBox 21"/>
          <p:cNvSpPr txBox="1">
            <a:spLocks noChangeArrowheads="1"/>
          </p:cNvSpPr>
          <p:nvPr/>
        </p:nvSpPr>
        <p:spPr bwMode="auto">
          <a:xfrm>
            <a:off x="0" y="2286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TEMP.      </a:t>
            </a:r>
          </a:p>
          <a:p>
            <a:r>
              <a:rPr lang="en-US" sz="2000" baseline="30000"/>
              <a:t>     </a:t>
            </a:r>
            <a:r>
              <a:rPr lang="en-US" sz="2000" baseline="30000">
                <a:solidFill>
                  <a:srgbClr val="0000FF"/>
                </a:solidFill>
              </a:rPr>
              <a:t>0</a:t>
            </a:r>
            <a:r>
              <a:rPr lang="en-US" sz="2000">
                <a:solidFill>
                  <a:srgbClr val="0000FF"/>
                </a:solidFill>
              </a:rPr>
              <a:t>C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91000" y="5791200"/>
            <a:ext cx="1219200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21432" y="1677194"/>
            <a:ext cx="914400" cy="158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0" name="TextBox 26"/>
          <p:cNvSpPr txBox="1">
            <a:spLocks noChangeArrowheads="1"/>
          </p:cNvSpPr>
          <p:nvPr/>
        </p:nvSpPr>
        <p:spPr bwMode="auto">
          <a:xfrm>
            <a:off x="2743200" y="381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MOLTEN   IRON</a:t>
            </a:r>
          </a:p>
        </p:txBody>
      </p:sp>
      <p:sp>
        <p:nvSpPr>
          <p:cNvPr id="29711" name="TextBox 27"/>
          <p:cNvSpPr txBox="1">
            <a:spLocks noChangeArrowheads="1"/>
          </p:cNvSpPr>
          <p:nvPr/>
        </p:nvSpPr>
        <p:spPr bwMode="auto">
          <a:xfrm>
            <a:off x="4572000" y="1066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DELTA   IRON   </a:t>
            </a:r>
            <a:r>
              <a:rPr lang="en-US">
                <a:solidFill>
                  <a:srgbClr val="FF0000"/>
                </a:solidFill>
              </a:rPr>
              <a:t>BCC</a:t>
            </a:r>
          </a:p>
        </p:txBody>
      </p:sp>
      <p:sp>
        <p:nvSpPr>
          <p:cNvPr id="29712" name="TextBox 28"/>
          <p:cNvSpPr txBox="1">
            <a:spLocks noChangeArrowheads="1"/>
          </p:cNvSpPr>
          <p:nvPr/>
        </p:nvSpPr>
        <p:spPr bwMode="auto">
          <a:xfrm>
            <a:off x="4648200" y="1752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GAMMA  IRON  </a:t>
            </a:r>
            <a:r>
              <a:rPr lang="en-US">
                <a:solidFill>
                  <a:srgbClr val="FF0000"/>
                </a:solidFill>
              </a:rPr>
              <a:t>FCC</a:t>
            </a:r>
          </a:p>
        </p:txBody>
      </p:sp>
      <p:sp>
        <p:nvSpPr>
          <p:cNvPr id="29713" name="TextBox 29"/>
          <p:cNvSpPr txBox="1">
            <a:spLocks noChangeArrowheads="1"/>
          </p:cNvSpPr>
          <p:nvPr/>
        </p:nvSpPr>
        <p:spPr bwMode="auto">
          <a:xfrm>
            <a:off x="5486400" y="25908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ALPHA IRON     </a:t>
            </a:r>
            <a:r>
              <a:rPr lang="en-US">
                <a:solidFill>
                  <a:srgbClr val="FF0000"/>
                </a:solidFill>
              </a:rPr>
              <a:t>BCC             </a:t>
            </a:r>
          </a:p>
          <a:p>
            <a:r>
              <a:rPr lang="en-US"/>
              <a:t>            </a:t>
            </a:r>
            <a:r>
              <a:rPr lang="en-US">
                <a:solidFill>
                  <a:srgbClr val="0000FF"/>
                </a:solidFill>
              </a:rPr>
              <a:t>NON MAGNETIC</a:t>
            </a:r>
          </a:p>
        </p:txBody>
      </p:sp>
      <p:sp>
        <p:nvSpPr>
          <p:cNvPr id="29714" name="TextBox 30"/>
          <p:cNvSpPr txBox="1">
            <a:spLocks noChangeArrowheads="1"/>
          </p:cNvSpPr>
          <p:nvPr/>
        </p:nvSpPr>
        <p:spPr bwMode="auto">
          <a:xfrm>
            <a:off x="6248400" y="3648075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ALPHA   IRON     BCC             </a:t>
            </a:r>
          </a:p>
          <a:p>
            <a:r>
              <a:rPr lang="en-US"/>
              <a:t>           </a:t>
            </a:r>
            <a:r>
              <a:rPr lang="en-US">
                <a:solidFill>
                  <a:srgbClr val="0000FF"/>
                </a:solidFill>
              </a:rPr>
              <a:t>MAGNETIC</a:t>
            </a:r>
          </a:p>
          <a:p>
            <a:endParaRPr lang="en-US"/>
          </a:p>
        </p:txBody>
      </p:sp>
      <p:sp>
        <p:nvSpPr>
          <p:cNvPr id="29715" name="TextBox 31"/>
          <p:cNvSpPr txBox="1">
            <a:spLocks noChangeArrowheads="1"/>
          </p:cNvSpPr>
          <p:nvPr/>
        </p:nvSpPr>
        <p:spPr bwMode="auto">
          <a:xfrm>
            <a:off x="838200" y="91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1535</a:t>
            </a:r>
          </a:p>
        </p:txBody>
      </p:sp>
      <p:sp>
        <p:nvSpPr>
          <p:cNvPr id="29716" name="TextBox 32"/>
          <p:cNvSpPr txBox="1">
            <a:spLocks noChangeArrowheads="1"/>
          </p:cNvSpPr>
          <p:nvPr/>
        </p:nvSpPr>
        <p:spPr bwMode="auto">
          <a:xfrm>
            <a:off x="838200" y="1447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1400</a:t>
            </a:r>
          </a:p>
        </p:txBody>
      </p:sp>
      <p:sp>
        <p:nvSpPr>
          <p:cNvPr id="29717" name="TextBox 33"/>
          <p:cNvSpPr txBox="1">
            <a:spLocks noChangeArrowheads="1"/>
          </p:cNvSpPr>
          <p:nvPr/>
        </p:nvSpPr>
        <p:spPr bwMode="auto">
          <a:xfrm>
            <a:off x="990600" y="24384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910</a:t>
            </a:r>
          </a:p>
        </p:txBody>
      </p:sp>
      <p:sp>
        <p:nvSpPr>
          <p:cNvPr id="29718" name="TextBox 34"/>
          <p:cNvSpPr txBox="1">
            <a:spLocks noChangeArrowheads="1"/>
          </p:cNvSpPr>
          <p:nvPr/>
        </p:nvSpPr>
        <p:spPr bwMode="auto">
          <a:xfrm>
            <a:off x="990600" y="2895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768</a:t>
            </a:r>
          </a:p>
        </p:txBody>
      </p:sp>
      <p:sp>
        <p:nvSpPr>
          <p:cNvPr id="29719" name="TextBox 35"/>
          <p:cNvSpPr txBox="1">
            <a:spLocks noChangeArrowheads="1"/>
          </p:cNvSpPr>
          <p:nvPr/>
        </p:nvSpPr>
        <p:spPr bwMode="auto">
          <a:xfrm>
            <a:off x="4800600" y="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COOLING CURVE FOR  </a:t>
            </a:r>
          </a:p>
          <a:p>
            <a:r>
              <a:rPr lang="en-US" sz="2400">
                <a:solidFill>
                  <a:srgbClr val="C00000"/>
                </a:solidFill>
              </a:rPr>
              <a:t>           PURE IRON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9720" name="TextBox 36"/>
          <p:cNvSpPr txBox="1">
            <a:spLocks noChangeArrowheads="1"/>
          </p:cNvSpPr>
          <p:nvPr/>
        </p:nvSpPr>
        <p:spPr bwMode="auto">
          <a:xfrm>
            <a:off x="2362200" y="11430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/>
              <a:t>δ</a:t>
            </a:r>
            <a:endParaRPr lang="en-US" sz="1200"/>
          </a:p>
        </p:txBody>
      </p:sp>
      <p:sp>
        <p:nvSpPr>
          <p:cNvPr id="29721" name="TextBox 38"/>
          <p:cNvSpPr txBox="1">
            <a:spLocks noChangeArrowheads="1"/>
          </p:cNvSpPr>
          <p:nvPr/>
        </p:nvSpPr>
        <p:spPr bwMode="auto">
          <a:xfrm>
            <a:off x="2514600" y="17526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4000"/>
              <a:t>ŗ</a:t>
            </a:r>
            <a:endParaRPr lang="en-US" sz="4000"/>
          </a:p>
        </p:txBody>
      </p:sp>
      <p:sp>
        <p:nvSpPr>
          <p:cNvPr id="29722" name="TextBox 39"/>
          <p:cNvSpPr txBox="1">
            <a:spLocks noChangeArrowheads="1"/>
          </p:cNvSpPr>
          <p:nvPr/>
        </p:nvSpPr>
        <p:spPr bwMode="auto">
          <a:xfrm>
            <a:off x="2590800" y="2438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/>
              <a:t>α</a:t>
            </a:r>
            <a:endParaRPr lang="en-US" sz="4000"/>
          </a:p>
        </p:txBody>
      </p:sp>
      <p:sp>
        <p:nvSpPr>
          <p:cNvPr id="29723" name="TextBox 40"/>
          <p:cNvSpPr txBox="1">
            <a:spLocks noChangeArrowheads="1"/>
          </p:cNvSpPr>
          <p:nvPr/>
        </p:nvSpPr>
        <p:spPr bwMode="auto">
          <a:xfrm>
            <a:off x="2819400" y="3810000"/>
            <a:ext cx="533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/>
              <a:t>α</a:t>
            </a:r>
            <a:endParaRPr lang="en-US" sz="4000"/>
          </a:p>
          <a:p>
            <a:endParaRPr lang="en-US"/>
          </a:p>
        </p:txBody>
      </p:sp>
      <p:sp>
        <p:nvSpPr>
          <p:cNvPr id="29724" name="TextBox 41"/>
          <p:cNvSpPr txBox="1">
            <a:spLocks noChangeArrowheads="1"/>
          </p:cNvSpPr>
          <p:nvPr/>
        </p:nvSpPr>
        <p:spPr bwMode="auto">
          <a:xfrm>
            <a:off x="1219200" y="59436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FIG. SHOWS TRANSFORMATION OF DIFF. STRUCTURES AT CONSTANT TEMPERATURES.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4EFE6-1D6F-480B-9FC4-ED062426E5D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ALLOTROPY AND POLYMORPHISM</a:t>
            </a:r>
          </a:p>
          <a:p>
            <a:endParaRPr lang="en-US" sz="1100">
              <a:solidFill>
                <a:srgbClr val="C00000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POLYMORPHISM</a:t>
            </a:r>
            <a:r>
              <a:rPr lang="en-US" sz="3200"/>
              <a:t> IS THE PROPERTY OF A MATERIAL TO EXIST MORE THAN ONE CRYSTAL LATTICE IN THE SOLID STATE.</a:t>
            </a:r>
          </a:p>
          <a:p>
            <a:r>
              <a:rPr lang="en-US" sz="3200"/>
              <a:t>E.g</a:t>
            </a:r>
            <a:r>
              <a:rPr lang="en-US" sz="3200" i="1"/>
              <a:t>.  CRISTAL STRUCTURE CHANGE FROM BCC (ALPHA IRON )TO FCC (GAMMA IRON ) AND AGAIN IN BCC (DELTA IRON) AS IN PURE IRON .</a:t>
            </a:r>
          </a:p>
          <a:p>
            <a:endParaRPr lang="en-US" sz="1200" i="1"/>
          </a:p>
          <a:p>
            <a:r>
              <a:rPr lang="en-US" sz="3200">
                <a:solidFill>
                  <a:srgbClr val="0000FF"/>
                </a:solidFill>
              </a:rPr>
              <a:t>ALLOTROPY  </a:t>
            </a:r>
            <a:r>
              <a:rPr lang="en-US" sz="3200"/>
              <a:t>: IF THE ABOVE CHANGE IN STRUCTURE IS REVERSIBLE , THEN THIS POLYMORPHIC CHANGE IS KNOWN AS </a:t>
            </a:r>
            <a:r>
              <a:rPr lang="en-US" sz="3200">
                <a:solidFill>
                  <a:srgbClr val="0000FF"/>
                </a:solidFill>
              </a:rPr>
              <a:t>ALLOTROPY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391400" cy="334962"/>
          </a:xfrm>
        </p:spPr>
        <p:txBody>
          <a:bodyPr/>
          <a:lstStyle/>
          <a:p>
            <a:pPr eaLnBrk="1" hangingPunct="1"/>
            <a:r>
              <a:rPr lang="en-US" sz="4000" b="1" smtClean="0"/>
              <a:t>CRYSTALLINE MATERIALS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6868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AE487-FD37-496B-8FCB-3B87C7975A9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8915400" cy="64770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971800" y="5334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IRON CARBON DIAGRAM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AFD16B-CA55-4B32-B3EC-24CC729307D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0B18E-D811-4B4D-A05D-82716A5C71E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534400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On this diagram three horizontal lines are observed. At 723 </a:t>
            </a:r>
            <a:r>
              <a:rPr lang="en-US" sz="3200" baseline="30000" dirty="0"/>
              <a:t>0</a:t>
            </a:r>
            <a:r>
              <a:rPr lang="en-US" sz="3200" dirty="0"/>
              <a:t>c,1140 </a:t>
            </a:r>
            <a:r>
              <a:rPr lang="en-US" sz="3200" baseline="30000" dirty="0"/>
              <a:t>0</a:t>
            </a:r>
            <a:r>
              <a:rPr lang="en-US" sz="3200" dirty="0"/>
              <a:t>c and 1495 </a:t>
            </a:r>
            <a:r>
              <a:rPr lang="en-US" sz="3200" baseline="30000" dirty="0"/>
              <a:t>0</a:t>
            </a:r>
            <a:r>
              <a:rPr lang="en-US" sz="3200" dirty="0"/>
              <a:t>c.</a:t>
            </a:r>
          </a:p>
          <a:p>
            <a:pPr>
              <a:defRPr/>
            </a:pPr>
            <a:r>
              <a:rPr lang="en-US" sz="3200" dirty="0"/>
              <a:t>At these temperatures following reactions occurs.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solidFill>
                  <a:srgbClr val="FF0000"/>
                </a:solidFill>
              </a:rPr>
              <a:t>Eutectoid reaction. (At 723 </a:t>
            </a:r>
            <a:r>
              <a:rPr lang="en-US" sz="3200" baseline="30000" dirty="0">
                <a:solidFill>
                  <a:srgbClr val="FF0000"/>
                </a:solidFill>
              </a:rPr>
              <a:t>0</a:t>
            </a:r>
            <a:r>
              <a:rPr lang="en-US" sz="3200" dirty="0">
                <a:solidFill>
                  <a:srgbClr val="FF0000"/>
                </a:solidFill>
              </a:rPr>
              <a:t>c)</a:t>
            </a: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     0.025 %c              0.8                               6.67         </a:t>
            </a:r>
          </a:p>
          <a:p>
            <a:pPr>
              <a:defRPr/>
            </a:pPr>
            <a:r>
              <a:rPr lang="en-US" sz="2800" dirty="0"/>
              <a:t>                        723 </a:t>
            </a:r>
            <a:r>
              <a:rPr lang="en-US" sz="2800" baseline="30000" dirty="0"/>
              <a:t>0</a:t>
            </a:r>
            <a:r>
              <a:rPr lang="en-US" sz="2800" dirty="0"/>
              <a:t>c.</a:t>
            </a:r>
          </a:p>
          <a:p>
            <a:pPr>
              <a:defRPr/>
            </a:pPr>
            <a:r>
              <a:rPr lang="en-US" sz="3200" dirty="0"/>
              <a:t>Austenite	                 ferrite + </a:t>
            </a:r>
            <a:r>
              <a:rPr lang="en-US" sz="3200" dirty="0" err="1"/>
              <a:t>cementite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                        i.e.         ( </a:t>
            </a:r>
            <a:r>
              <a:rPr lang="en-US" sz="3200" dirty="0" err="1"/>
              <a:t>pearlite</a:t>
            </a:r>
            <a:r>
              <a:rPr lang="en-US" sz="3200" dirty="0"/>
              <a:t> )</a:t>
            </a:r>
          </a:p>
          <a:p>
            <a:pPr>
              <a:defRPr/>
            </a:pPr>
            <a:r>
              <a:rPr lang="en-US" sz="3200" dirty="0"/>
              <a:t>                                   (88%) + ( 12%)</a:t>
            </a:r>
          </a:p>
          <a:p>
            <a:pPr>
              <a:defRPr/>
            </a:pPr>
            <a:r>
              <a:rPr lang="en-US" sz="3200" dirty="0" err="1"/>
              <a:t>Pearlite</a:t>
            </a:r>
            <a:r>
              <a:rPr lang="en-US" sz="3200" dirty="0"/>
              <a:t> shows alternate plates of </a:t>
            </a:r>
            <a:r>
              <a:rPr lang="en-US" sz="3200" dirty="0" err="1"/>
              <a:t>ferrire</a:t>
            </a:r>
            <a:r>
              <a:rPr lang="en-US" sz="3200" dirty="0"/>
              <a:t> and </a:t>
            </a:r>
            <a:r>
              <a:rPr lang="en-US" sz="3200" dirty="0" err="1"/>
              <a:t>cementite</a:t>
            </a:r>
            <a:r>
              <a:rPr lang="en-US" sz="3200" dirty="0"/>
              <a:t>.   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44750" y="4232275"/>
            <a:ext cx="1219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2444750" y="4384675"/>
            <a:ext cx="1219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3048000"/>
            <a:ext cx="6477000" cy="158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990600" y="28956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467600" y="28956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200400" y="2930525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514601" y="2819400"/>
            <a:ext cx="1676400" cy="3175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DBA8C-E012-4F3F-B734-8A89F82F3A8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1060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Percentage of each phase can be found by applying lever rule .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 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   0.025 %c          0.8                            6.67</a:t>
            </a:r>
          </a:p>
          <a:p>
            <a:pPr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% ferrite =  ( 6.67- 0.8 ) / ( 6.67- 0.025 ) * 100              </a:t>
            </a:r>
          </a:p>
          <a:p>
            <a:pPr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              = 88 %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</a:rPr>
              <a:t>% </a:t>
            </a:r>
            <a:r>
              <a:rPr lang="en-US" sz="3200" dirty="0" err="1">
                <a:solidFill>
                  <a:srgbClr val="0000FF"/>
                </a:solidFill>
              </a:rPr>
              <a:t>cementite</a:t>
            </a:r>
            <a:r>
              <a:rPr lang="en-US" sz="3200" dirty="0">
                <a:solidFill>
                  <a:srgbClr val="0000FF"/>
                </a:solidFill>
              </a:rPr>
              <a:t> = (0.8 - 0.025) / (6.67- 0.025)*100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</a:rPr>
              <a:t>                     =12%</a:t>
            </a:r>
          </a:p>
          <a:p>
            <a:pPr>
              <a:defRPr/>
            </a:pPr>
            <a:r>
              <a:rPr lang="en-US" sz="3200" dirty="0">
                <a:solidFill>
                  <a:srgbClr val="7030A0"/>
                </a:solidFill>
              </a:rPr>
              <a:t>This </a:t>
            </a:r>
          </a:p>
          <a:p>
            <a:pPr>
              <a:defRPr/>
            </a:pPr>
            <a:r>
              <a:rPr lang="en-US" sz="3200" dirty="0">
                <a:solidFill>
                  <a:srgbClr val="7030A0"/>
                </a:solidFill>
              </a:rPr>
              <a:t>88% ferrite + 12% </a:t>
            </a:r>
            <a:r>
              <a:rPr lang="en-US" sz="3200" dirty="0" err="1">
                <a:solidFill>
                  <a:srgbClr val="7030A0"/>
                </a:solidFill>
              </a:rPr>
              <a:t>cementite</a:t>
            </a:r>
            <a:r>
              <a:rPr lang="en-US" sz="3200" dirty="0">
                <a:solidFill>
                  <a:srgbClr val="7030A0"/>
                </a:solidFill>
              </a:rPr>
              <a:t> = 100 </a:t>
            </a:r>
            <a:r>
              <a:rPr lang="en-US" sz="3200" dirty="0" err="1">
                <a:solidFill>
                  <a:srgbClr val="7030A0"/>
                </a:solidFill>
              </a:rPr>
              <a:t>pearlitre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1758950"/>
            <a:ext cx="6477000" cy="158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>
          <a:xfrm>
            <a:off x="990600" y="160655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467600" y="160655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200400" y="1641475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514601" y="1530350"/>
            <a:ext cx="1676400" cy="3175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6EFE76-C5A9-413A-8C06-04C0D6D36CE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84582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2.Eutectic reaction:</a:t>
            </a:r>
            <a:endParaRPr lang="en-US" sz="3200"/>
          </a:p>
          <a:p>
            <a:r>
              <a:rPr lang="en-US" sz="3200"/>
              <a:t>                  1140 </a:t>
            </a:r>
            <a:r>
              <a:rPr lang="en-US" sz="3200" baseline="30000"/>
              <a:t>0</a:t>
            </a:r>
            <a:r>
              <a:rPr lang="en-US" sz="3200"/>
              <a:t>c.</a:t>
            </a:r>
          </a:p>
          <a:p>
            <a:r>
              <a:rPr lang="en-US" sz="3200"/>
              <a:t>Ledeburite              austenite + cementite</a:t>
            </a:r>
          </a:p>
          <a:p>
            <a:r>
              <a:rPr lang="en-US" sz="3200">
                <a:solidFill>
                  <a:srgbClr val="FF0000"/>
                </a:solidFill>
              </a:rPr>
              <a:t>                                       .</a:t>
            </a:r>
            <a:r>
              <a:rPr lang="lv-LV" sz="3200">
                <a:solidFill>
                  <a:srgbClr val="FF0000"/>
                </a:solidFill>
              </a:rPr>
              <a:t>ŗ </a:t>
            </a:r>
            <a:r>
              <a:rPr lang="en-US" sz="3200">
                <a:solidFill>
                  <a:srgbClr val="FF0000"/>
                </a:solidFill>
              </a:rPr>
              <a:t>    +     fe</a:t>
            </a:r>
            <a:r>
              <a:rPr lang="en-US" sz="3200" baseline="-25000">
                <a:solidFill>
                  <a:srgbClr val="FF0000"/>
                </a:solidFill>
              </a:rPr>
              <a:t>3</a:t>
            </a:r>
            <a:r>
              <a:rPr lang="en-US" sz="3200">
                <a:solidFill>
                  <a:srgbClr val="FF0000"/>
                </a:solidFill>
              </a:rPr>
              <a:t>c</a:t>
            </a: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r>
              <a:rPr lang="en-US" sz="3200">
                <a:solidFill>
                  <a:srgbClr val="FF0000"/>
                </a:solidFill>
              </a:rPr>
              <a:t>      2.0                  4.3                           6.67    </a:t>
            </a:r>
          </a:p>
          <a:p>
            <a:endParaRPr lang="en-US" sz="3200"/>
          </a:p>
          <a:p>
            <a:r>
              <a:rPr lang="en-US" sz="3200"/>
              <a:t>And below 723 </a:t>
            </a:r>
            <a:r>
              <a:rPr lang="en-US" sz="3200" baseline="30000"/>
              <a:t>0</a:t>
            </a:r>
            <a:r>
              <a:rPr lang="en-US" sz="3200"/>
              <a:t>c. This austenite transforms to ferrite + cementite. </a:t>
            </a:r>
          </a:p>
          <a:p>
            <a:r>
              <a:rPr lang="en-US" sz="3200"/>
              <a:t>And some of the ledeburite transformed as it is, called as transformed ledeburite.</a:t>
            </a:r>
          </a:p>
          <a:p>
            <a:endParaRPr lang="en-US" sz="320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62200" y="1600200"/>
            <a:ext cx="1219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2362200" y="1752600"/>
            <a:ext cx="1219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3048000"/>
            <a:ext cx="6477000" cy="158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990600" y="28956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467600" y="28956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200400" y="2930525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14601" y="3040062"/>
            <a:ext cx="1676400" cy="3175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8A2DAD-97C3-4813-A377-DBC280EED74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52400" y="304800"/>
            <a:ext cx="861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3. Peritectic reation: </a:t>
            </a:r>
          </a:p>
          <a:p>
            <a:r>
              <a:rPr lang="en-US" sz="3200">
                <a:solidFill>
                  <a:srgbClr val="FF0000"/>
                </a:solidFill>
              </a:rPr>
              <a:t> </a:t>
            </a:r>
          </a:p>
          <a:p>
            <a:r>
              <a:rPr lang="en-US" sz="3200"/>
              <a:t>                1495 </a:t>
            </a:r>
            <a:r>
              <a:rPr lang="en-US" sz="3200" baseline="30000"/>
              <a:t>0</a:t>
            </a:r>
            <a:r>
              <a:rPr lang="en-US" sz="3200"/>
              <a:t>c.</a:t>
            </a:r>
          </a:p>
          <a:p>
            <a:r>
              <a:rPr lang="en-US" sz="3200"/>
              <a:t>Austenite              delta iron + liquid </a:t>
            </a:r>
            <a:r>
              <a:rPr lang="en-US" sz="2000"/>
              <a:t>(molten metal )</a:t>
            </a:r>
          </a:p>
          <a:p>
            <a:r>
              <a:rPr lang="en-US" sz="3600"/>
              <a:t>          </a:t>
            </a:r>
            <a:r>
              <a:rPr lang="lv-LV" sz="3600"/>
              <a:t>ŗ</a:t>
            </a:r>
            <a:r>
              <a:rPr lang="en-US" sz="3600"/>
              <a:t>                     δ      +     L</a:t>
            </a:r>
          </a:p>
          <a:p>
            <a:endParaRPr lang="en-US" sz="3600"/>
          </a:p>
          <a:p>
            <a:r>
              <a:rPr lang="en-US" sz="3600"/>
              <a:t>     </a:t>
            </a:r>
            <a:r>
              <a:rPr lang="en-US" sz="3600">
                <a:solidFill>
                  <a:srgbClr val="FF0000"/>
                </a:solidFill>
              </a:rPr>
              <a:t>0.1                 0.18                      0.5  </a:t>
            </a:r>
            <a:r>
              <a:rPr lang="en-US" sz="3600"/>
              <a:t> </a:t>
            </a:r>
          </a:p>
          <a:p>
            <a:r>
              <a:rPr lang="en-US" sz="3600"/>
              <a:t>This reaction is not important for commertial heat treatment processes.             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400" y="1981200"/>
            <a:ext cx="1219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2057400" y="2133600"/>
            <a:ext cx="1219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3048000"/>
            <a:ext cx="6477000" cy="158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990600" y="28956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467600" y="28956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200400" y="2930525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14601" y="3178175"/>
            <a:ext cx="1676400" cy="3175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838200" y="228600"/>
            <a:ext cx="77724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Ferrite: </a:t>
            </a:r>
            <a:r>
              <a:rPr lang="el-GR" sz="3600">
                <a:solidFill>
                  <a:srgbClr val="FF0000"/>
                </a:solidFill>
              </a:rPr>
              <a:t>α</a:t>
            </a:r>
            <a:r>
              <a:rPr lang="en-US" sz="3600">
                <a:solidFill>
                  <a:srgbClr val="FF0000"/>
                </a:solidFill>
              </a:rPr>
              <a:t>- alpha solid solution</a:t>
            </a:r>
          </a:p>
          <a:p>
            <a:r>
              <a:rPr lang="en-US" sz="3200"/>
              <a:t>It is an interstitial solid solution of carbon dissolved in </a:t>
            </a:r>
            <a:r>
              <a:rPr lang="el-GR" sz="3200"/>
              <a:t>α</a:t>
            </a:r>
            <a:r>
              <a:rPr lang="en-US" sz="3200"/>
              <a:t>-iron.(BCC- structure.). Maximum solubility of carbon is 0.008 % at room temp. and this solubility limit increases up to 0.025 % at 723 </a:t>
            </a:r>
            <a:r>
              <a:rPr lang="en-US" sz="3200" baseline="30000"/>
              <a:t>0</a:t>
            </a:r>
            <a:r>
              <a:rPr lang="en-US" sz="3200"/>
              <a:t>c (LCT-lower critical temp. or a1,2,3.)</a:t>
            </a:r>
          </a:p>
          <a:p>
            <a:r>
              <a:rPr lang="en-US" sz="3200"/>
              <a:t>Ferrite is </a:t>
            </a:r>
            <a:r>
              <a:rPr lang="en-US" sz="3200">
                <a:solidFill>
                  <a:srgbClr val="0000FF"/>
                </a:solidFill>
              </a:rPr>
              <a:t>soft and ductile</a:t>
            </a:r>
            <a:r>
              <a:rPr lang="en-US" sz="3200"/>
              <a:t>, </a:t>
            </a:r>
            <a:r>
              <a:rPr lang="en-US" sz="3200">
                <a:solidFill>
                  <a:srgbClr val="0000FF"/>
                </a:solidFill>
              </a:rPr>
              <a:t>magnetic</a:t>
            </a:r>
            <a:r>
              <a:rPr lang="en-US" sz="3200"/>
              <a:t> in nature. It is the </a:t>
            </a:r>
            <a:r>
              <a:rPr lang="en-US" sz="3200">
                <a:solidFill>
                  <a:srgbClr val="0000FF"/>
                </a:solidFill>
              </a:rPr>
              <a:t>softest structure </a:t>
            </a:r>
            <a:r>
              <a:rPr lang="en-US" sz="3200"/>
              <a:t>that appears on the fe-c diagram.</a:t>
            </a:r>
          </a:p>
          <a:p>
            <a:r>
              <a:rPr lang="en-US" sz="3200"/>
              <a:t>Hardness- </a:t>
            </a:r>
            <a:r>
              <a:rPr lang="en-US" sz="3200">
                <a:solidFill>
                  <a:srgbClr val="0000FF"/>
                </a:solidFill>
              </a:rPr>
              <a:t>50-100 BHN</a:t>
            </a:r>
            <a:r>
              <a:rPr lang="en-US" sz="3200"/>
              <a:t> , less than Rockwell B 90 , TS= 40000 PSI, elongation 40% in 2 inch.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3019E6-4002-4D08-86B6-50FF16A16FBD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848600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</a:rPr>
              <a:t>Cementite</a:t>
            </a:r>
            <a:r>
              <a:rPr lang="en-US" sz="4000" dirty="0"/>
              <a:t> </a:t>
            </a:r>
            <a:r>
              <a:rPr lang="en-US" sz="3200" dirty="0"/>
              <a:t>:  </a:t>
            </a:r>
          </a:p>
          <a:p>
            <a:pPr>
              <a:defRPr/>
            </a:pPr>
            <a:r>
              <a:rPr lang="en-US" sz="3200" dirty="0"/>
              <a:t>called as iron carbide, CM, </a:t>
            </a:r>
            <a:r>
              <a:rPr lang="en-US" sz="4000" dirty="0">
                <a:solidFill>
                  <a:srgbClr val="FF0000"/>
                </a:solidFill>
              </a:rPr>
              <a:t>fe</a:t>
            </a:r>
            <a:r>
              <a:rPr lang="en-US" sz="4000" baseline="-25000" dirty="0">
                <a:solidFill>
                  <a:srgbClr val="FF0000"/>
                </a:solidFill>
              </a:rPr>
              <a:t>3</a:t>
            </a:r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/>
              <a:t>Cementite</a:t>
            </a:r>
            <a:r>
              <a:rPr lang="en-US" sz="3200" dirty="0"/>
              <a:t> contains </a:t>
            </a:r>
            <a:r>
              <a:rPr lang="en-US" sz="3200" dirty="0">
                <a:solidFill>
                  <a:srgbClr val="FF0000"/>
                </a:solidFill>
              </a:rPr>
              <a:t>6.67 % C </a:t>
            </a:r>
            <a:r>
              <a:rPr lang="en-US" sz="3200" dirty="0"/>
              <a:t>by wt. It is a </a:t>
            </a:r>
            <a:r>
              <a:rPr lang="en-US" sz="3200" dirty="0" err="1"/>
              <a:t>intermetallic</a:t>
            </a:r>
            <a:r>
              <a:rPr lang="en-US" sz="3200" dirty="0"/>
              <a:t> stable carbide compound. Crystal structure is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orthorhombic</a:t>
            </a:r>
            <a:r>
              <a:rPr lang="en-US" sz="3200" dirty="0"/>
              <a:t>. </a:t>
            </a:r>
            <a:r>
              <a:rPr lang="en-US" sz="3200" dirty="0">
                <a:solidFill>
                  <a:srgbClr val="0000FF"/>
                </a:solidFill>
              </a:rPr>
              <a:t>Very  </a:t>
            </a:r>
            <a:r>
              <a:rPr lang="en-US" sz="3200" dirty="0" err="1">
                <a:solidFill>
                  <a:srgbClr val="0000FF"/>
                </a:solidFill>
              </a:rPr>
              <a:t>very</a:t>
            </a:r>
            <a:r>
              <a:rPr lang="en-US" sz="3200" dirty="0">
                <a:solidFill>
                  <a:srgbClr val="0000FF"/>
                </a:solidFill>
              </a:rPr>
              <a:t> hard and brittle </a:t>
            </a:r>
            <a:r>
              <a:rPr lang="en-US" sz="3200" dirty="0"/>
              <a:t>interstitial compound. </a:t>
            </a:r>
          </a:p>
          <a:p>
            <a:pPr>
              <a:defRPr/>
            </a:pPr>
            <a:r>
              <a:rPr lang="en-US" sz="3200" dirty="0"/>
              <a:t>Low TS </a:t>
            </a:r>
            <a:r>
              <a:rPr lang="en-US" sz="3200" dirty="0">
                <a:solidFill>
                  <a:srgbClr val="0000FF"/>
                </a:solidFill>
              </a:rPr>
              <a:t>@ 500 PSI. </a:t>
            </a:r>
            <a:r>
              <a:rPr lang="en-US" sz="3200" dirty="0"/>
              <a:t>but high </a:t>
            </a:r>
            <a:r>
              <a:rPr lang="en-US" sz="3200" dirty="0">
                <a:solidFill>
                  <a:srgbClr val="0000FF"/>
                </a:solidFill>
              </a:rPr>
              <a:t>compressive</a:t>
            </a:r>
            <a:r>
              <a:rPr lang="en-US" sz="3200" dirty="0"/>
              <a:t> strength.</a:t>
            </a:r>
          </a:p>
          <a:p>
            <a:pPr>
              <a:defRPr/>
            </a:pPr>
            <a:r>
              <a:rPr lang="en-US" sz="3200" dirty="0"/>
              <a:t>It is the hardest structure on the diagram.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</a:rPr>
              <a:t>1400 BHN</a:t>
            </a:r>
            <a:r>
              <a:rPr lang="en-US" sz="3200" dirty="0"/>
              <a:t>, ferromagnetic below 210 </a:t>
            </a:r>
            <a:r>
              <a:rPr lang="en-US" sz="3200" baseline="30000" dirty="0"/>
              <a:t>0</a:t>
            </a:r>
            <a:r>
              <a:rPr lang="en-US" sz="3200" dirty="0"/>
              <a:t>c &amp; in the form of round particles.</a:t>
            </a:r>
          </a:p>
          <a:p>
            <a:pPr>
              <a:defRPr/>
            </a:pPr>
            <a:r>
              <a:rPr lang="en-US" sz="3200" dirty="0"/>
              <a:t>It is the hardest phase on the diagram.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80058-222F-4FC6-A736-E55B539DEC24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609600" y="363538"/>
            <a:ext cx="80772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Austenite :</a:t>
            </a:r>
            <a:r>
              <a:rPr lang="lv-LV" sz="3600">
                <a:solidFill>
                  <a:srgbClr val="FF0000"/>
                </a:solidFill>
              </a:rPr>
              <a:t>ŗ</a:t>
            </a:r>
            <a:r>
              <a:rPr lang="en-US" sz="3600">
                <a:solidFill>
                  <a:srgbClr val="FF0000"/>
                </a:solidFill>
              </a:rPr>
              <a:t> –gamma solid solution.</a:t>
            </a:r>
          </a:p>
          <a:p>
            <a:r>
              <a:rPr lang="en-US" sz="3200"/>
              <a:t>It is an interstitial solid solution of carbon dissolved in </a:t>
            </a:r>
            <a:r>
              <a:rPr lang="lv-LV" sz="3200"/>
              <a:t>ŗ </a:t>
            </a:r>
            <a:r>
              <a:rPr lang="en-US" sz="3200"/>
              <a:t> gamma iron ( FCC structure). solubility of C is 0.8% at 723 </a:t>
            </a:r>
            <a:r>
              <a:rPr lang="en-US" sz="3200" baseline="30000"/>
              <a:t>0</a:t>
            </a:r>
            <a:r>
              <a:rPr lang="en-US" sz="3200"/>
              <a:t>c and this limit increases up to 2 % at 1140 </a:t>
            </a:r>
            <a:r>
              <a:rPr lang="en-US" sz="3200" baseline="30000"/>
              <a:t>0</a:t>
            </a:r>
            <a:r>
              <a:rPr lang="en-US" sz="3200"/>
              <a:t>c.</a:t>
            </a:r>
          </a:p>
          <a:p>
            <a:r>
              <a:rPr lang="en-US" sz="3200"/>
              <a:t>Austenite is stable only above </a:t>
            </a:r>
            <a:r>
              <a:rPr lang="en-US" sz="3200">
                <a:solidFill>
                  <a:srgbClr val="0000FF"/>
                </a:solidFill>
              </a:rPr>
              <a:t>723 </a:t>
            </a:r>
            <a:r>
              <a:rPr lang="en-US" sz="3200" baseline="30000">
                <a:solidFill>
                  <a:srgbClr val="0000FF"/>
                </a:solidFill>
              </a:rPr>
              <a:t>0</a:t>
            </a:r>
            <a:r>
              <a:rPr lang="en-US" sz="3200">
                <a:solidFill>
                  <a:srgbClr val="0000FF"/>
                </a:solidFill>
              </a:rPr>
              <a:t>c. </a:t>
            </a:r>
            <a:r>
              <a:rPr lang="en-US" sz="3200"/>
              <a:t>As temp. drops below a1, it transforms in other phases.(i.e. in ferrite, pearlite ). It is not useful for part manufacturing at this temp. range ( it is stable  from 723 to 1400 </a:t>
            </a:r>
            <a:r>
              <a:rPr lang="en-US" sz="3200" baseline="30000"/>
              <a:t>0</a:t>
            </a:r>
            <a:r>
              <a:rPr lang="en-US" sz="3200"/>
              <a:t>c). Rather it can be transformed in different phases. On fast cooling autenite transform to martensite phase.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C0E1F-33AE-499F-A75A-866AD1D8018D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But it can be retained at room temp. by the addition of alloying elements. </a:t>
            </a:r>
          </a:p>
          <a:p>
            <a:r>
              <a:rPr lang="en-US" sz="3200"/>
              <a:t>E.g. Ni helps in retaining austenite at normal temp.</a:t>
            </a:r>
          </a:p>
          <a:p>
            <a:r>
              <a:rPr lang="en-US" sz="3200"/>
              <a:t>Hardness </a:t>
            </a:r>
            <a:r>
              <a:rPr lang="en-US" sz="4000">
                <a:solidFill>
                  <a:srgbClr val="0000FF"/>
                </a:solidFill>
              </a:rPr>
              <a:t>Rockwell C 40, and has high toughness. </a:t>
            </a:r>
            <a:endParaRPr lang="en-US" sz="3200">
              <a:solidFill>
                <a:srgbClr val="0000FF"/>
              </a:solidFill>
            </a:endParaRPr>
          </a:p>
          <a:p>
            <a:r>
              <a:rPr lang="en-US" sz="3200"/>
              <a:t>TS 150000 PSI, </a:t>
            </a:r>
          </a:p>
          <a:p>
            <a:r>
              <a:rPr lang="en-US" sz="3200"/>
              <a:t>elongation 10% in 2 in. </a:t>
            </a:r>
          </a:p>
          <a:p>
            <a:r>
              <a:rPr lang="en-US" sz="3200"/>
              <a:t>it is non magnetic.</a:t>
            </a:r>
          </a:p>
          <a:p>
            <a:r>
              <a:rPr lang="en-US" sz="3200"/>
              <a:t>Austenitic stainless steel (18/8, 18% Cr ,8% Ni) shows austenite phase retained at room temp. which is non magnetic. 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E44B0-2867-4DD2-9B54-BF351D0A13D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A369D6-561F-4108-9F72-60C053CBC0F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Pearlite:</a:t>
            </a:r>
            <a:r>
              <a:rPr lang="en-US" sz="3200"/>
              <a:t> </a:t>
            </a:r>
          </a:p>
          <a:p>
            <a:r>
              <a:rPr lang="en-US" sz="3200"/>
              <a:t>austenite transforms to pearlite on very slow cooling. </a:t>
            </a:r>
          </a:p>
          <a:p>
            <a:r>
              <a:rPr lang="en-US" sz="3200"/>
              <a:t>In an eutectoid steel ( 0.8%C steel) austenite transform to pearlite at 723 </a:t>
            </a:r>
            <a:r>
              <a:rPr lang="en-US" sz="3200" baseline="30000"/>
              <a:t>0</a:t>
            </a:r>
            <a:r>
              <a:rPr lang="en-US" sz="3200"/>
              <a:t>c.</a:t>
            </a:r>
          </a:p>
          <a:p>
            <a:r>
              <a:rPr lang="en-US" sz="3200"/>
              <a:t>Eutectoid reaction-</a:t>
            </a:r>
          </a:p>
          <a:p>
            <a:r>
              <a:rPr lang="en-US" sz="2800"/>
              <a:t>                      723 </a:t>
            </a:r>
            <a:r>
              <a:rPr lang="en-US" sz="2800" baseline="30000"/>
              <a:t>0</a:t>
            </a:r>
            <a:r>
              <a:rPr lang="en-US" sz="2800"/>
              <a:t>c.</a:t>
            </a:r>
          </a:p>
          <a:p>
            <a:r>
              <a:rPr lang="en-US" sz="3200">
                <a:solidFill>
                  <a:srgbClr val="0000FF"/>
                </a:solidFill>
              </a:rPr>
              <a:t>Austenite	                Pearlite   </a:t>
            </a:r>
          </a:p>
          <a:p>
            <a:r>
              <a:rPr lang="en-US" sz="3200">
                <a:solidFill>
                  <a:srgbClr val="0000FF"/>
                </a:solidFill>
              </a:rPr>
              <a:t>                        i.e.  (  ferrite + cementite	)</a:t>
            </a:r>
          </a:p>
          <a:p>
            <a:r>
              <a:rPr lang="en-US" sz="3200"/>
              <a:t>                                   (88%) + ( 12%)</a:t>
            </a:r>
          </a:p>
          <a:p>
            <a:r>
              <a:rPr lang="en-US" sz="3200"/>
              <a:t>Pearlite shows alternate plates of ferrire and cementite.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3956050"/>
            <a:ext cx="1219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286000" y="4108450"/>
            <a:ext cx="1219200" cy="158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428625"/>
            <a:ext cx="90566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6D0A4D-BB9A-4C8C-A9E5-F602CD0882C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5C4E5-6A9D-4DCB-9749-57D54CEDDE0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04800" y="381000"/>
            <a:ext cx="861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Pearlite has </a:t>
            </a:r>
            <a:r>
              <a:rPr lang="en-US" sz="3200">
                <a:solidFill>
                  <a:srgbClr val="0000FF"/>
                </a:solidFill>
              </a:rPr>
              <a:t>high TS, better hardness, and toughness</a:t>
            </a:r>
            <a:r>
              <a:rPr lang="en-US" sz="3200"/>
              <a:t>. TS 120000 psi, elongation 20% in 2 in. </a:t>
            </a:r>
            <a:r>
              <a:rPr lang="en-US" sz="3200">
                <a:solidFill>
                  <a:srgbClr val="0000FF"/>
                </a:solidFill>
              </a:rPr>
              <a:t>Rockwell C 20-60</a:t>
            </a:r>
            <a:r>
              <a:rPr lang="en-US" sz="3200"/>
              <a:t>, Rc  B 90-100, </a:t>
            </a:r>
          </a:p>
          <a:p>
            <a:r>
              <a:rPr lang="en-US" sz="3200"/>
              <a:t>250-300 BHN.</a:t>
            </a:r>
          </a:p>
          <a:p>
            <a:endParaRPr lang="en-US" sz="3200"/>
          </a:p>
          <a:p>
            <a:r>
              <a:rPr lang="en-US" sz="3200"/>
              <a:t>Medium pearlite is called as sorbite or troostite.</a:t>
            </a:r>
          </a:p>
          <a:p>
            <a:r>
              <a:rPr lang="en-US" sz="3200"/>
              <a:t>Fine pearlite is called as bainite. On faster cooling these phases are observed.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DC8D2-7299-43D4-8AA8-679E6D70A83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04800" y="457200"/>
            <a:ext cx="84582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Ledeburite</a:t>
            </a:r>
            <a:r>
              <a:rPr lang="en-US" sz="3200"/>
              <a:t>: </a:t>
            </a:r>
          </a:p>
          <a:p>
            <a:r>
              <a:rPr lang="en-US" sz="3200"/>
              <a:t>It is an eutectic mixture of austenite and cementite contains 4.3% C at 1140 </a:t>
            </a:r>
            <a:r>
              <a:rPr lang="en-US" sz="3200" baseline="30000"/>
              <a:t>0</a:t>
            </a:r>
            <a:r>
              <a:rPr lang="en-US" sz="3200"/>
              <a:t>c.</a:t>
            </a:r>
          </a:p>
          <a:p>
            <a:r>
              <a:rPr lang="en-US" sz="3200"/>
              <a:t>Eutectic reaction:</a:t>
            </a:r>
          </a:p>
          <a:p>
            <a:endParaRPr lang="en-US" sz="3200"/>
          </a:p>
          <a:p>
            <a:r>
              <a:rPr lang="en-US" sz="3200"/>
              <a:t>                  1140 </a:t>
            </a:r>
            <a:r>
              <a:rPr lang="en-US" sz="3200" baseline="30000"/>
              <a:t>0</a:t>
            </a:r>
            <a:r>
              <a:rPr lang="en-US" sz="3200"/>
              <a:t>c.</a:t>
            </a:r>
          </a:p>
          <a:p>
            <a:r>
              <a:rPr lang="en-US" sz="3200">
                <a:solidFill>
                  <a:srgbClr val="0000FF"/>
                </a:solidFill>
              </a:rPr>
              <a:t>Ledeburite              austenite + cementite</a:t>
            </a:r>
          </a:p>
          <a:p>
            <a:r>
              <a:rPr lang="en-US" sz="3200">
                <a:solidFill>
                  <a:srgbClr val="FF0000"/>
                </a:solidFill>
              </a:rPr>
              <a:t>                                       .</a:t>
            </a:r>
            <a:r>
              <a:rPr lang="lv-LV" sz="3200">
                <a:solidFill>
                  <a:srgbClr val="FF0000"/>
                </a:solidFill>
              </a:rPr>
              <a:t>ŗ </a:t>
            </a:r>
            <a:r>
              <a:rPr lang="en-US" sz="3200">
                <a:solidFill>
                  <a:srgbClr val="FF0000"/>
                </a:solidFill>
              </a:rPr>
              <a:t>    +     fe</a:t>
            </a:r>
            <a:r>
              <a:rPr lang="en-US" sz="3200" baseline="-25000">
                <a:solidFill>
                  <a:srgbClr val="FF0000"/>
                </a:solidFill>
              </a:rPr>
              <a:t>3</a:t>
            </a:r>
            <a:r>
              <a:rPr lang="en-US" sz="3200">
                <a:solidFill>
                  <a:srgbClr val="FF0000"/>
                </a:solidFill>
              </a:rPr>
              <a:t>c</a:t>
            </a:r>
          </a:p>
          <a:p>
            <a:r>
              <a:rPr lang="en-US" sz="3200"/>
              <a:t>And below 723 </a:t>
            </a:r>
            <a:r>
              <a:rPr lang="en-US" sz="3200" baseline="30000"/>
              <a:t>0</a:t>
            </a:r>
            <a:r>
              <a:rPr lang="en-US" sz="3200"/>
              <a:t>c. This austenite transforms to ferrite + cementite. </a:t>
            </a:r>
            <a:endParaRPr lang="en-US" sz="3200">
              <a:solidFill>
                <a:srgbClr val="FF0000"/>
              </a:solidFill>
            </a:endParaRPr>
          </a:p>
          <a:p>
            <a:r>
              <a:rPr lang="en-US" sz="3200"/>
              <a:t>And some of the ledeburite transformed as it is, called as transformed ledeburite.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44750" y="3678238"/>
            <a:ext cx="1219200" cy="1587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2444750" y="3830638"/>
            <a:ext cx="1219200" cy="1587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24536D-01A1-44FB-92F8-04E23591459D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403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7350"/>
            <a:ext cx="255428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581400" y="32766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Pearlite</a:t>
            </a:r>
            <a:r>
              <a:rPr lang="en-US"/>
              <a:t>.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7350"/>
            <a:ext cx="23622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7350"/>
            <a:ext cx="2339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990600" y="32766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ferrite</a:t>
            </a:r>
            <a:endParaRPr lang="en-US"/>
          </a:p>
        </p:txBody>
      </p:sp>
      <p:sp>
        <p:nvSpPr>
          <p:cNvPr id="44040" name="TextBox 10"/>
          <p:cNvSpPr txBox="1">
            <a:spLocks noChangeArrowheads="1"/>
          </p:cNvSpPr>
          <p:nvPr/>
        </p:nvSpPr>
        <p:spPr bwMode="auto">
          <a:xfrm>
            <a:off x="6477000" y="32766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austenite</a:t>
            </a:r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838200" y="40386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SOFT AND DUCTILE</a:t>
            </a:r>
          </a:p>
        </p:txBody>
      </p:sp>
      <p:sp>
        <p:nvSpPr>
          <p:cNvPr id="44042" name="TextBox 9"/>
          <p:cNvSpPr txBox="1">
            <a:spLocks noChangeArrowheads="1"/>
          </p:cNvSpPr>
          <p:nvPr/>
        </p:nvSpPr>
        <p:spPr bwMode="auto">
          <a:xfrm>
            <a:off x="3581400" y="3962400"/>
            <a:ext cx="182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HIGH TS, YS, HARD AND TOUGH</a:t>
            </a:r>
          </a:p>
        </p:txBody>
      </p:sp>
      <p:sp>
        <p:nvSpPr>
          <p:cNvPr id="44043" name="TextBox 10"/>
          <p:cNvSpPr txBox="1">
            <a:spLocks noChangeArrowheads="1"/>
          </p:cNvSpPr>
          <p:nvPr/>
        </p:nvSpPr>
        <p:spPr bwMode="auto">
          <a:xfrm>
            <a:off x="6400800" y="3886200"/>
            <a:ext cx="2286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ON RETENTION TO ROOM TEMP. SHOWS  BETTER TOUGHNESS AND STRENGTH.</a:t>
            </a:r>
          </a:p>
        </p:txBody>
      </p:sp>
      <p:sp>
        <p:nvSpPr>
          <p:cNvPr id="44044" name="TextBox 11"/>
          <p:cNvSpPr txBox="1">
            <a:spLocks noChangeArrowheads="1"/>
          </p:cNvSpPr>
          <p:nvPr/>
        </p:nvSpPr>
        <p:spPr bwMode="auto">
          <a:xfrm>
            <a:off x="381000" y="59436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CEMENTITE</a:t>
            </a:r>
            <a:r>
              <a:rPr lang="en-US" sz="2400">
                <a:solidFill>
                  <a:srgbClr val="0000FF"/>
                </a:solidFill>
              </a:rPr>
              <a:t> :     VERY HARD BUT VERY BRITTLE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581025"/>
            <a:ext cx="9056688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5A9740-95FF-4098-92E9-04FB9D1C63B6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815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828800" y="6248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219200" y="6248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TTT DIAGRAM FOR 0.8% CARBON STEEL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A94234-94A6-4B15-A127-F9A86F939E4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6553200" y="1752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CC"/>
                </a:solidFill>
              </a:rPr>
              <a:t>Rc 20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6629400" y="213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Rc 30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6629400" y="3429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Rc 45-60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66294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Rc 40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46090" name="TextBox 9"/>
          <p:cNvSpPr txBox="1">
            <a:spLocks noChangeArrowheads="1"/>
          </p:cNvSpPr>
          <p:nvPr/>
        </p:nvSpPr>
        <p:spPr bwMode="auto">
          <a:xfrm>
            <a:off x="7239000" y="5181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CC"/>
                </a:solidFill>
              </a:rPr>
              <a:t>Rc 64</a:t>
            </a:r>
            <a:endParaRPr lang="en-US">
              <a:solidFill>
                <a:srgbClr val="FF33CC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22475" y="1122363"/>
            <a:ext cx="3076575" cy="817562"/>
          </a:xfrm>
          <a:custGeom>
            <a:avLst/>
            <a:gdLst>
              <a:gd name="connsiteX0" fmla="*/ 0 w 3075709"/>
              <a:gd name="connsiteY0" fmla="*/ 0 h 817418"/>
              <a:gd name="connsiteX1" fmla="*/ 429491 w 3075709"/>
              <a:gd name="connsiteY1" fmla="*/ 290946 h 817418"/>
              <a:gd name="connsiteX2" fmla="*/ 484909 w 3075709"/>
              <a:gd name="connsiteY2" fmla="*/ 332509 h 817418"/>
              <a:gd name="connsiteX3" fmla="*/ 914400 w 3075709"/>
              <a:gd name="connsiteY3" fmla="*/ 568037 h 817418"/>
              <a:gd name="connsiteX4" fmla="*/ 1316181 w 3075709"/>
              <a:gd name="connsiteY4" fmla="*/ 623455 h 817418"/>
              <a:gd name="connsiteX5" fmla="*/ 2230581 w 3075709"/>
              <a:gd name="connsiteY5" fmla="*/ 678873 h 817418"/>
              <a:gd name="connsiteX6" fmla="*/ 3075709 w 3075709"/>
              <a:gd name="connsiteY6" fmla="*/ 817418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709" h="817418">
                <a:moveTo>
                  <a:pt x="0" y="0"/>
                </a:moveTo>
                <a:lnTo>
                  <a:pt x="429491" y="290946"/>
                </a:lnTo>
                <a:cubicBezTo>
                  <a:pt x="510309" y="346364"/>
                  <a:pt x="404091" y="286327"/>
                  <a:pt x="484909" y="332509"/>
                </a:cubicBezTo>
                <a:cubicBezTo>
                  <a:pt x="565727" y="378691"/>
                  <a:pt x="775855" y="519546"/>
                  <a:pt x="914400" y="568037"/>
                </a:cubicBezTo>
                <a:cubicBezTo>
                  <a:pt x="1052945" y="616528"/>
                  <a:pt x="1096818" y="604982"/>
                  <a:pt x="1316181" y="623455"/>
                </a:cubicBezTo>
                <a:cubicBezTo>
                  <a:pt x="1535544" y="641928"/>
                  <a:pt x="1937326" y="646546"/>
                  <a:pt x="2230581" y="678873"/>
                </a:cubicBezTo>
                <a:cubicBezTo>
                  <a:pt x="2523836" y="711200"/>
                  <a:pt x="2962564" y="801254"/>
                  <a:pt x="3075709" y="817418"/>
                </a:cubicBezTo>
              </a:path>
            </a:pathLst>
          </a:custGeom>
          <a:ln w="1524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36763" y="1052513"/>
            <a:ext cx="3062287" cy="1192212"/>
          </a:xfrm>
          <a:custGeom>
            <a:avLst/>
            <a:gdLst>
              <a:gd name="connsiteX0" fmla="*/ 0 w 3061855"/>
              <a:gd name="connsiteY0" fmla="*/ 0 h 1191491"/>
              <a:gd name="connsiteX1" fmla="*/ 540327 w 3061855"/>
              <a:gd name="connsiteY1" fmla="*/ 568037 h 1191491"/>
              <a:gd name="connsiteX2" fmla="*/ 1052946 w 3061855"/>
              <a:gd name="connsiteY2" fmla="*/ 789710 h 1191491"/>
              <a:gd name="connsiteX3" fmla="*/ 3061855 w 3061855"/>
              <a:gd name="connsiteY3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1855" h="1191491">
                <a:moveTo>
                  <a:pt x="0" y="0"/>
                </a:moveTo>
                <a:cubicBezTo>
                  <a:pt x="182418" y="218209"/>
                  <a:pt x="364836" y="436419"/>
                  <a:pt x="540327" y="568037"/>
                </a:cubicBezTo>
                <a:cubicBezTo>
                  <a:pt x="715818" y="699655"/>
                  <a:pt x="632691" y="685801"/>
                  <a:pt x="1052946" y="789710"/>
                </a:cubicBezTo>
                <a:cubicBezTo>
                  <a:pt x="1473201" y="893619"/>
                  <a:pt x="2267528" y="1042555"/>
                  <a:pt x="3061855" y="1191491"/>
                </a:cubicBezTo>
              </a:path>
            </a:pathLst>
          </a:custGeom>
          <a:ln w="1524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36763" y="1081088"/>
            <a:ext cx="3048000" cy="2084387"/>
          </a:xfrm>
          <a:custGeom>
            <a:avLst/>
            <a:gdLst>
              <a:gd name="connsiteX0" fmla="*/ 0 w 3048000"/>
              <a:gd name="connsiteY0" fmla="*/ 0 h 2085109"/>
              <a:gd name="connsiteX1" fmla="*/ 1122218 w 3048000"/>
              <a:gd name="connsiteY1" fmla="*/ 1787236 h 2085109"/>
              <a:gd name="connsiteX2" fmla="*/ 1163782 w 3048000"/>
              <a:gd name="connsiteY2" fmla="*/ 1787236 h 2085109"/>
              <a:gd name="connsiteX3" fmla="*/ 3048000 w 3048000"/>
              <a:gd name="connsiteY3" fmla="*/ 1773381 h 208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085109">
                <a:moveTo>
                  <a:pt x="0" y="0"/>
                </a:moveTo>
                <a:cubicBezTo>
                  <a:pt x="464127" y="744681"/>
                  <a:pt x="928254" y="1489363"/>
                  <a:pt x="1122218" y="1787236"/>
                </a:cubicBezTo>
                <a:cubicBezTo>
                  <a:pt x="1316182" y="2085109"/>
                  <a:pt x="1163782" y="1787236"/>
                  <a:pt x="1163782" y="1787236"/>
                </a:cubicBezTo>
                <a:cubicBezTo>
                  <a:pt x="1484746" y="1784927"/>
                  <a:pt x="2824018" y="1819563"/>
                  <a:pt x="3048000" y="1773381"/>
                </a:cubicBezTo>
              </a:path>
            </a:pathLst>
          </a:custGeom>
          <a:ln w="152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63750" y="1093788"/>
            <a:ext cx="3062288" cy="2493962"/>
          </a:xfrm>
          <a:custGeom>
            <a:avLst/>
            <a:gdLst>
              <a:gd name="connsiteX0" fmla="*/ 0 w 3061855"/>
              <a:gd name="connsiteY0" fmla="*/ 0 h 2493818"/>
              <a:gd name="connsiteX1" fmla="*/ 1510146 w 3061855"/>
              <a:gd name="connsiteY1" fmla="*/ 2493818 h 2493818"/>
              <a:gd name="connsiteX2" fmla="*/ 1510146 w 3061855"/>
              <a:gd name="connsiteY2" fmla="*/ 2493818 h 2493818"/>
              <a:gd name="connsiteX3" fmla="*/ 3061855 w 3061855"/>
              <a:gd name="connsiteY3" fmla="*/ 2479964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1855" h="2493818">
                <a:moveTo>
                  <a:pt x="0" y="0"/>
                </a:moveTo>
                <a:lnTo>
                  <a:pt x="1510146" y="2493818"/>
                </a:lnTo>
                <a:lnTo>
                  <a:pt x="1510146" y="2493818"/>
                </a:lnTo>
                <a:lnTo>
                  <a:pt x="3061855" y="2479964"/>
                </a:lnTo>
              </a:path>
            </a:pathLst>
          </a:custGeom>
          <a:ln w="1524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5" name="TextBox 14"/>
          <p:cNvSpPr txBox="1">
            <a:spLocks noChangeArrowheads="1"/>
          </p:cNvSpPr>
          <p:nvPr/>
        </p:nvSpPr>
        <p:spPr bwMode="auto">
          <a:xfrm>
            <a:off x="3810000" y="2286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ISOTHERMAL TANSFORMATION     DIAG.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2438400" y="304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IRON CARBON DIAGRAM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99241-699D-419B-911D-1C2C2DBA38A7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MARTENSITE STRUCTURE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044700"/>
            <a:ext cx="48768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NEEDLES OF MARTENSITE</a:t>
            </a:r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1295400" y="23622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1D5A9-AAC8-47A5-8776-1251923A0357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8CEA5-D675-4DB6-982D-2AADAE411C72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4649C2-06AD-427F-980B-D62C677A163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T T T     i.e.  TRANSFORMATION ON TIME AND               </a:t>
            </a:r>
          </a:p>
          <a:p>
            <a:r>
              <a:rPr lang="en-US" sz="2800">
                <a:solidFill>
                  <a:srgbClr val="0000FF"/>
                </a:solidFill>
              </a:rPr>
              <a:t>                  TEMPERATURE         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8001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Ms- MARTENSITIC START TEMP.</a:t>
            </a:r>
          </a:p>
          <a:p>
            <a:r>
              <a:rPr lang="en-US" sz="2400"/>
              <a:t>Mf- MARTENSITIC FINISH TEMP.</a:t>
            </a:r>
          </a:p>
          <a:p>
            <a:r>
              <a:rPr lang="en-US" sz="2400">
                <a:solidFill>
                  <a:srgbClr val="0000FF"/>
                </a:solidFill>
              </a:rPr>
              <a:t>BAINITE</a:t>
            </a:r>
            <a:r>
              <a:rPr lang="en-US" sz="2400"/>
              <a:t> : TRANSFORMATION BETWEEN 510 TO 220 </a:t>
            </a:r>
            <a:r>
              <a:rPr lang="en-US" sz="2400" baseline="30000"/>
              <a:t>0</a:t>
            </a:r>
            <a:r>
              <a:rPr lang="en-US" sz="2400"/>
              <a:t>C</a:t>
            </a:r>
          </a:p>
          <a:p>
            <a:r>
              <a:rPr lang="en-US" sz="2400"/>
              <a:t>i.e. BETWEEN NOSE OF THE DIAGRAM AND Ms TEMP.</a:t>
            </a:r>
          </a:p>
          <a:p>
            <a:r>
              <a:rPr lang="en-US" sz="2400">
                <a:solidFill>
                  <a:srgbClr val="0000FF"/>
                </a:solidFill>
              </a:rPr>
              <a:t>MARTENSITE</a:t>
            </a:r>
            <a:r>
              <a:rPr lang="en-US" sz="2400"/>
              <a:t> TRANSFORMATION START BELOW 220 </a:t>
            </a:r>
            <a:r>
              <a:rPr lang="en-US" sz="2400" baseline="30000"/>
              <a:t>0</a:t>
            </a:r>
            <a:r>
              <a:rPr lang="en-US" sz="2400"/>
              <a:t>C AND COMPLETE TRANSFORMATION OCCRS UP TO -150 </a:t>
            </a:r>
            <a:r>
              <a:rPr lang="en-US" sz="2400" baseline="30000"/>
              <a:t>0</a:t>
            </a:r>
            <a:r>
              <a:rPr lang="en-US" sz="2400"/>
              <a:t>C. ABOUT 90 % TRANSFOMATION POSSIBLE UP TO 90 </a:t>
            </a:r>
            <a:r>
              <a:rPr lang="en-US" sz="2400" baseline="30000"/>
              <a:t>0</a:t>
            </a:r>
            <a:r>
              <a:rPr lang="en-US" sz="2400"/>
              <a:t>C.</a:t>
            </a:r>
          </a:p>
          <a:p>
            <a:r>
              <a:rPr lang="en-US" sz="2400">
                <a:solidFill>
                  <a:srgbClr val="FF33CC"/>
                </a:solidFill>
              </a:rPr>
              <a:t>MARTENSITE TRANSFORMATION START AND ENDING TEMPERATURES LOWERS AS % C INCRESES OR DUE TO ADDITION OF ALLOYING ELEMENTS</a:t>
            </a:r>
            <a:r>
              <a:rPr lang="en-US" sz="3200">
                <a:solidFill>
                  <a:srgbClr val="FF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3C476F-3B10-42D7-82B3-8A791FE075A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BAINITE </a:t>
            </a:r>
            <a:r>
              <a:rPr lang="en-US" sz="3200"/>
              <a:t>: </a:t>
            </a:r>
          </a:p>
          <a:p>
            <a:r>
              <a:rPr lang="en-US" sz="3200"/>
              <a:t>STRUCTURE SHOWS </a:t>
            </a:r>
          </a:p>
          <a:p>
            <a:r>
              <a:rPr lang="en-US" sz="3200"/>
              <a:t>DARK ETCHING AGGREGATES</a:t>
            </a:r>
          </a:p>
          <a:p>
            <a:r>
              <a:rPr lang="en-US" sz="3200"/>
              <a:t> OF FERRITE AND CEMENTITE, </a:t>
            </a:r>
          </a:p>
          <a:p>
            <a:r>
              <a:rPr lang="en-US" sz="3200"/>
              <a:t>CALLED BAINITE.</a:t>
            </a:r>
          </a:p>
          <a:p>
            <a:r>
              <a:rPr lang="en-US" sz="3200"/>
              <a:t>       THIS TRANSFORMATION OCCURS IN ISOTHERMAL BATHS MAINTAIND IN THE RANGE OF NOSE OF TTT DIAGRAM TO Ms TEMPERATUE.   i.e. FROM A TEMP. 550 TO 220 </a:t>
            </a:r>
            <a:r>
              <a:rPr lang="en-US" sz="3200" baseline="30000"/>
              <a:t>0</a:t>
            </a:r>
            <a:r>
              <a:rPr lang="en-US" sz="3200"/>
              <a:t>C.</a:t>
            </a:r>
          </a:p>
          <a:p>
            <a:r>
              <a:rPr lang="en-US" sz="3200"/>
              <a:t>AT UPPER TEMP. IT RESEMBLES FINE GRAINED PEARLITE ,CALLED UPPER OR FEATHERY BAINITE OR TROOSTITE.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"/>
            <a:ext cx="1619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 </a:t>
            </a:r>
            <a:r>
              <a:rPr lang="en-US" sz="2800" b="1">
                <a:solidFill>
                  <a:srgbClr val="FF0000"/>
                </a:solidFill>
              </a:rPr>
              <a:t>BODY CENTRED CUBIC UNIT CELL (BCC)</a:t>
            </a:r>
          </a:p>
        </p:txBody>
      </p:sp>
      <p:pic>
        <p:nvPicPr>
          <p:cNvPr id="6147" name="Picture 5" descr="BC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3200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371600" y="48006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EXAMPLES : Iron, Chromium, Molybdenum, Vanadium,Sodium.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60FBAD-3E00-4198-B9A2-1D0B4F72901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02E0A-D520-4C77-9769-B1332C034A7E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AT LOWER TEMP. IT APPEARS AS BLACK NEEDLE LIKE STRUCTURE , CALLED LOWER OR ACCICULAR BAINITE.</a:t>
            </a:r>
          </a:p>
          <a:p>
            <a:endParaRPr lang="en-US" sz="3200"/>
          </a:p>
          <a:p>
            <a:r>
              <a:rPr lang="en-US" sz="3200"/>
              <a:t>THE MEDIUM GRAINED PEARLITE TRANSFORMED ABOVE NOSE OF THE DIAGRAM MAY CALLED AS SORBITE.</a:t>
            </a:r>
          </a:p>
          <a:p>
            <a:endParaRPr lang="en-US" sz="3200"/>
          </a:p>
          <a:p>
            <a:r>
              <a:rPr lang="en-US" sz="3200">
                <a:solidFill>
                  <a:srgbClr val="FF33CC"/>
                </a:solidFill>
              </a:rPr>
              <a:t>TRANSFORMATION OF BAINITE IS CALLED AS AUSTEMPERING PROCESS.</a:t>
            </a:r>
          </a:p>
          <a:p>
            <a:r>
              <a:rPr lang="en-US" sz="3200"/>
              <a:t>THE SUPERIORITY OF AUSTEMPERING SHOWS UP IN SUCH PROPERTIES AS REDUCTION OF AREA IN TENSION,</a:t>
            </a: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CE193-E1D2-4BE7-A81B-1E9AEF7DBCD0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/>
          </a:p>
          <a:p>
            <a:r>
              <a:rPr lang="en-US" sz="3200"/>
              <a:t>RESISTANCE TO IMPACT, AND SLOW BEND TEST. AS A RSULT IT HAS </a:t>
            </a:r>
            <a:r>
              <a:rPr lang="en-US" sz="3200">
                <a:solidFill>
                  <a:srgbClr val="0000FF"/>
                </a:solidFill>
              </a:rPr>
              <a:t>GREATER DUCTILITY </a:t>
            </a:r>
            <a:r>
              <a:rPr lang="en-US" sz="3200"/>
              <a:t>AND </a:t>
            </a:r>
            <a:r>
              <a:rPr lang="en-US" sz="3200">
                <a:solidFill>
                  <a:srgbClr val="0000FF"/>
                </a:solidFill>
              </a:rPr>
              <a:t>TOUGHNESS</a:t>
            </a:r>
            <a:r>
              <a:rPr lang="en-US" sz="3200"/>
              <a:t> ALONG WITH </a:t>
            </a:r>
            <a:r>
              <a:rPr lang="en-US" sz="3200">
                <a:solidFill>
                  <a:srgbClr val="0000FF"/>
                </a:solidFill>
              </a:rPr>
              <a:t>HIGH HARDNESS</a:t>
            </a:r>
            <a:r>
              <a:rPr lang="en-US" sz="3200"/>
              <a:t>. &amp; ALSO HAVE </a:t>
            </a:r>
            <a:r>
              <a:rPr lang="en-US" sz="3200">
                <a:solidFill>
                  <a:srgbClr val="0000FF"/>
                </a:solidFill>
              </a:rPr>
              <a:t>LESS DISTORTION AND DANGER OF QUENCHING CRACKS.</a:t>
            </a:r>
          </a:p>
          <a:p>
            <a:endParaRPr lang="en-US" sz="3200">
              <a:solidFill>
                <a:srgbClr val="0000FF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BHN 350-450.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C6DF3-A6D3-47F6-812F-4ABBE784B5A7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PROPERTY COMPARISON OF AUSTEMPERING (BAINITE STRUCTURE)WITH CONVENTIONAL QUENCHING.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04800" y="1143000"/>
            <a:ext cx="22098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PROPERTY</a:t>
            </a:r>
          </a:p>
          <a:p>
            <a:endParaRPr lang="en-US"/>
          </a:p>
          <a:p>
            <a:r>
              <a:rPr lang="en-US" sz="2000"/>
              <a:t>ROCKWELL C</a:t>
            </a:r>
          </a:p>
          <a:p>
            <a:endParaRPr lang="en-US" sz="2000"/>
          </a:p>
          <a:p>
            <a:r>
              <a:rPr lang="en-US" sz="2000"/>
              <a:t>UTS   PSI</a:t>
            </a:r>
          </a:p>
          <a:p>
            <a:endParaRPr lang="en-US" sz="2000"/>
          </a:p>
          <a:p>
            <a:r>
              <a:rPr lang="en-US" sz="2000"/>
              <a:t>ELONGATION IN 2 IN.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IMPACT FT-LB.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FREE BEND TEST.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2514600" y="1066800"/>
            <a:ext cx="31242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AUSTEMPERING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BAINITE</a:t>
            </a:r>
            <a:r>
              <a:rPr lang="en-US"/>
              <a:t>)</a:t>
            </a:r>
          </a:p>
          <a:p>
            <a:endParaRPr lang="en-US"/>
          </a:p>
          <a:p>
            <a:endParaRPr lang="en-US" sz="400"/>
          </a:p>
          <a:p>
            <a:r>
              <a:rPr lang="en-US" sz="2000" b="1">
                <a:solidFill>
                  <a:srgbClr val="FF33CC"/>
                </a:solidFill>
              </a:rPr>
              <a:t>50</a:t>
            </a:r>
          </a:p>
          <a:p>
            <a:endParaRPr lang="en-US" sz="2000" b="1">
              <a:solidFill>
                <a:srgbClr val="FF33CC"/>
              </a:solidFill>
            </a:endParaRPr>
          </a:p>
          <a:p>
            <a:r>
              <a:rPr lang="en-US" sz="2000" b="1">
                <a:solidFill>
                  <a:srgbClr val="FF33CC"/>
                </a:solidFill>
              </a:rPr>
              <a:t>259000</a:t>
            </a:r>
          </a:p>
          <a:p>
            <a:endParaRPr lang="en-US" sz="2000" b="1">
              <a:solidFill>
                <a:srgbClr val="FF33CC"/>
              </a:solidFill>
            </a:endParaRPr>
          </a:p>
          <a:p>
            <a:endParaRPr lang="en-US" sz="2000" b="1">
              <a:solidFill>
                <a:srgbClr val="FF33CC"/>
              </a:solidFill>
            </a:endParaRPr>
          </a:p>
          <a:p>
            <a:r>
              <a:rPr lang="en-US" sz="2000" b="1">
                <a:solidFill>
                  <a:srgbClr val="FF33CC"/>
                </a:solidFill>
              </a:rPr>
              <a:t>5.0</a:t>
            </a:r>
          </a:p>
          <a:p>
            <a:endParaRPr lang="en-US" sz="2000" b="1">
              <a:solidFill>
                <a:srgbClr val="FF33CC"/>
              </a:solidFill>
            </a:endParaRPr>
          </a:p>
          <a:p>
            <a:endParaRPr lang="en-US" sz="2000" b="1">
              <a:solidFill>
                <a:srgbClr val="FF33CC"/>
              </a:solidFill>
            </a:endParaRPr>
          </a:p>
          <a:p>
            <a:endParaRPr lang="en-US" sz="2000" b="1">
              <a:solidFill>
                <a:srgbClr val="FF33CC"/>
              </a:solidFill>
            </a:endParaRPr>
          </a:p>
          <a:p>
            <a:r>
              <a:rPr lang="en-US" sz="2000" b="1">
                <a:solidFill>
                  <a:srgbClr val="FF33CC"/>
                </a:solidFill>
              </a:rPr>
              <a:t>46.4</a:t>
            </a:r>
          </a:p>
          <a:p>
            <a:endParaRPr lang="en-US" sz="2000" b="1">
              <a:solidFill>
                <a:srgbClr val="FF33CC"/>
              </a:solidFill>
            </a:endParaRPr>
          </a:p>
          <a:p>
            <a:endParaRPr lang="en-US" sz="2000" b="1">
              <a:solidFill>
                <a:srgbClr val="FF33CC"/>
              </a:solidFill>
            </a:endParaRPr>
          </a:p>
          <a:p>
            <a:endParaRPr lang="en-US" sz="2000" b="1">
              <a:solidFill>
                <a:srgbClr val="FF33CC"/>
              </a:solidFill>
            </a:endParaRPr>
          </a:p>
          <a:p>
            <a:r>
              <a:rPr lang="en-US" sz="2000" b="1">
                <a:solidFill>
                  <a:srgbClr val="FF33CC"/>
                </a:solidFill>
              </a:rPr>
              <a:t>GREATER THAN 150 </a:t>
            </a:r>
            <a:r>
              <a:rPr lang="en-US" sz="2000" b="1" baseline="30000">
                <a:solidFill>
                  <a:srgbClr val="FF33CC"/>
                </a:solidFill>
              </a:rPr>
              <a:t>0 </a:t>
            </a:r>
            <a:r>
              <a:rPr lang="en-US" sz="2000" b="1">
                <a:solidFill>
                  <a:srgbClr val="FF33CC"/>
                </a:solidFill>
              </a:rPr>
              <a:t>WITHOUT RUPTURE.</a:t>
            </a:r>
            <a:endParaRPr lang="en-US" b="1">
              <a:solidFill>
                <a:srgbClr val="FF33CC"/>
              </a:solidFill>
            </a:endParaRPr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5715000" y="990600"/>
            <a:ext cx="3048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CONVENTIONAL QUENCH &amp; TEMPER METHOD.</a:t>
            </a:r>
          </a:p>
          <a:p>
            <a:endParaRPr lang="en-US" sz="300"/>
          </a:p>
          <a:p>
            <a:r>
              <a:rPr lang="en-US" sz="2000">
                <a:solidFill>
                  <a:srgbClr val="FF33CC"/>
                </a:solidFill>
              </a:rPr>
              <a:t>49.8</a:t>
            </a:r>
          </a:p>
          <a:p>
            <a:endParaRPr lang="en-US" sz="2000">
              <a:solidFill>
                <a:srgbClr val="FF33CC"/>
              </a:solidFill>
            </a:endParaRPr>
          </a:p>
          <a:p>
            <a:r>
              <a:rPr lang="en-US" sz="2000">
                <a:solidFill>
                  <a:srgbClr val="FF33CC"/>
                </a:solidFill>
              </a:rPr>
              <a:t>259000</a:t>
            </a:r>
          </a:p>
          <a:p>
            <a:endParaRPr lang="en-US" sz="2000">
              <a:solidFill>
                <a:srgbClr val="FF33CC"/>
              </a:solidFill>
            </a:endParaRPr>
          </a:p>
          <a:p>
            <a:endParaRPr lang="en-US" sz="2000">
              <a:solidFill>
                <a:srgbClr val="FF33CC"/>
              </a:solidFill>
            </a:endParaRPr>
          </a:p>
          <a:p>
            <a:r>
              <a:rPr lang="en-US" sz="2000">
                <a:solidFill>
                  <a:srgbClr val="FF33CC"/>
                </a:solidFill>
              </a:rPr>
              <a:t>3.75</a:t>
            </a:r>
          </a:p>
          <a:p>
            <a:endParaRPr lang="en-US" sz="2000">
              <a:solidFill>
                <a:srgbClr val="FF33CC"/>
              </a:solidFill>
            </a:endParaRPr>
          </a:p>
          <a:p>
            <a:endParaRPr lang="en-US" sz="2000">
              <a:solidFill>
                <a:srgbClr val="FF33CC"/>
              </a:solidFill>
            </a:endParaRPr>
          </a:p>
          <a:p>
            <a:endParaRPr lang="en-US" sz="2000">
              <a:solidFill>
                <a:srgbClr val="FF33CC"/>
              </a:solidFill>
            </a:endParaRPr>
          </a:p>
          <a:p>
            <a:r>
              <a:rPr lang="en-US" sz="2000">
                <a:solidFill>
                  <a:srgbClr val="FF33CC"/>
                </a:solidFill>
              </a:rPr>
              <a:t>14</a:t>
            </a:r>
          </a:p>
          <a:p>
            <a:endParaRPr lang="en-US" sz="2000">
              <a:solidFill>
                <a:srgbClr val="FF33CC"/>
              </a:solidFill>
            </a:endParaRPr>
          </a:p>
          <a:p>
            <a:endParaRPr lang="en-US" sz="2000">
              <a:solidFill>
                <a:srgbClr val="FF33CC"/>
              </a:solidFill>
            </a:endParaRPr>
          </a:p>
          <a:p>
            <a:endParaRPr lang="en-US" sz="2000">
              <a:solidFill>
                <a:srgbClr val="FF33CC"/>
              </a:solidFill>
            </a:endParaRPr>
          </a:p>
          <a:p>
            <a:r>
              <a:rPr lang="en-US" sz="2000">
                <a:solidFill>
                  <a:srgbClr val="FF33CC"/>
                </a:solidFill>
              </a:rPr>
              <a:t>RUPTURE AT 45 </a:t>
            </a:r>
            <a:r>
              <a:rPr lang="en-US" sz="2000" baseline="30000">
                <a:solidFill>
                  <a:srgbClr val="FF33CC"/>
                </a:solidFill>
              </a:rPr>
              <a:t>0  </a:t>
            </a:r>
            <a:r>
              <a:rPr lang="en-US" sz="2000">
                <a:solidFill>
                  <a:srgbClr val="FF33CC"/>
                </a:solidFill>
              </a:rPr>
              <a:t>BEND.</a:t>
            </a:r>
            <a:endParaRPr lang="en-US">
              <a:solidFill>
                <a:srgbClr val="FF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538288"/>
            <a:ext cx="8610600" cy="41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990600"/>
            <a:ext cx="84582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7C9A55-E6AB-4FD0-A83C-A591C401034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381000" y="152400"/>
            <a:ext cx="85344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MARTENSITE</a:t>
            </a:r>
            <a:r>
              <a:rPr lang="en-US" sz="3600"/>
              <a:t>: </a:t>
            </a:r>
            <a:r>
              <a:rPr lang="en-US" sz="3600">
                <a:solidFill>
                  <a:srgbClr val="0000FF"/>
                </a:solidFill>
              </a:rPr>
              <a:t>(martempering process)</a:t>
            </a:r>
          </a:p>
          <a:p>
            <a:r>
              <a:rPr lang="en-US" sz="3600"/>
              <a:t>Heating to proper austinitizing temp, quenching rapidly in liquid salt bath held just above Ms temp. </a:t>
            </a:r>
            <a:r>
              <a:rPr lang="en-US" sz="3600">
                <a:solidFill>
                  <a:srgbClr val="0000FF"/>
                </a:solidFill>
              </a:rPr>
              <a:t>(210 </a:t>
            </a:r>
            <a:r>
              <a:rPr lang="en-US" sz="3600" baseline="30000">
                <a:solidFill>
                  <a:srgbClr val="0000FF"/>
                </a:solidFill>
              </a:rPr>
              <a:t>0</a:t>
            </a:r>
            <a:r>
              <a:rPr lang="en-US" sz="3600">
                <a:solidFill>
                  <a:srgbClr val="0000FF"/>
                </a:solidFill>
              </a:rPr>
              <a:t>c ) </a:t>
            </a:r>
            <a:r>
              <a:rPr lang="en-US" sz="3600"/>
              <a:t>and holding for period of time (for uniform heating of component) and before transformation of bainite it is cooled in air, then reheated to desired tempering temp. ( about 450 </a:t>
            </a:r>
            <a:r>
              <a:rPr lang="en-US" sz="3600" baseline="30000"/>
              <a:t>0</a:t>
            </a:r>
            <a:r>
              <a:rPr lang="en-US" sz="3600"/>
              <a:t>c)  and cooled in air. martempering minimizes residuals stresses, and  reduces danger of distortion  and cracking.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193098-99A1-4248-B571-7529F7F22AA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228600" y="0"/>
            <a:ext cx="8763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Due to higher cooling rate , insufficient  time is allowed for the carbon to diffuse out of</a:t>
            </a:r>
          </a:p>
          <a:p>
            <a:r>
              <a:rPr lang="en-US" sz="3600"/>
              <a:t>solution ,  although some movement of the iron atoms takes place , the structure can </a:t>
            </a:r>
            <a:r>
              <a:rPr lang="en-US" sz="3600">
                <a:solidFill>
                  <a:srgbClr val="0000FF"/>
                </a:solidFill>
              </a:rPr>
              <a:t>not become BCC </a:t>
            </a:r>
            <a:r>
              <a:rPr lang="en-US" sz="3600"/>
              <a:t>, while the carbon is trapped in solution , resultant  structure called martensite. Which is the supersaturated solid solution of carbon trapped in a </a:t>
            </a:r>
            <a:r>
              <a:rPr lang="en-US" sz="3600">
                <a:solidFill>
                  <a:srgbClr val="0000FF"/>
                </a:solidFill>
              </a:rPr>
              <a:t>body centered tetragonal structure .</a:t>
            </a:r>
          </a:p>
          <a:p>
            <a:r>
              <a:rPr lang="en-US" sz="36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D7F574-9054-4E18-8782-1C5F1552A8D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The highly distorted structure is the prime reason for the high hardness of martensite. </a:t>
            </a:r>
          </a:p>
          <a:p>
            <a:r>
              <a:rPr lang="en-US" sz="3600"/>
              <a:t>The hardness of martensite  increases with  increase in carbon percent.</a:t>
            </a:r>
          </a:p>
          <a:p>
            <a:r>
              <a:rPr lang="en-US" sz="3600"/>
              <a:t>                     </a:t>
            </a:r>
            <a:r>
              <a:rPr lang="en-US" sz="3600">
                <a:solidFill>
                  <a:srgbClr val="0000FF"/>
                </a:solidFill>
              </a:rPr>
              <a:t>Rc 60  at 0.40 % c</a:t>
            </a:r>
          </a:p>
          <a:p>
            <a:r>
              <a:rPr lang="en-US" sz="3600">
                <a:solidFill>
                  <a:srgbClr val="0000FF"/>
                </a:solidFill>
              </a:rPr>
              <a:t>            and   Rc 65  at 0.8% c.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noFill/>
        </p:spPr>
        <p:txBody>
          <a:bodyPr/>
          <a:lstStyle/>
          <a:p>
            <a:fld id="{13D7E328-517F-4D49-9C1A-21288DF667A9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762000"/>
            <a:ext cx="90852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1143000" y="2286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BODY CENTER TETRAGONAL UNIT CELL OF MARTENSITE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72369-2751-4AC5-A559-0301E854AF2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838200" y="1905000"/>
            <a:ext cx="7558479" cy="2215991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914400" y="7620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FACE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CENTRED CUBIC UNIT CELL (FCC)</a:t>
            </a:r>
          </a:p>
        </p:txBody>
      </p:sp>
      <p:pic>
        <p:nvPicPr>
          <p:cNvPr id="7171" name="Picture 5" descr="FCC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0"/>
            <a:ext cx="277971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219200" y="5029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EXAMPLES : Iron,Aluminium,Gold,Silver,Lead,Platinum 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A8FFF5-4E83-483A-8249-04AFD035164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c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66888"/>
            <a:ext cx="5181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     HEXAGONALLY CLOSE PACKED (HCP) UNIT CELL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990600" y="5562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       EXAMPLES : Magnesium, Beryllium, Zinc, Cadmium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493612-F1A5-40CC-9889-CD83C3A8C3A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BD9727-73F4-47F3-A2F3-E452582540E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Phase</a:t>
            </a:r>
            <a:r>
              <a:rPr lang="en-US" sz="4000"/>
              <a:t> is a form of material having characteristic structure and properties.  </a:t>
            </a:r>
          </a:p>
          <a:p>
            <a:r>
              <a:rPr lang="en-US" sz="4000"/>
              <a:t>More precisely: form of material with </a:t>
            </a:r>
            <a:r>
              <a:rPr lang="en-US" sz="4000">
                <a:solidFill>
                  <a:srgbClr val="FF0000"/>
                </a:solidFill>
              </a:rPr>
              <a:t>identifiable composition (chemistry), definable structure</a:t>
            </a:r>
            <a:r>
              <a:rPr lang="en-US" sz="4000"/>
              <a:t>, and </a:t>
            </a:r>
            <a:r>
              <a:rPr lang="en-US" sz="4000">
                <a:solidFill>
                  <a:srgbClr val="FF0000"/>
                </a:solidFill>
              </a:rPr>
              <a:t>distinctive boundaries (interfaces)</a:t>
            </a:r>
            <a:r>
              <a:rPr lang="en-US" sz="4000"/>
              <a:t> which separate it from other phases.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                 </a:t>
            </a:r>
            <a:r>
              <a:rPr lang="en-US" sz="3200" b="1">
                <a:solidFill>
                  <a:srgbClr val="FF0000"/>
                </a:solidFill>
              </a:rPr>
              <a:t>PURE METAL</a:t>
            </a:r>
            <a:r>
              <a:rPr lang="en-US" sz="2800"/>
              <a:t>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7315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PURE METAL IS CRYSTALLINE IN NATURE.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BONDS BETWEEN ATOMS OF PURE METAL ARE “METALLIC BONDS”. DUE TO WHICH PURE METALS EXHIBITS </a:t>
            </a:r>
            <a:r>
              <a:rPr lang="en-US" sz="2400">
                <a:solidFill>
                  <a:srgbClr val="FF0000"/>
                </a:solidFill>
              </a:rPr>
              <a:t>“METALLIC PROPERTIES”</a:t>
            </a:r>
            <a:r>
              <a:rPr lang="en-US" sz="2400"/>
              <a:t> AS UNDER,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DEFINATE MELTING TEMPERATURE.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DEFINATE THERMAL CONDUCTIVITY.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DEFINATE ELECTRICAL CONDUCTIVITY.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DEFINATE COLOR.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DEFINATE LUSTURE.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71774-2EDA-412C-AC47-FF622066B26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2039</Words>
  <Application>Microsoft Office PowerPoint</Application>
  <PresentationFormat>On-screen Show (4:3)</PresentationFormat>
  <Paragraphs>360</Paragraphs>
  <Slides>57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Wingdings</vt:lpstr>
      <vt:lpstr>Default Design</vt:lpstr>
      <vt:lpstr>Slide 1</vt:lpstr>
      <vt:lpstr>CLASSIFICATION OF ENGG.MATERIALS</vt:lpstr>
      <vt:lpstr>CRYSTALLINE MATERIALS</vt:lpstr>
      <vt:lpstr>Slide 4</vt:lpstr>
      <vt:lpstr>Slide 5</vt:lpstr>
      <vt:lpstr>Slide 6</vt:lpstr>
      <vt:lpstr>Slide 7</vt:lpstr>
      <vt:lpstr>Slide 8</vt:lpstr>
      <vt:lpstr>Slide 9</vt:lpstr>
      <vt:lpstr>ALLOY</vt:lpstr>
      <vt:lpstr>SOLID SOLUTION</vt:lpstr>
      <vt:lpstr>TYPES OF SOLID SOLUTIONS</vt:lpstr>
      <vt:lpstr>Slide 13</vt:lpstr>
      <vt:lpstr>Slide 14</vt:lpstr>
      <vt:lpstr>Slide 15</vt:lpstr>
      <vt:lpstr>Slide 16</vt:lpstr>
      <vt:lpstr>Slide 17</vt:lpstr>
      <vt:lpstr>Slide 18</vt:lpstr>
      <vt:lpstr>BINARY EQUILIBRIUM DIAGRAM</vt:lpstr>
      <vt:lpstr>BINARY EQUILIBRIUM DIAGRAM</vt:lpstr>
      <vt:lpstr>ISOMORPHOUS SYSTEM</vt:lpstr>
      <vt:lpstr>Slide 22</vt:lpstr>
      <vt:lpstr>Slide 23</vt:lpstr>
      <vt:lpstr>EUTECTIC SYSTEM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MARTENSITE STRUCTURE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xyz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Shrikant Shiralkar</dc:creator>
  <cp:lastModifiedBy>MECHANICAL </cp:lastModifiedBy>
  <cp:revision>104</cp:revision>
  <dcterms:created xsi:type="dcterms:W3CDTF">2008-01-20T13:43:03Z</dcterms:created>
  <dcterms:modified xsi:type="dcterms:W3CDTF">2013-07-29T06:25:26Z</dcterms:modified>
</cp:coreProperties>
</file>