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7" r:id="rId4"/>
    <p:sldId id="258" r:id="rId5"/>
    <p:sldId id="259" r:id="rId6"/>
    <p:sldId id="288" r:id="rId7"/>
    <p:sldId id="289" r:id="rId8"/>
    <p:sldId id="290" r:id="rId9"/>
    <p:sldId id="276" r:id="rId10"/>
    <p:sldId id="260" r:id="rId11"/>
    <p:sldId id="264" r:id="rId12"/>
    <p:sldId id="261" r:id="rId13"/>
    <p:sldId id="262" r:id="rId14"/>
    <p:sldId id="284" r:id="rId15"/>
    <p:sldId id="285" r:id="rId16"/>
    <p:sldId id="286" r:id="rId17"/>
    <p:sldId id="287" r:id="rId18"/>
    <p:sldId id="263" r:id="rId19"/>
    <p:sldId id="265" r:id="rId20"/>
    <p:sldId id="266" r:id="rId21"/>
    <p:sldId id="267" r:id="rId22"/>
    <p:sldId id="291" r:id="rId23"/>
    <p:sldId id="268" r:id="rId24"/>
    <p:sldId id="269" r:id="rId25"/>
    <p:sldId id="296" r:id="rId26"/>
    <p:sldId id="303" r:id="rId27"/>
    <p:sldId id="270" r:id="rId28"/>
    <p:sldId id="271" r:id="rId29"/>
    <p:sldId id="302" r:id="rId30"/>
    <p:sldId id="295" r:id="rId31"/>
    <p:sldId id="272" r:id="rId32"/>
    <p:sldId id="273" r:id="rId33"/>
    <p:sldId id="274" r:id="rId34"/>
    <p:sldId id="275" r:id="rId35"/>
    <p:sldId id="277" r:id="rId36"/>
    <p:sldId id="292" r:id="rId37"/>
    <p:sldId id="278" r:id="rId38"/>
    <p:sldId id="279" r:id="rId39"/>
    <p:sldId id="280" r:id="rId40"/>
    <p:sldId id="282" r:id="rId41"/>
    <p:sldId id="283" r:id="rId42"/>
    <p:sldId id="297" r:id="rId43"/>
    <p:sldId id="281" r:id="rId44"/>
    <p:sldId id="294" r:id="rId45"/>
    <p:sldId id="300" r:id="rId46"/>
    <p:sldId id="301"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17-Jul-13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17-Jul-13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17-Jul-13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17-Jul-13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81000"/>
            <a:ext cx="7315200" cy="1862048"/>
          </a:xfrm>
          <a:prstGeom prst="rect">
            <a:avLst/>
          </a:prstGeom>
          <a:noFill/>
        </p:spPr>
        <p:txBody>
          <a:bodyPr wrap="square" rtlCol="0">
            <a:spAutoFit/>
          </a:bodyPr>
          <a:lstStyle/>
          <a:p>
            <a:r>
              <a:rPr lang="en-US" sz="11500" b="1" dirty="0" smtClean="0">
                <a:solidFill>
                  <a:srgbClr val="FF0000"/>
                </a:solidFill>
              </a:rPr>
              <a:t>CAST IRON</a:t>
            </a:r>
            <a:endParaRPr lang="en-US" sz="11500" b="1" dirty="0">
              <a:solidFill>
                <a:srgbClr val="FF0000"/>
              </a:solidFill>
            </a:endParaRPr>
          </a:p>
        </p:txBody>
      </p:sp>
      <p:sp>
        <p:nvSpPr>
          <p:cNvPr id="5" name="TextBox 4"/>
          <p:cNvSpPr txBox="1"/>
          <p:nvPr/>
        </p:nvSpPr>
        <p:spPr>
          <a:xfrm>
            <a:off x="609600" y="2133600"/>
            <a:ext cx="8001000" cy="3570208"/>
          </a:xfrm>
          <a:prstGeom prst="rect">
            <a:avLst/>
          </a:prstGeom>
          <a:noFill/>
        </p:spPr>
        <p:txBody>
          <a:bodyPr wrap="square" rtlCol="0">
            <a:spAutoFit/>
          </a:bodyPr>
          <a:lstStyle/>
          <a:p>
            <a:r>
              <a:rPr lang="en-US" sz="3200" b="1" dirty="0" smtClean="0"/>
              <a:t>AS PER SYLLABUS WE HAVE TO STUDY FOLLOWING TYPES</a:t>
            </a:r>
          </a:p>
          <a:p>
            <a:endParaRPr lang="en-US" dirty="0" smtClean="0"/>
          </a:p>
          <a:p>
            <a:r>
              <a:rPr lang="en-US" sz="3600" b="1" dirty="0" smtClean="0">
                <a:solidFill>
                  <a:srgbClr val="FF0000"/>
                </a:solidFill>
              </a:rPr>
              <a:t>WHITE CI</a:t>
            </a:r>
          </a:p>
          <a:p>
            <a:r>
              <a:rPr lang="en-US" sz="3600" b="1" dirty="0" smtClean="0">
                <a:solidFill>
                  <a:srgbClr val="FF0000"/>
                </a:solidFill>
              </a:rPr>
              <a:t>GRAY CI</a:t>
            </a:r>
          </a:p>
          <a:p>
            <a:r>
              <a:rPr lang="en-US" sz="3600" b="1" dirty="0" smtClean="0">
                <a:solidFill>
                  <a:srgbClr val="FF0000"/>
                </a:solidFill>
              </a:rPr>
              <a:t>NODULAR CI</a:t>
            </a:r>
          </a:p>
          <a:p>
            <a:r>
              <a:rPr lang="en-US" sz="3600" b="1" dirty="0" smtClean="0">
                <a:solidFill>
                  <a:srgbClr val="FF0000"/>
                </a:solidFill>
              </a:rPr>
              <a:t>MALLEABLE CI</a:t>
            </a:r>
            <a:endParaRPr lang="en-US" b="1" dirty="0">
              <a:solidFill>
                <a:srgbClr val="FF0000"/>
              </a:solidFill>
            </a:endParaRPr>
          </a:p>
        </p:txBody>
      </p:sp>
      <p:pic>
        <p:nvPicPr>
          <p:cNvPr id="47106" name="Picture 2" descr="http://t1.gstatic.com/images?q=tbn:ANd9GcRl1ijcnBAyU3aAzzMVqesbxCXueOIrTyuonnXNo6s97pH4nm7ZCA"/>
          <p:cNvPicPr>
            <a:picLocks noChangeAspect="1" noChangeArrowheads="1"/>
          </p:cNvPicPr>
          <p:nvPr/>
        </p:nvPicPr>
        <p:blipFill>
          <a:blip r:embed="rId2"/>
          <a:srcRect/>
          <a:stretch>
            <a:fillRect/>
          </a:stretch>
        </p:blipFill>
        <p:spPr bwMode="auto">
          <a:xfrm>
            <a:off x="5029199" y="2971800"/>
            <a:ext cx="3792509" cy="2514600"/>
          </a:xfrm>
          <a:prstGeom prst="rect">
            <a:avLst/>
          </a:prstGeom>
          <a:noFill/>
        </p:spPr>
      </p:pic>
      <p:sp>
        <p:nvSpPr>
          <p:cNvPr id="6" name="TextBox 5"/>
          <p:cNvSpPr txBox="1"/>
          <p:nvPr/>
        </p:nvSpPr>
        <p:spPr>
          <a:xfrm>
            <a:off x="5257800" y="5715000"/>
            <a:ext cx="3505200" cy="369332"/>
          </a:xfrm>
          <a:prstGeom prst="rect">
            <a:avLst/>
          </a:prstGeom>
          <a:noFill/>
        </p:spPr>
        <p:txBody>
          <a:bodyPr wrap="square" rtlCol="0">
            <a:spAutoFit/>
          </a:bodyPr>
          <a:lstStyle/>
          <a:p>
            <a:r>
              <a:rPr lang="en-US" b="1" dirty="0" smtClean="0"/>
              <a:t>MADE OF WROUGHT IRON</a:t>
            </a:r>
            <a:endParaRPr lang="en-US" b="1" dirty="0"/>
          </a:p>
        </p:txBody>
      </p:sp>
      <p:cxnSp>
        <p:nvCxnSpPr>
          <p:cNvPr id="8" name="Straight Arrow Connector 7"/>
          <p:cNvCxnSpPr/>
          <p:nvPr/>
        </p:nvCxnSpPr>
        <p:spPr>
          <a:xfrm rot="5400000" flipH="1" flipV="1">
            <a:off x="7124700" y="4686300"/>
            <a:ext cx="14478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6494085"/>
          </a:xfrm>
          <a:prstGeom prst="rect">
            <a:avLst/>
          </a:prstGeom>
          <a:noFill/>
        </p:spPr>
        <p:txBody>
          <a:bodyPr wrap="square" rtlCol="0">
            <a:spAutoFit/>
          </a:bodyPr>
          <a:lstStyle/>
          <a:p>
            <a:r>
              <a:rPr lang="en-US" sz="3200" b="1" dirty="0" smtClean="0">
                <a:solidFill>
                  <a:srgbClr val="FF0000"/>
                </a:solidFill>
              </a:rPr>
              <a:t>PIG IRON:</a:t>
            </a:r>
          </a:p>
          <a:p>
            <a:r>
              <a:rPr lang="en-US" sz="3200" b="1" dirty="0" smtClean="0"/>
              <a:t>PRODUCED IN BLAST FURNACE.</a:t>
            </a:r>
          </a:p>
          <a:p>
            <a:r>
              <a:rPr lang="en-US" sz="3200" b="1" dirty="0" smtClean="0"/>
              <a:t>MINERALS AND ORES ARE CARBONATES, HYDRATES OR OXIDES OF THE METAL.</a:t>
            </a:r>
          </a:p>
          <a:p>
            <a:r>
              <a:rPr lang="en-US" sz="3200" b="1" dirty="0" smtClean="0">
                <a:solidFill>
                  <a:srgbClr val="0070C0"/>
                </a:solidFill>
              </a:rPr>
              <a:t>ORES FOUND MOSTLY IN BIHAR, ORISSA, MP, KARNATAKA, TAMILNADU ETC.</a:t>
            </a:r>
          </a:p>
          <a:p>
            <a:r>
              <a:rPr lang="en-US" sz="3200" b="1" dirty="0" smtClean="0">
                <a:solidFill>
                  <a:srgbClr val="FF0000"/>
                </a:solidFill>
              </a:rPr>
              <a:t>IRON ORES ARE…..</a:t>
            </a:r>
          </a:p>
          <a:p>
            <a:r>
              <a:rPr lang="en-US" sz="3200" b="1" dirty="0" smtClean="0">
                <a:solidFill>
                  <a:srgbClr val="FF0000"/>
                </a:solidFill>
              </a:rPr>
              <a:t>HEMATITE</a:t>
            </a:r>
            <a:r>
              <a:rPr lang="en-US" sz="3200" b="1" dirty="0" smtClean="0"/>
              <a:t> (RED)- CRYSTALLINE OR GRANULAR  Fe</a:t>
            </a:r>
            <a:r>
              <a:rPr lang="en-US" sz="2000" b="1" dirty="0" smtClean="0"/>
              <a:t>2</a:t>
            </a:r>
            <a:r>
              <a:rPr lang="en-US" sz="3200" b="1" dirty="0" smtClean="0"/>
              <a:t>O</a:t>
            </a:r>
            <a:r>
              <a:rPr lang="en-US" sz="2000" b="1" dirty="0" smtClean="0"/>
              <a:t>3</a:t>
            </a:r>
          </a:p>
          <a:p>
            <a:r>
              <a:rPr lang="en-US" sz="3200" b="1" dirty="0" smtClean="0">
                <a:solidFill>
                  <a:srgbClr val="FF0000"/>
                </a:solidFill>
              </a:rPr>
              <a:t>HEMATITE</a:t>
            </a:r>
            <a:r>
              <a:rPr lang="en-US" sz="3200" b="1" dirty="0" smtClean="0"/>
              <a:t> (BROWN)- DENSE, EARTHY, 2Fe</a:t>
            </a:r>
            <a:r>
              <a:rPr lang="en-US" sz="2000" b="1" dirty="0" smtClean="0"/>
              <a:t>2</a:t>
            </a:r>
            <a:r>
              <a:rPr lang="en-US" sz="3200" b="1" dirty="0" smtClean="0"/>
              <a:t>O</a:t>
            </a:r>
            <a:r>
              <a:rPr lang="en-US" sz="2000" b="1" dirty="0" smtClean="0"/>
              <a:t>3</a:t>
            </a:r>
            <a:r>
              <a:rPr lang="en-US" sz="3200" b="1" dirty="0" smtClean="0"/>
              <a:t>3H</a:t>
            </a:r>
            <a:r>
              <a:rPr lang="en-US" sz="2000" b="1" dirty="0" smtClean="0"/>
              <a:t>2</a:t>
            </a:r>
            <a:r>
              <a:rPr lang="en-US" sz="3200" b="1" dirty="0" smtClean="0"/>
              <a:t>O</a:t>
            </a:r>
          </a:p>
          <a:p>
            <a:r>
              <a:rPr lang="en-US" sz="3200" b="1" dirty="0" smtClean="0">
                <a:solidFill>
                  <a:srgbClr val="FF0000"/>
                </a:solidFill>
              </a:rPr>
              <a:t>MAGNETITE-</a:t>
            </a:r>
            <a:r>
              <a:rPr lang="en-US" sz="3200" b="1" dirty="0" smtClean="0"/>
              <a:t> STEEL GRAY OR BLACK, Fe</a:t>
            </a:r>
            <a:r>
              <a:rPr lang="en-US" b="1" dirty="0" smtClean="0"/>
              <a:t>3</a:t>
            </a:r>
            <a:r>
              <a:rPr lang="en-US" sz="3200" b="1" dirty="0" smtClean="0"/>
              <a:t>O</a:t>
            </a:r>
            <a:r>
              <a:rPr lang="en-US" sz="2000" b="1" dirty="0" smtClean="0"/>
              <a:t>4</a:t>
            </a:r>
          </a:p>
          <a:p>
            <a:r>
              <a:rPr lang="en-US" sz="3200" b="1" dirty="0" smtClean="0">
                <a:solidFill>
                  <a:srgbClr val="FF0000"/>
                </a:solidFill>
              </a:rPr>
              <a:t>SIDERITE-</a:t>
            </a:r>
            <a:r>
              <a:rPr lang="en-US" sz="3200" b="1" dirty="0" smtClean="0"/>
              <a:t> CRYSTALLINE GRAY, FeCO</a:t>
            </a:r>
            <a:r>
              <a:rPr lang="en-US" sz="2000" b="1" dirty="0" smtClean="0"/>
              <a:t>3</a:t>
            </a:r>
            <a:endParaRPr lang="en-US" sz="4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523220"/>
          </a:xfrm>
          <a:prstGeom prst="rect">
            <a:avLst/>
          </a:prstGeom>
          <a:noFill/>
        </p:spPr>
        <p:txBody>
          <a:bodyPr wrap="square" rtlCol="0">
            <a:spAutoFit/>
          </a:bodyPr>
          <a:lstStyle/>
          <a:p>
            <a:r>
              <a:rPr lang="en-US" sz="2800" b="1" dirty="0" smtClean="0">
                <a:solidFill>
                  <a:srgbClr val="FF0000"/>
                </a:solidFill>
              </a:rPr>
              <a:t>FLOW DIAGRAM FOR PIG IRON</a:t>
            </a:r>
            <a:endParaRPr lang="en-US" sz="2800" b="1" dirty="0">
              <a:solidFill>
                <a:srgbClr val="FF0000"/>
              </a:solidFill>
            </a:endParaRPr>
          </a:p>
        </p:txBody>
      </p:sp>
      <p:sp>
        <p:nvSpPr>
          <p:cNvPr id="3" name="Rectangle 2"/>
          <p:cNvSpPr/>
          <p:nvPr/>
        </p:nvSpPr>
        <p:spPr>
          <a:xfrm>
            <a:off x="2209800" y="914400"/>
            <a:ext cx="4572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IRON ORE +CHAR COAL +FLUX </a:t>
            </a:r>
          </a:p>
          <a:p>
            <a:pPr algn="ctr"/>
            <a:r>
              <a:rPr lang="en-US" sz="2400" b="1" dirty="0" smtClean="0"/>
              <a:t>I.E. CHARGE </a:t>
            </a:r>
            <a:endParaRPr lang="en-US" sz="2400" b="1" dirty="0"/>
          </a:p>
        </p:txBody>
      </p:sp>
      <p:sp>
        <p:nvSpPr>
          <p:cNvPr id="4" name="Rectangle 3"/>
          <p:cNvSpPr/>
          <p:nvPr/>
        </p:nvSpPr>
        <p:spPr>
          <a:xfrm>
            <a:off x="2286000" y="2133600"/>
            <a:ext cx="4343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BLAST FURNACE </a:t>
            </a:r>
            <a:endParaRPr lang="en-US" sz="2800" b="1" dirty="0"/>
          </a:p>
        </p:txBody>
      </p:sp>
      <p:sp>
        <p:nvSpPr>
          <p:cNvPr id="5" name="Rectangle 4"/>
          <p:cNvSpPr/>
          <p:nvPr/>
        </p:nvSpPr>
        <p:spPr>
          <a:xfrm>
            <a:off x="2209800" y="3352800"/>
            <a:ext cx="4648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SMELTING PROCESS     OR REDUCTION PROCESS</a:t>
            </a:r>
            <a:endParaRPr lang="en-US" sz="2800" b="1" dirty="0"/>
          </a:p>
        </p:txBody>
      </p:sp>
      <p:sp>
        <p:nvSpPr>
          <p:cNvPr id="6" name="Rectangle 5"/>
          <p:cNvSpPr/>
          <p:nvPr/>
        </p:nvSpPr>
        <p:spPr>
          <a:xfrm>
            <a:off x="2438400" y="4724400"/>
            <a:ext cx="4114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PIG IRON </a:t>
            </a:r>
            <a:endParaRPr lang="en-US" sz="3200" b="1" dirty="0"/>
          </a:p>
        </p:txBody>
      </p:sp>
      <p:sp>
        <p:nvSpPr>
          <p:cNvPr id="7" name="Down Arrow 6"/>
          <p:cNvSpPr/>
          <p:nvPr/>
        </p:nvSpPr>
        <p:spPr>
          <a:xfrm flipH="1">
            <a:off x="4389119" y="1676400"/>
            <a:ext cx="182881"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419600" y="2895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419600" y="4267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5386090"/>
          </a:xfrm>
          <a:prstGeom prst="rect">
            <a:avLst/>
          </a:prstGeom>
          <a:noFill/>
        </p:spPr>
        <p:txBody>
          <a:bodyPr wrap="square" rtlCol="0">
            <a:spAutoFit/>
          </a:bodyPr>
          <a:lstStyle/>
          <a:p>
            <a:r>
              <a:rPr lang="en-US" sz="3600" b="1" dirty="0" smtClean="0">
                <a:solidFill>
                  <a:srgbClr val="FF0000"/>
                </a:solidFill>
              </a:rPr>
              <a:t>CHARGE:-</a:t>
            </a:r>
          </a:p>
          <a:p>
            <a:r>
              <a:rPr lang="en-US" sz="3600" b="1" dirty="0" smtClean="0"/>
              <a:t>IRON ORE + COOKING COAL + FLUX</a:t>
            </a:r>
          </a:p>
          <a:p>
            <a:r>
              <a:rPr lang="en-US" sz="3600" b="1" dirty="0" smtClean="0"/>
              <a:t>COAL CONTAINS PHOSPHROUS &amp; SULPHURE</a:t>
            </a:r>
          </a:p>
          <a:p>
            <a:r>
              <a:rPr lang="en-US" sz="3600" b="1" dirty="0" smtClean="0"/>
              <a:t>FLUX – LIME STONE OR DOLOMITE</a:t>
            </a:r>
          </a:p>
          <a:p>
            <a:endParaRPr lang="en-US" sz="1600" b="1" dirty="0" smtClean="0"/>
          </a:p>
          <a:p>
            <a:r>
              <a:rPr lang="en-US" sz="3600" b="1" dirty="0" smtClean="0">
                <a:solidFill>
                  <a:srgbClr val="FF0000"/>
                </a:solidFill>
              </a:rPr>
              <a:t>FLUX </a:t>
            </a:r>
            <a:r>
              <a:rPr lang="en-US" sz="3600" b="1" dirty="0" smtClean="0"/>
              <a:t>ADDED TO LOWER MELTING PT. OF ORE &amp; TO PROMOTE REMOVAL OF ASH, SULPHURE &amp; RESIDUE OF BURNT FUEL.</a:t>
            </a:r>
          </a:p>
          <a:p>
            <a:r>
              <a:rPr lang="en-US" sz="3600" b="1" dirty="0" smtClean="0"/>
              <a:t>   THIS CHARGE ON HEATING IN BLAST FURNACE GIVES </a:t>
            </a:r>
            <a:r>
              <a:rPr lang="en-US" sz="3600" b="1" dirty="0" smtClean="0">
                <a:solidFill>
                  <a:srgbClr val="FF0000"/>
                </a:solidFill>
              </a:rPr>
              <a:t>PIG IRON.</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494085"/>
          </a:xfrm>
          <a:prstGeom prst="rect">
            <a:avLst/>
          </a:prstGeom>
          <a:noFill/>
        </p:spPr>
        <p:txBody>
          <a:bodyPr wrap="square" rtlCol="0">
            <a:spAutoFit/>
          </a:bodyPr>
          <a:lstStyle/>
          <a:p>
            <a:r>
              <a:rPr lang="en-US" sz="3200" b="1" dirty="0" smtClean="0"/>
              <a:t>PIG IRON HAVE 3 TO 4 % OF CARBON</a:t>
            </a:r>
          </a:p>
          <a:p>
            <a:r>
              <a:rPr lang="en-US" sz="3200" b="1" dirty="0" smtClean="0"/>
              <a:t>SMALL AMOUNT OF SULPHUR---FROM THE COKE</a:t>
            </a:r>
          </a:p>
          <a:p>
            <a:r>
              <a:rPr lang="en-US" sz="3200" b="1" dirty="0" smtClean="0"/>
              <a:t>S</a:t>
            </a:r>
            <a:r>
              <a:rPr lang="en-US" sz="2400" b="1" dirty="0" smtClean="0"/>
              <a:t>I</a:t>
            </a:r>
            <a:r>
              <a:rPr lang="en-US" sz="3200" b="1" dirty="0" smtClean="0"/>
              <a:t>, M</a:t>
            </a:r>
            <a:r>
              <a:rPr lang="en-US" sz="2400" b="1" dirty="0" smtClean="0"/>
              <a:t>N</a:t>
            </a:r>
            <a:r>
              <a:rPr lang="en-US" sz="3200" b="1" dirty="0" smtClean="0"/>
              <a:t>, P &amp; MOST OF SULPHUR –FROM ORES</a:t>
            </a:r>
          </a:p>
          <a:p>
            <a:r>
              <a:rPr lang="en-US" sz="3200" b="1" dirty="0" smtClean="0"/>
              <a:t> </a:t>
            </a:r>
          </a:p>
          <a:p>
            <a:r>
              <a:rPr lang="en-US" sz="3200" b="1" dirty="0" smtClean="0">
                <a:solidFill>
                  <a:srgbClr val="FF0000"/>
                </a:solidFill>
              </a:rPr>
              <a:t>PIG IRON SUCH PRODUCED IS VERY HARD &amp; BRITTLE AND IS NOT SUITABLE FOR MAKING USEFUL ARTICLES.</a:t>
            </a:r>
          </a:p>
          <a:p>
            <a:endParaRPr lang="en-US" sz="2800" b="1" dirty="0" smtClean="0">
              <a:solidFill>
                <a:srgbClr val="FF0000"/>
              </a:solidFill>
            </a:endParaRPr>
          </a:p>
          <a:p>
            <a:r>
              <a:rPr lang="en-US" sz="3200" b="1" dirty="0" smtClean="0">
                <a:solidFill>
                  <a:srgbClr val="FF0000"/>
                </a:solidFill>
              </a:rPr>
              <a:t>  IT IS THEN REMELTED AND REFINED IN CUPOLA FURNACE OR IN ELECTRIC FURNACE WITH DEFINITE AMT. OF LIME STONE, STEEL SCRAP AND SPOILED CASTINGS TO PRODUCE OTHER TYPES OF IRON AND STEEL.</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5262979"/>
          </a:xfrm>
          <a:prstGeom prst="rect">
            <a:avLst/>
          </a:prstGeom>
          <a:noFill/>
        </p:spPr>
        <p:txBody>
          <a:bodyPr wrap="square" rtlCol="0">
            <a:spAutoFit/>
          </a:bodyPr>
          <a:lstStyle/>
          <a:p>
            <a:r>
              <a:rPr lang="en-US" sz="2800" b="1" dirty="0" smtClean="0">
                <a:solidFill>
                  <a:srgbClr val="FF0000"/>
                </a:solidFill>
              </a:rPr>
              <a:t>EFFECT OF ELEMENTS ON CAST IRON OR STEEL</a:t>
            </a:r>
          </a:p>
          <a:p>
            <a:r>
              <a:rPr lang="en-US" sz="2800" b="1" dirty="0" smtClean="0">
                <a:solidFill>
                  <a:srgbClr val="FF0000"/>
                </a:solidFill>
              </a:rPr>
              <a:t>Si- </a:t>
            </a:r>
          </a:p>
          <a:p>
            <a:pPr>
              <a:buFont typeface="Arial" pitchFamily="34" charset="0"/>
              <a:buChar char="•"/>
            </a:pPr>
            <a:r>
              <a:rPr lang="en-US" sz="2800" b="1" dirty="0" smtClean="0"/>
              <a:t> PRESENT UPTO 2.5%</a:t>
            </a:r>
          </a:p>
          <a:p>
            <a:pPr>
              <a:buFont typeface="Arial" pitchFamily="34" charset="0"/>
              <a:buChar char="•"/>
            </a:pPr>
            <a:r>
              <a:rPr lang="en-US" sz="2800" b="1" dirty="0" smtClean="0"/>
              <a:t> PROMOTES FORMATION  OF FREE GRAPHITE</a:t>
            </a:r>
          </a:p>
          <a:p>
            <a:pPr>
              <a:buFont typeface="Arial" pitchFamily="34" charset="0"/>
              <a:buChar char="•"/>
            </a:pPr>
            <a:r>
              <a:rPr lang="en-US" sz="2800" b="1" dirty="0" smtClean="0"/>
              <a:t> ACTS AS A STRONG </a:t>
            </a:r>
            <a:r>
              <a:rPr lang="en-US" sz="2800" b="1" dirty="0" smtClean="0">
                <a:solidFill>
                  <a:srgbClr val="FF0000"/>
                </a:solidFill>
              </a:rPr>
              <a:t>GRAPHATIZER</a:t>
            </a:r>
          </a:p>
          <a:p>
            <a:pPr>
              <a:buFont typeface="Arial" pitchFamily="34" charset="0"/>
              <a:buChar char="•"/>
            </a:pPr>
            <a:r>
              <a:rPr lang="en-US" sz="2800" b="1" dirty="0" smtClean="0"/>
              <a:t> PROMOTES FORMATION OF GRAPHITE FLAKES</a:t>
            </a:r>
          </a:p>
          <a:p>
            <a:pPr>
              <a:buFont typeface="Arial" pitchFamily="34" charset="0"/>
              <a:buChar char="•"/>
            </a:pPr>
            <a:r>
              <a:rPr lang="en-US" sz="2800" b="1" dirty="0" smtClean="0"/>
              <a:t> IT PRODUCES SOUND CASTINGS, FREE FROM BLOW HOLES AS IT HAS HIGH AFFINITY FOR OXYGEN.</a:t>
            </a:r>
          </a:p>
          <a:p>
            <a:pPr>
              <a:buFont typeface="Arial" pitchFamily="34" charset="0"/>
              <a:buChar char="•"/>
            </a:pPr>
            <a:r>
              <a:rPr lang="en-US" sz="2800" b="1" dirty="0" smtClean="0"/>
              <a:t> DEPRESSSES SOLIDIFYING TEMP.</a:t>
            </a:r>
          </a:p>
          <a:p>
            <a:pPr>
              <a:buFont typeface="Arial" pitchFamily="34" charset="0"/>
              <a:buChar char="•"/>
            </a:pPr>
            <a:r>
              <a:rPr lang="en-US" sz="2800" b="1" dirty="0" smtClean="0"/>
              <a:t> INCRESES FLUDITY OF IRON.</a:t>
            </a:r>
          </a:p>
          <a:p>
            <a:pPr>
              <a:buFont typeface="Arial" pitchFamily="34" charset="0"/>
              <a:buChar char="•"/>
            </a:pPr>
            <a:r>
              <a:rPr lang="en-US" sz="2800" b="1" dirty="0" smtClean="0"/>
              <a:t> IN WROUGHT IRON, SMALL AMOUNT OF Si MAKES IT HARD, BRITTLE AND UNFORGEBLE.</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34400" cy="6555641"/>
          </a:xfrm>
          <a:prstGeom prst="rect">
            <a:avLst/>
          </a:prstGeom>
          <a:noFill/>
        </p:spPr>
        <p:txBody>
          <a:bodyPr wrap="square" rtlCol="0">
            <a:spAutoFit/>
          </a:bodyPr>
          <a:lstStyle/>
          <a:p>
            <a:r>
              <a:rPr lang="en-US" sz="2800" b="1" dirty="0" err="1" smtClean="0">
                <a:solidFill>
                  <a:srgbClr val="FF0000"/>
                </a:solidFill>
              </a:rPr>
              <a:t>Mn</a:t>
            </a:r>
            <a:r>
              <a:rPr lang="en-US" sz="2800" b="1" dirty="0" smtClean="0">
                <a:solidFill>
                  <a:srgbClr val="FF0000"/>
                </a:solidFill>
              </a:rPr>
              <a:t>-</a:t>
            </a:r>
          </a:p>
          <a:p>
            <a:pPr>
              <a:buFont typeface="Arial" pitchFamily="34" charset="0"/>
              <a:buChar char="•"/>
            </a:pPr>
            <a:r>
              <a:rPr lang="en-US" sz="2800" b="1" dirty="0" smtClean="0"/>
              <a:t> TENDS TO HARDEN CI BY ENCOURAGING FORMATION OF CARBIDE. LIKE IRON CARBIDE Fe3C</a:t>
            </a:r>
          </a:p>
          <a:p>
            <a:pPr>
              <a:buFont typeface="Arial" pitchFamily="34" charset="0"/>
              <a:buChar char="•"/>
            </a:pPr>
            <a:r>
              <a:rPr lang="en-US" sz="2800" b="1" dirty="0" smtClean="0"/>
              <a:t>KEPT BELOW 0.75%</a:t>
            </a:r>
          </a:p>
          <a:p>
            <a:pPr>
              <a:buFont typeface="Arial" pitchFamily="34" charset="0"/>
              <a:buChar char="•"/>
            </a:pPr>
            <a:r>
              <a:rPr lang="en-US" sz="2800" b="1" dirty="0" smtClean="0"/>
              <a:t>IT CONTROLS HARMFUL EFFECTS OF SULPHUR BY FORMING </a:t>
            </a:r>
            <a:r>
              <a:rPr lang="en-US" sz="2800" b="1" dirty="0" err="1" smtClean="0"/>
              <a:t>MnS</a:t>
            </a:r>
            <a:r>
              <a:rPr lang="en-US" sz="2800" b="1" dirty="0" smtClean="0"/>
              <a:t>.</a:t>
            </a:r>
          </a:p>
          <a:p>
            <a:r>
              <a:rPr lang="en-US" sz="2800" b="1" dirty="0" smtClean="0">
                <a:solidFill>
                  <a:srgbClr val="FF0000"/>
                </a:solidFill>
              </a:rPr>
              <a:t>SULPHUR-</a:t>
            </a:r>
          </a:p>
          <a:p>
            <a:pPr>
              <a:buFont typeface="Arial" pitchFamily="34" charset="0"/>
              <a:buChar char="•"/>
            </a:pPr>
            <a:r>
              <a:rPr lang="en-US" sz="2800" b="1" dirty="0" smtClean="0"/>
              <a:t>REGARDED AS HARMFUL IN CAST IRON.</a:t>
            </a:r>
          </a:p>
          <a:p>
            <a:pPr>
              <a:buFont typeface="Arial" pitchFamily="34" charset="0"/>
              <a:buChar char="•"/>
            </a:pPr>
            <a:r>
              <a:rPr lang="en-US" sz="2800" b="1" dirty="0" smtClean="0"/>
              <a:t>LOWERS THE VISCOSITY OF MELT(DEVIATES FLUDITY)</a:t>
            </a:r>
          </a:p>
          <a:p>
            <a:pPr>
              <a:buFont typeface="Arial" pitchFamily="34" charset="0"/>
              <a:buChar char="•"/>
            </a:pPr>
            <a:r>
              <a:rPr lang="en-US" sz="2800" b="1" dirty="0" smtClean="0"/>
              <a:t>TENDS TO MAKE IT HARD AND BRITTLE</a:t>
            </a:r>
          </a:p>
          <a:p>
            <a:pPr>
              <a:buFont typeface="Arial" pitchFamily="34" charset="0"/>
              <a:buChar char="•"/>
            </a:pPr>
            <a:r>
              <a:rPr lang="en-US" sz="2800" b="1" dirty="0" smtClean="0"/>
              <a:t>KEPT BELOW 0.1% FOR MOST FOUNDRY PURPOSES.</a:t>
            </a:r>
          </a:p>
          <a:p>
            <a:pPr>
              <a:buFont typeface="Arial" pitchFamily="34" charset="0"/>
              <a:buChar char="•"/>
            </a:pPr>
            <a:r>
              <a:rPr lang="en-US" sz="2800" b="1" dirty="0" smtClean="0"/>
              <a:t>PROMOTES AMOUNT OF COMBINED CARBON, FORMS </a:t>
            </a:r>
            <a:r>
              <a:rPr lang="en-US" sz="2800" b="1" dirty="0" err="1" smtClean="0"/>
              <a:t>FeS</a:t>
            </a:r>
            <a:r>
              <a:rPr lang="en-US" sz="2800" b="1" dirty="0" smtClean="0"/>
              <a:t>.</a:t>
            </a:r>
          </a:p>
          <a:p>
            <a:pPr>
              <a:buFont typeface="Arial" pitchFamily="34" charset="0"/>
              <a:buChar char="•"/>
            </a:pPr>
            <a:r>
              <a:rPr lang="en-US" sz="2800" b="1" dirty="0" smtClean="0"/>
              <a:t>IN WROUGHT IRON , IT PRODUCES RED-SHORTNESS. IT BECOMES BRITTLE AND UNWORKABLE.</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6124754"/>
          </a:xfrm>
          <a:prstGeom prst="rect">
            <a:avLst/>
          </a:prstGeom>
          <a:noFill/>
        </p:spPr>
        <p:txBody>
          <a:bodyPr wrap="square" rtlCol="0">
            <a:spAutoFit/>
          </a:bodyPr>
          <a:lstStyle/>
          <a:p>
            <a:r>
              <a:rPr lang="en-US" sz="2800" b="1" dirty="0" smtClean="0">
                <a:solidFill>
                  <a:srgbClr val="FF0000"/>
                </a:solidFill>
              </a:rPr>
              <a:t>PHOSPHROUS-</a:t>
            </a:r>
          </a:p>
          <a:p>
            <a:pPr>
              <a:buFont typeface="Arial" pitchFamily="34" charset="0"/>
              <a:buChar char="•"/>
            </a:pPr>
            <a:r>
              <a:rPr lang="en-US" sz="2800" b="1" dirty="0" smtClean="0"/>
              <a:t>INCRESES FLUDITY BUT INDUCES BRITTLENESS</a:t>
            </a:r>
          </a:p>
          <a:p>
            <a:pPr>
              <a:buFont typeface="Arial" pitchFamily="34" charset="0"/>
              <a:buChar char="•"/>
            </a:pPr>
            <a:r>
              <a:rPr lang="en-US" sz="2800" b="1" dirty="0" smtClean="0"/>
              <a:t>LIMITED UPTO 1%</a:t>
            </a:r>
          </a:p>
          <a:p>
            <a:pPr>
              <a:buFont typeface="Arial" pitchFamily="34" charset="0"/>
              <a:buChar char="•"/>
            </a:pPr>
            <a:r>
              <a:rPr lang="en-US" sz="2800" b="1" dirty="0" smtClean="0"/>
              <a:t>IN WROUGHT IRON, EVEN 0.1% P MAKES AND LIABLE TO CRACK i.e. COLD – SHORTNESS.</a:t>
            </a:r>
          </a:p>
          <a:p>
            <a:pPr>
              <a:buFont typeface="Arial" pitchFamily="34" charset="0"/>
              <a:buChar char="•"/>
            </a:pPr>
            <a:r>
              <a:rPr lang="en-US" sz="2800" b="1" dirty="0" smtClean="0"/>
              <a:t>REDUCING COLD WORKING PROPERTIES BUT MALLEABELE AND WORKABLE AT RED HEAT.</a:t>
            </a:r>
          </a:p>
          <a:p>
            <a:r>
              <a:rPr lang="en-US" sz="2800" b="1" dirty="0" smtClean="0">
                <a:solidFill>
                  <a:srgbClr val="FF0000"/>
                </a:solidFill>
              </a:rPr>
              <a:t>Ni-</a:t>
            </a:r>
          </a:p>
          <a:p>
            <a:pPr>
              <a:buFont typeface="Arial" pitchFamily="34" charset="0"/>
              <a:buChar char="•"/>
            </a:pPr>
            <a:r>
              <a:rPr lang="en-US" sz="2800" b="1" dirty="0" smtClean="0"/>
              <a:t>ACTS AS GRAPHATIZER BUT HALF OF SILICON</a:t>
            </a:r>
          </a:p>
          <a:p>
            <a:pPr>
              <a:buFont typeface="Arial" pitchFamily="34" charset="0"/>
              <a:buChar char="•"/>
            </a:pPr>
            <a:r>
              <a:rPr lang="en-US" sz="2800" b="1" dirty="0" smtClean="0"/>
              <a:t>HELPS TO REFINE THE SIZE IF GRAINS AND GRAPHITE</a:t>
            </a:r>
          </a:p>
          <a:p>
            <a:pPr>
              <a:buFont typeface="Arial" pitchFamily="34" charset="0"/>
              <a:buChar char="•"/>
            </a:pPr>
            <a:r>
              <a:rPr lang="en-US" sz="2800" b="1" dirty="0" smtClean="0"/>
              <a:t>ADDITION UPTO 0.25-2.0%</a:t>
            </a:r>
          </a:p>
          <a:p>
            <a:r>
              <a:rPr lang="en-US" sz="2800" b="1" dirty="0" smtClean="0"/>
              <a:t>14-30% Ni ADDED IN GRAY IRONS TO RESIST HEAT AND CORROSION AND HAVE LOW EXPANSIVITY.</a:t>
            </a:r>
          </a:p>
          <a:p>
            <a:pPr>
              <a:buFont typeface="Arial" pitchFamily="34" charset="0"/>
              <a:buChar char="•"/>
            </a:pPr>
            <a:r>
              <a:rPr lang="en-US" sz="2800" b="1" dirty="0" smtClean="0"/>
              <a:t>8% Ni ADDED IN STAINLES  STEEL.</a:t>
            </a:r>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05800" cy="5693866"/>
          </a:xfrm>
          <a:prstGeom prst="rect">
            <a:avLst/>
          </a:prstGeom>
          <a:noFill/>
        </p:spPr>
        <p:txBody>
          <a:bodyPr wrap="square" rtlCol="0">
            <a:spAutoFit/>
          </a:bodyPr>
          <a:lstStyle/>
          <a:p>
            <a:r>
              <a:rPr lang="en-US" sz="2800" b="1" dirty="0" smtClean="0">
                <a:solidFill>
                  <a:srgbClr val="FF0000"/>
                </a:solidFill>
              </a:rPr>
              <a:t>Cr—</a:t>
            </a:r>
          </a:p>
          <a:p>
            <a:pPr>
              <a:buFont typeface="Arial" pitchFamily="34" charset="0"/>
              <a:buChar char="•"/>
            </a:pPr>
            <a:r>
              <a:rPr lang="en-US" sz="2800" b="1" dirty="0" smtClean="0"/>
              <a:t>ACTS AS A CARBIDE STABILIZER</a:t>
            </a:r>
          </a:p>
          <a:p>
            <a:pPr>
              <a:buFont typeface="Arial" pitchFamily="34" charset="0"/>
              <a:buChar char="•"/>
            </a:pPr>
            <a:r>
              <a:rPr lang="en-US" sz="2800" b="1" dirty="0" smtClean="0"/>
              <a:t>INTENSIFIES CHILLING OF CAST IRON</a:t>
            </a:r>
          </a:p>
          <a:p>
            <a:pPr>
              <a:buFont typeface="Arial" pitchFamily="34" charset="0"/>
              <a:buChar char="•"/>
            </a:pPr>
            <a:r>
              <a:rPr lang="en-US" sz="2800" b="1" dirty="0" smtClean="0"/>
              <a:t>INCRESES STRENGTH, HARDNESS AND WEAR RESISTANCE </a:t>
            </a:r>
          </a:p>
          <a:p>
            <a:pPr>
              <a:buFont typeface="Arial" pitchFamily="34" charset="0"/>
              <a:buChar char="•"/>
            </a:pPr>
            <a:r>
              <a:rPr lang="en-US" sz="2800" b="1" dirty="0" smtClean="0"/>
              <a:t>REFINES GRAIN STRUCTURE</a:t>
            </a:r>
          </a:p>
          <a:p>
            <a:pPr>
              <a:buFont typeface="Arial" pitchFamily="34" charset="0"/>
              <a:buChar char="•"/>
            </a:pPr>
            <a:r>
              <a:rPr lang="en-US" sz="2800" b="1" dirty="0" smtClean="0"/>
              <a:t>RESISTS CORROSION</a:t>
            </a:r>
          </a:p>
          <a:p>
            <a:pPr>
              <a:buFont typeface="Arial" pitchFamily="34" charset="0"/>
              <a:buChar char="•"/>
            </a:pPr>
            <a:r>
              <a:rPr lang="en-US" sz="2800" b="1" dirty="0" smtClean="0"/>
              <a:t>ADDITION GENERALLY 0.15-3%</a:t>
            </a:r>
          </a:p>
          <a:p>
            <a:pPr>
              <a:buFont typeface="Arial" pitchFamily="34" charset="0"/>
              <a:buChar char="•"/>
            </a:pPr>
            <a:r>
              <a:rPr lang="en-US" sz="2800" b="1" dirty="0" smtClean="0"/>
              <a:t>BUT UPTO 35% Cr IS ADDED IN ALLOY STEEL</a:t>
            </a:r>
          </a:p>
          <a:p>
            <a:pPr>
              <a:buFont typeface="Arial" pitchFamily="34" charset="0"/>
              <a:buChar char="•"/>
            </a:pPr>
            <a:r>
              <a:rPr lang="en-US" sz="2800" b="1" dirty="0" smtClean="0"/>
              <a:t>18% Cr IS ADDED IN STAINLESS STEEL</a:t>
            </a:r>
          </a:p>
          <a:p>
            <a:r>
              <a:rPr lang="en-US" sz="2800" b="1" dirty="0" smtClean="0">
                <a:solidFill>
                  <a:srgbClr val="FF0000"/>
                </a:solidFill>
              </a:rPr>
              <a:t>Cu-</a:t>
            </a:r>
          </a:p>
          <a:p>
            <a:pPr>
              <a:buFont typeface="Arial" pitchFamily="34" charset="0"/>
              <a:buChar char="•"/>
            </a:pPr>
            <a:r>
              <a:rPr lang="en-US" sz="2800" b="1" dirty="0" smtClean="0"/>
              <a:t>PROMOTES FORMATION OF GRAPHITE</a:t>
            </a:r>
          </a:p>
          <a:p>
            <a:pPr>
              <a:buFont typeface="Arial" pitchFamily="34" charset="0"/>
              <a:buChar char="•"/>
            </a:pPr>
            <a:r>
              <a:rPr lang="en-US" sz="2800" b="1" dirty="0" smtClean="0"/>
              <a:t>0.02-2.5% Cu IS ADDED </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609602"/>
          <a:ext cx="8153400" cy="5410198"/>
        </p:xfrm>
        <a:graphic>
          <a:graphicData uri="http://schemas.openxmlformats.org/drawingml/2006/table">
            <a:tbl>
              <a:tblPr firstRow="1" bandRow="1">
                <a:tableStyleId>{5C22544A-7EE6-4342-B048-85BDC9FD1C3A}</a:tableStyleId>
              </a:tblPr>
              <a:tblGrid>
                <a:gridCol w="1600200"/>
                <a:gridCol w="1295400"/>
                <a:gridCol w="1295400"/>
                <a:gridCol w="1244600"/>
                <a:gridCol w="1498600"/>
                <a:gridCol w="1219200"/>
              </a:tblGrid>
              <a:tr h="676273">
                <a:tc>
                  <a:txBody>
                    <a:bodyPr/>
                    <a:lstStyle/>
                    <a:p>
                      <a:pPr algn="ctr"/>
                      <a:r>
                        <a:rPr lang="en-US" sz="2400" dirty="0" smtClean="0"/>
                        <a:t>MATERIAL</a:t>
                      </a:r>
                      <a:endParaRPr lang="en-US" sz="2400" dirty="0"/>
                    </a:p>
                  </a:txBody>
                  <a:tcPr/>
                </a:tc>
                <a:tc>
                  <a:txBody>
                    <a:bodyPr/>
                    <a:lstStyle/>
                    <a:p>
                      <a:pPr algn="ctr"/>
                      <a:r>
                        <a:rPr lang="en-US" sz="2400" dirty="0" smtClean="0"/>
                        <a:t>CARBON</a:t>
                      </a:r>
                      <a:endParaRPr lang="en-US" sz="2400" dirty="0"/>
                    </a:p>
                  </a:txBody>
                  <a:tcPr/>
                </a:tc>
                <a:tc>
                  <a:txBody>
                    <a:bodyPr/>
                    <a:lstStyle/>
                    <a:p>
                      <a:pPr algn="ctr"/>
                      <a:r>
                        <a:rPr lang="en-US" sz="2400" dirty="0" smtClean="0"/>
                        <a:t>Si</a:t>
                      </a:r>
                      <a:endParaRPr lang="en-US" sz="2400" dirty="0"/>
                    </a:p>
                  </a:txBody>
                  <a:tcPr/>
                </a:tc>
                <a:tc>
                  <a:txBody>
                    <a:bodyPr/>
                    <a:lstStyle/>
                    <a:p>
                      <a:pPr algn="ctr"/>
                      <a:r>
                        <a:rPr lang="en-US" sz="2400" dirty="0" err="1" smtClean="0"/>
                        <a:t>Mn</a:t>
                      </a:r>
                      <a:endParaRPr lang="en-US" sz="2400" dirty="0"/>
                    </a:p>
                  </a:txBody>
                  <a:tcPr/>
                </a:tc>
                <a:tc>
                  <a:txBody>
                    <a:bodyPr/>
                    <a:lstStyle/>
                    <a:p>
                      <a:pPr algn="ctr"/>
                      <a:r>
                        <a:rPr lang="en-US" sz="2400" dirty="0" smtClean="0"/>
                        <a:t>SULPHUR</a:t>
                      </a:r>
                      <a:endParaRPr lang="en-US" sz="2400" dirty="0"/>
                    </a:p>
                  </a:txBody>
                  <a:tcPr/>
                </a:tc>
                <a:tc>
                  <a:txBody>
                    <a:bodyPr/>
                    <a:lstStyle/>
                    <a:p>
                      <a:pPr algn="ctr"/>
                      <a:r>
                        <a:rPr lang="en-US" sz="2400" dirty="0" smtClean="0"/>
                        <a:t>P</a:t>
                      </a:r>
                      <a:endParaRPr lang="en-US" sz="2400" dirty="0"/>
                    </a:p>
                  </a:txBody>
                  <a:tcPr/>
                </a:tc>
              </a:tr>
              <a:tr h="760809">
                <a:tc>
                  <a:txBody>
                    <a:bodyPr/>
                    <a:lstStyle/>
                    <a:p>
                      <a:r>
                        <a:rPr lang="en-US" sz="2000" b="1" dirty="0" smtClean="0"/>
                        <a:t>PIG IRON</a:t>
                      </a:r>
                      <a:endParaRPr lang="en-US" sz="2000" b="1" dirty="0"/>
                    </a:p>
                  </a:txBody>
                  <a:tcPr/>
                </a:tc>
                <a:tc>
                  <a:txBody>
                    <a:bodyPr/>
                    <a:lstStyle/>
                    <a:p>
                      <a:r>
                        <a:rPr lang="en-US" sz="2000" b="1" dirty="0" smtClean="0">
                          <a:solidFill>
                            <a:srgbClr val="FF0000"/>
                          </a:solidFill>
                        </a:rPr>
                        <a:t>3.00-4.00</a:t>
                      </a:r>
                      <a:endParaRPr lang="en-US" sz="2000" b="1" dirty="0">
                        <a:solidFill>
                          <a:srgbClr val="FF0000"/>
                        </a:solidFill>
                      </a:endParaRPr>
                    </a:p>
                  </a:txBody>
                  <a:tcPr/>
                </a:tc>
                <a:tc>
                  <a:txBody>
                    <a:bodyPr/>
                    <a:lstStyle/>
                    <a:p>
                      <a:r>
                        <a:rPr lang="en-US" sz="2000" b="1" dirty="0" smtClean="0"/>
                        <a:t>0.5-3.00</a:t>
                      </a:r>
                      <a:endParaRPr lang="en-US" sz="2000" b="1" dirty="0"/>
                    </a:p>
                  </a:txBody>
                  <a:tcPr/>
                </a:tc>
                <a:tc>
                  <a:txBody>
                    <a:bodyPr/>
                    <a:lstStyle/>
                    <a:p>
                      <a:r>
                        <a:rPr lang="en-US" sz="2000" b="1" dirty="0" smtClean="0"/>
                        <a:t>0.1-1.0</a:t>
                      </a:r>
                      <a:endParaRPr lang="en-US" sz="2000" b="1" dirty="0"/>
                    </a:p>
                  </a:txBody>
                  <a:tcPr/>
                </a:tc>
                <a:tc>
                  <a:txBody>
                    <a:bodyPr/>
                    <a:lstStyle/>
                    <a:p>
                      <a:r>
                        <a:rPr lang="en-US" sz="2000" b="1" dirty="0" smtClean="0"/>
                        <a:t>0.02-0.1</a:t>
                      </a:r>
                      <a:endParaRPr lang="en-US" sz="2000" b="1" dirty="0"/>
                    </a:p>
                  </a:txBody>
                  <a:tcPr/>
                </a:tc>
                <a:tc>
                  <a:txBody>
                    <a:bodyPr/>
                    <a:lstStyle/>
                    <a:p>
                      <a:r>
                        <a:rPr lang="en-US" sz="2000" b="1" dirty="0" smtClean="0"/>
                        <a:t>0.03-2.00</a:t>
                      </a:r>
                      <a:endParaRPr lang="en-US" sz="2000" b="1" dirty="0"/>
                    </a:p>
                  </a:txBody>
                  <a:tcPr/>
                </a:tc>
              </a:tr>
              <a:tr h="591741">
                <a:tc>
                  <a:txBody>
                    <a:bodyPr/>
                    <a:lstStyle/>
                    <a:p>
                      <a:r>
                        <a:rPr lang="en-US" sz="2000" b="1" dirty="0" smtClean="0"/>
                        <a:t>GRAY CI</a:t>
                      </a:r>
                      <a:endParaRPr lang="en-US" sz="2000" b="1" dirty="0"/>
                    </a:p>
                  </a:txBody>
                  <a:tcPr/>
                </a:tc>
                <a:tc>
                  <a:txBody>
                    <a:bodyPr/>
                    <a:lstStyle/>
                    <a:p>
                      <a:r>
                        <a:rPr lang="en-US" sz="2000" b="1" dirty="0" smtClean="0"/>
                        <a:t>2.5-3.75</a:t>
                      </a:r>
                      <a:endParaRPr lang="en-US" sz="2000" b="1" dirty="0"/>
                    </a:p>
                  </a:txBody>
                  <a:tcPr/>
                </a:tc>
                <a:tc>
                  <a:txBody>
                    <a:bodyPr/>
                    <a:lstStyle/>
                    <a:p>
                      <a:r>
                        <a:rPr lang="en-US" sz="2000" b="1" dirty="0" smtClean="0"/>
                        <a:t>1.00-2.5</a:t>
                      </a:r>
                      <a:endParaRPr lang="en-US" sz="2000" b="1" dirty="0"/>
                    </a:p>
                  </a:txBody>
                  <a:tcPr/>
                </a:tc>
                <a:tc>
                  <a:txBody>
                    <a:bodyPr/>
                    <a:lstStyle/>
                    <a:p>
                      <a:r>
                        <a:rPr lang="en-US" sz="2000" b="1" dirty="0" smtClean="0"/>
                        <a:t>0.4-1.0</a:t>
                      </a:r>
                      <a:endParaRPr lang="en-US" sz="2000" b="1" dirty="0"/>
                    </a:p>
                  </a:txBody>
                  <a:tcPr/>
                </a:tc>
                <a:tc>
                  <a:txBody>
                    <a:bodyPr/>
                    <a:lstStyle/>
                    <a:p>
                      <a:r>
                        <a:rPr lang="en-US" sz="2000" b="1" dirty="0" smtClean="0"/>
                        <a:t>0.06-0.12</a:t>
                      </a:r>
                      <a:endParaRPr lang="en-US" sz="2000" b="1" dirty="0"/>
                    </a:p>
                  </a:txBody>
                  <a:tcPr/>
                </a:tc>
                <a:tc>
                  <a:txBody>
                    <a:bodyPr/>
                    <a:lstStyle/>
                    <a:p>
                      <a:r>
                        <a:rPr lang="en-US" sz="2000" b="1" dirty="0" smtClean="0"/>
                        <a:t>0.1-1.00</a:t>
                      </a:r>
                      <a:endParaRPr lang="en-US" sz="2000" b="1" dirty="0"/>
                    </a:p>
                  </a:txBody>
                  <a:tcPr/>
                </a:tc>
              </a:tr>
              <a:tr h="777716">
                <a:tc>
                  <a:txBody>
                    <a:bodyPr/>
                    <a:lstStyle/>
                    <a:p>
                      <a:r>
                        <a:rPr lang="en-US" sz="2000" b="1" dirty="0" smtClean="0"/>
                        <a:t>MALLEABLE CI</a:t>
                      </a:r>
                      <a:endParaRPr lang="en-US" sz="2000" b="1" dirty="0"/>
                    </a:p>
                  </a:txBody>
                  <a:tcPr/>
                </a:tc>
                <a:tc>
                  <a:txBody>
                    <a:bodyPr/>
                    <a:lstStyle/>
                    <a:p>
                      <a:r>
                        <a:rPr lang="en-US" sz="2000" b="1" dirty="0" smtClean="0"/>
                        <a:t>2.2-3.6</a:t>
                      </a:r>
                      <a:endParaRPr lang="en-US" sz="2000" b="1" dirty="0"/>
                    </a:p>
                  </a:txBody>
                  <a:tcPr/>
                </a:tc>
                <a:tc>
                  <a:txBody>
                    <a:bodyPr/>
                    <a:lstStyle/>
                    <a:p>
                      <a:r>
                        <a:rPr lang="en-US" sz="2000" b="1" dirty="0" smtClean="0"/>
                        <a:t>0.4-1.1</a:t>
                      </a:r>
                      <a:endParaRPr lang="en-US" sz="2000" b="1" dirty="0"/>
                    </a:p>
                  </a:txBody>
                  <a:tcPr/>
                </a:tc>
                <a:tc>
                  <a:txBody>
                    <a:bodyPr/>
                    <a:lstStyle/>
                    <a:p>
                      <a:r>
                        <a:rPr lang="en-US" sz="2000" b="1" dirty="0" smtClean="0"/>
                        <a:t>0.1-0.4</a:t>
                      </a:r>
                      <a:endParaRPr lang="en-US" sz="2000" b="1" dirty="0"/>
                    </a:p>
                  </a:txBody>
                  <a:tcPr/>
                </a:tc>
                <a:tc>
                  <a:txBody>
                    <a:bodyPr/>
                    <a:lstStyle/>
                    <a:p>
                      <a:r>
                        <a:rPr lang="en-US" sz="2000" b="1" dirty="0" smtClean="0"/>
                        <a:t>0.03-0.3</a:t>
                      </a:r>
                      <a:endParaRPr lang="en-US" sz="2000" b="1" dirty="0"/>
                    </a:p>
                  </a:txBody>
                  <a:tcPr/>
                </a:tc>
                <a:tc>
                  <a:txBody>
                    <a:bodyPr/>
                    <a:lstStyle/>
                    <a:p>
                      <a:r>
                        <a:rPr lang="en-US" sz="2000" b="1" dirty="0" smtClean="0"/>
                        <a:t>0.1-0.2</a:t>
                      </a:r>
                      <a:endParaRPr lang="en-US" sz="2000" b="1" dirty="0"/>
                    </a:p>
                  </a:txBody>
                  <a:tcPr/>
                </a:tc>
              </a:tr>
              <a:tr h="659368">
                <a:tc>
                  <a:txBody>
                    <a:bodyPr/>
                    <a:lstStyle/>
                    <a:p>
                      <a:r>
                        <a:rPr lang="en-US" sz="2000" b="1" dirty="0" smtClean="0"/>
                        <a:t>WHITE CI</a:t>
                      </a:r>
                      <a:endParaRPr lang="en-US" sz="2000" b="1" dirty="0"/>
                    </a:p>
                  </a:txBody>
                  <a:tcPr/>
                </a:tc>
                <a:tc>
                  <a:txBody>
                    <a:bodyPr/>
                    <a:lstStyle/>
                    <a:p>
                      <a:r>
                        <a:rPr lang="en-US" sz="2000" b="1" dirty="0" smtClean="0"/>
                        <a:t>1.75-2.3</a:t>
                      </a:r>
                      <a:endParaRPr lang="en-US" sz="2000" b="1" dirty="0"/>
                    </a:p>
                  </a:txBody>
                  <a:tcPr/>
                </a:tc>
                <a:tc>
                  <a:txBody>
                    <a:bodyPr/>
                    <a:lstStyle/>
                    <a:p>
                      <a:r>
                        <a:rPr lang="en-US" sz="2000" b="1" dirty="0" smtClean="0"/>
                        <a:t>0.8-1.2</a:t>
                      </a:r>
                      <a:endParaRPr lang="en-US" sz="2000" b="1" dirty="0"/>
                    </a:p>
                  </a:txBody>
                  <a:tcPr/>
                </a:tc>
                <a:tc>
                  <a:txBody>
                    <a:bodyPr/>
                    <a:lstStyle/>
                    <a:p>
                      <a:r>
                        <a:rPr lang="en-US" sz="2000" b="1" dirty="0" smtClean="0"/>
                        <a:t>0.1-0.4</a:t>
                      </a:r>
                      <a:endParaRPr lang="en-US" sz="2000" b="1" dirty="0"/>
                    </a:p>
                  </a:txBody>
                  <a:tcPr/>
                </a:tc>
                <a:tc>
                  <a:txBody>
                    <a:bodyPr/>
                    <a:lstStyle/>
                    <a:p>
                      <a:r>
                        <a:rPr lang="en-US" sz="2000" b="1" dirty="0" smtClean="0"/>
                        <a:t>0.12-0.35</a:t>
                      </a:r>
                      <a:endParaRPr lang="en-US" sz="2000" b="1" dirty="0"/>
                    </a:p>
                  </a:txBody>
                  <a:tcPr/>
                </a:tc>
                <a:tc>
                  <a:txBody>
                    <a:bodyPr/>
                    <a:lstStyle/>
                    <a:p>
                      <a:r>
                        <a:rPr lang="en-US" sz="2000" b="1" dirty="0" smtClean="0"/>
                        <a:t>0.05-0.2</a:t>
                      </a:r>
                      <a:endParaRPr lang="en-US" sz="2000" b="1" dirty="0"/>
                    </a:p>
                  </a:txBody>
                  <a:tcPr/>
                </a:tc>
              </a:tr>
              <a:tr h="845344">
                <a:tc>
                  <a:txBody>
                    <a:bodyPr/>
                    <a:lstStyle/>
                    <a:p>
                      <a:r>
                        <a:rPr lang="en-US" sz="2000" b="1" dirty="0" smtClean="0"/>
                        <a:t>WROUGHT IRON</a:t>
                      </a:r>
                      <a:endParaRPr lang="en-US" sz="2000" b="1" dirty="0"/>
                    </a:p>
                  </a:txBody>
                  <a:tcPr/>
                </a:tc>
                <a:tc>
                  <a:txBody>
                    <a:bodyPr/>
                    <a:lstStyle/>
                    <a:p>
                      <a:r>
                        <a:rPr lang="en-US" sz="2000" b="1" dirty="0" smtClean="0">
                          <a:solidFill>
                            <a:srgbClr val="FF0000"/>
                          </a:solidFill>
                        </a:rPr>
                        <a:t>0.02-0.03</a:t>
                      </a:r>
                      <a:endParaRPr lang="en-US" sz="2000" b="1" dirty="0">
                        <a:solidFill>
                          <a:srgbClr val="FF0000"/>
                        </a:solidFill>
                      </a:endParaRPr>
                    </a:p>
                  </a:txBody>
                  <a:tcPr/>
                </a:tc>
                <a:tc>
                  <a:txBody>
                    <a:bodyPr/>
                    <a:lstStyle/>
                    <a:p>
                      <a:r>
                        <a:rPr lang="en-US" sz="2000" b="1" dirty="0" smtClean="0"/>
                        <a:t>0.1-0.2</a:t>
                      </a:r>
                      <a:endParaRPr lang="en-US" sz="2000" b="1" dirty="0"/>
                    </a:p>
                  </a:txBody>
                  <a:tcPr/>
                </a:tc>
                <a:tc>
                  <a:txBody>
                    <a:bodyPr/>
                    <a:lstStyle/>
                    <a:p>
                      <a:r>
                        <a:rPr lang="en-US" sz="2000" b="1" dirty="0" smtClean="0"/>
                        <a:t>0.02-0.1</a:t>
                      </a:r>
                      <a:endParaRPr lang="en-US" sz="2000" b="1" dirty="0"/>
                    </a:p>
                  </a:txBody>
                  <a:tcPr/>
                </a:tc>
                <a:tc>
                  <a:txBody>
                    <a:bodyPr/>
                    <a:lstStyle/>
                    <a:p>
                      <a:r>
                        <a:rPr lang="en-US" sz="2000" b="1" dirty="0" smtClean="0"/>
                        <a:t>0.02-0.04</a:t>
                      </a:r>
                      <a:endParaRPr lang="en-US" sz="2000" b="1" dirty="0"/>
                    </a:p>
                  </a:txBody>
                  <a:tcPr/>
                </a:tc>
                <a:tc>
                  <a:txBody>
                    <a:bodyPr/>
                    <a:lstStyle/>
                    <a:p>
                      <a:r>
                        <a:rPr lang="en-US" sz="2000" b="1" dirty="0" smtClean="0"/>
                        <a:t>0.05-0.2</a:t>
                      </a:r>
                      <a:endParaRPr lang="en-US" sz="2000" b="1" dirty="0"/>
                    </a:p>
                  </a:txBody>
                  <a:tcPr/>
                </a:tc>
              </a:tr>
              <a:tr h="1098947">
                <a:tc>
                  <a:txBody>
                    <a:bodyPr/>
                    <a:lstStyle/>
                    <a:p>
                      <a:r>
                        <a:rPr lang="en-US" sz="2400" b="1" dirty="0" smtClean="0">
                          <a:solidFill>
                            <a:srgbClr val="FF0000"/>
                          </a:solidFill>
                        </a:rPr>
                        <a:t>CARBON</a:t>
                      </a:r>
                      <a:r>
                        <a:rPr lang="en-US" sz="2400" b="1" baseline="0" dirty="0" smtClean="0">
                          <a:solidFill>
                            <a:srgbClr val="FF0000"/>
                          </a:solidFill>
                        </a:rPr>
                        <a:t> STEEEL </a:t>
                      </a:r>
                      <a:endParaRPr lang="en-US" sz="2400" b="1" dirty="0">
                        <a:solidFill>
                          <a:srgbClr val="FF0000"/>
                        </a:solidFill>
                      </a:endParaRPr>
                    </a:p>
                  </a:txBody>
                  <a:tcPr/>
                </a:tc>
                <a:tc>
                  <a:txBody>
                    <a:bodyPr/>
                    <a:lstStyle/>
                    <a:p>
                      <a:r>
                        <a:rPr lang="en-US" sz="2000" b="1" dirty="0" smtClean="0">
                          <a:solidFill>
                            <a:srgbClr val="FF0000"/>
                          </a:solidFill>
                        </a:rPr>
                        <a:t>0.05-2.00</a:t>
                      </a:r>
                      <a:endParaRPr lang="en-US" sz="2000" b="1" dirty="0">
                        <a:solidFill>
                          <a:srgbClr val="FF0000"/>
                        </a:solidFill>
                      </a:endParaRPr>
                    </a:p>
                  </a:txBody>
                  <a:tcPr/>
                </a:tc>
                <a:tc>
                  <a:txBody>
                    <a:bodyPr/>
                    <a:lstStyle/>
                    <a:p>
                      <a:r>
                        <a:rPr lang="en-US" sz="2000" b="1" dirty="0" smtClean="0"/>
                        <a:t>0.05-0.3</a:t>
                      </a:r>
                      <a:endParaRPr lang="en-US" sz="2000" b="1" dirty="0"/>
                    </a:p>
                  </a:txBody>
                  <a:tcPr/>
                </a:tc>
                <a:tc>
                  <a:txBody>
                    <a:bodyPr/>
                    <a:lstStyle/>
                    <a:p>
                      <a:r>
                        <a:rPr lang="en-US" sz="2000" b="1" dirty="0" smtClean="0"/>
                        <a:t>0.3-1.00</a:t>
                      </a:r>
                      <a:endParaRPr lang="en-US" sz="2000" b="1" dirty="0"/>
                    </a:p>
                  </a:txBody>
                  <a:tcPr/>
                </a:tc>
                <a:tc>
                  <a:txBody>
                    <a:bodyPr/>
                    <a:lstStyle/>
                    <a:p>
                      <a:r>
                        <a:rPr lang="en-US" sz="2000" b="1" dirty="0" smtClean="0"/>
                        <a:t>0.02-0.2</a:t>
                      </a:r>
                      <a:endParaRPr lang="en-US" sz="2000" b="1" dirty="0"/>
                    </a:p>
                  </a:txBody>
                  <a:tcPr/>
                </a:tc>
                <a:tc>
                  <a:txBody>
                    <a:bodyPr/>
                    <a:lstStyle/>
                    <a:p>
                      <a:r>
                        <a:rPr lang="en-US" sz="2000" b="1" dirty="0" smtClean="0"/>
                        <a:t>0.02-0.15</a:t>
                      </a:r>
                      <a:endParaRPr lang="en-US" sz="2000" b="1" dirty="0"/>
                    </a:p>
                  </a:txBody>
                  <a:tcPr/>
                </a:tc>
              </a:tr>
            </a:tbl>
          </a:graphicData>
        </a:graphic>
      </p:graphicFrame>
      <p:sp>
        <p:nvSpPr>
          <p:cNvPr id="5" name="TextBox 4"/>
          <p:cNvSpPr txBox="1"/>
          <p:nvPr/>
        </p:nvSpPr>
        <p:spPr>
          <a:xfrm>
            <a:off x="762000" y="152400"/>
            <a:ext cx="7696200" cy="400110"/>
          </a:xfrm>
          <a:prstGeom prst="rect">
            <a:avLst/>
          </a:prstGeom>
          <a:noFill/>
        </p:spPr>
        <p:txBody>
          <a:bodyPr wrap="square" rtlCol="0">
            <a:spAutoFit/>
          </a:bodyPr>
          <a:lstStyle/>
          <a:p>
            <a:r>
              <a:rPr lang="en-US" sz="2000" b="1" dirty="0" smtClean="0">
                <a:solidFill>
                  <a:srgbClr val="FF0000"/>
                </a:solidFill>
              </a:rPr>
              <a:t>CHEMICAL COMPOSITION </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461665"/>
          </a:xfrm>
          <a:prstGeom prst="rect">
            <a:avLst/>
          </a:prstGeom>
          <a:noFill/>
        </p:spPr>
        <p:txBody>
          <a:bodyPr wrap="square" rtlCol="0">
            <a:spAutoFit/>
          </a:bodyPr>
          <a:lstStyle/>
          <a:p>
            <a:r>
              <a:rPr lang="en-US" sz="2400" b="1" dirty="0" smtClean="0">
                <a:solidFill>
                  <a:srgbClr val="FF0000"/>
                </a:solidFill>
              </a:rPr>
              <a:t>	FLOW DIAG. FOR GRAY CI AND WHITE CI</a:t>
            </a:r>
            <a:endParaRPr lang="en-US" sz="2400" b="1" dirty="0">
              <a:solidFill>
                <a:srgbClr val="FF0000"/>
              </a:solidFill>
            </a:endParaRPr>
          </a:p>
        </p:txBody>
      </p:sp>
      <p:sp>
        <p:nvSpPr>
          <p:cNvPr id="3" name="Rectangle 2"/>
          <p:cNvSpPr/>
          <p:nvPr/>
        </p:nvSpPr>
        <p:spPr>
          <a:xfrm>
            <a:off x="2847135" y="7620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PIG IRON</a:t>
            </a:r>
            <a:endParaRPr lang="en-US" sz="3600" b="1" dirty="0"/>
          </a:p>
        </p:txBody>
      </p:sp>
      <p:sp>
        <p:nvSpPr>
          <p:cNvPr id="4" name="Rectangle 3"/>
          <p:cNvSpPr/>
          <p:nvPr/>
        </p:nvSpPr>
        <p:spPr>
          <a:xfrm>
            <a:off x="2590800" y="16002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CUPOLA FURNACE </a:t>
            </a:r>
            <a:endParaRPr lang="en-US" sz="2800" b="1" dirty="0"/>
          </a:p>
        </p:txBody>
      </p:sp>
      <p:sp>
        <p:nvSpPr>
          <p:cNvPr id="5" name="Rectangle 4"/>
          <p:cNvSpPr/>
          <p:nvPr/>
        </p:nvSpPr>
        <p:spPr>
          <a:xfrm>
            <a:off x="1905000" y="2438400"/>
            <a:ext cx="487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REFINEMENT PROCESS</a:t>
            </a:r>
            <a:endParaRPr lang="en-US" sz="3200" b="1" dirty="0"/>
          </a:p>
        </p:txBody>
      </p:sp>
      <p:cxnSp>
        <p:nvCxnSpPr>
          <p:cNvPr id="7" name="Straight Connector 6"/>
          <p:cNvCxnSpPr/>
          <p:nvPr/>
        </p:nvCxnSpPr>
        <p:spPr>
          <a:xfrm>
            <a:off x="1143000" y="3657600"/>
            <a:ext cx="6705600" cy="1588"/>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4191000"/>
            <a:ext cx="297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SOLIDIFYING BY </a:t>
            </a:r>
            <a:r>
              <a:rPr lang="en-US" sz="2400" b="1" dirty="0" smtClean="0">
                <a:solidFill>
                  <a:srgbClr val="002060"/>
                </a:solidFill>
              </a:rPr>
              <a:t>COOLING SLOWING </a:t>
            </a:r>
            <a:endParaRPr lang="en-US" sz="2400" b="1" dirty="0">
              <a:solidFill>
                <a:srgbClr val="002060"/>
              </a:solidFill>
            </a:endParaRPr>
          </a:p>
        </p:txBody>
      </p:sp>
      <p:sp>
        <p:nvSpPr>
          <p:cNvPr id="9" name="Rectangle 8"/>
          <p:cNvSpPr/>
          <p:nvPr/>
        </p:nvSpPr>
        <p:spPr>
          <a:xfrm>
            <a:off x="5451755" y="4191000"/>
            <a:ext cx="327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SOLIDIFYONG BY </a:t>
            </a:r>
            <a:r>
              <a:rPr lang="en-US" sz="2800" b="1" dirty="0" smtClean="0">
                <a:solidFill>
                  <a:srgbClr val="002060"/>
                </a:solidFill>
              </a:rPr>
              <a:t>RAPID COOLING</a:t>
            </a:r>
            <a:endParaRPr lang="en-US" sz="2800" b="1" dirty="0">
              <a:solidFill>
                <a:srgbClr val="002060"/>
              </a:solidFill>
            </a:endParaRPr>
          </a:p>
        </p:txBody>
      </p:sp>
      <p:sp>
        <p:nvSpPr>
          <p:cNvPr id="10" name="Rectangle 9"/>
          <p:cNvSpPr/>
          <p:nvPr/>
        </p:nvSpPr>
        <p:spPr>
          <a:xfrm>
            <a:off x="838200" y="57150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GRAY CI</a:t>
            </a:r>
            <a:endParaRPr lang="en-US" sz="4000" b="1" dirty="0"/>
          </a:p>
        </p:txBody>
      </p:sp>
      <p:sp>
        <p:nvSpPr>
          <p:cNvPr id="11" name="Rectangle 10"/>
          <p:cNvSpPr/>
          <p:nvPr/>
        </p:nvSpPr>
        <p:spPr>
          <a:xfrm>
            <a:off x="5715000" y="5638800"/>
            <a:ext cx="2743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WHITE CI</a:t>
            </a:r>
            <a:endParaRPr lang="en-US" sz="4000" b="1" dirty="0"/>
          </a:p>
        </p:txBody>
      </p:sp>
      <p:sp>
        <p:nvSpPr>
          <p:cNvPr id="12" name="Down Arrow 11"/>
          <p:cNvSpPr/>
          <p:nvPr/>
        </p:nvSpPr>
        <p:spPr>
          <a:xfrm>
            <a:off x="1143000" y="3657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696200" y="3657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676400" y="5105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010400" y="5105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100950" y="1295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114800" y="2057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191000" y="3200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57200" y="381000"/>
            <a:ext cx="2209799" cy="2286000"/>
          </a:xfrm>
          <a:prstGeom prst="rect">
            <a:avLst/>
          </a:prstGeom>
          <a:noFill/>
          <a:ln w="9525">
            <a:noFill/>
            <a:prstDash val="dash"/>
            <a:miter lim="800000"/>
            <a:headEnd/>
            <a:tailEnd/>
          </a:ln>
        </p:spPr>
      </p:pic>
      <p:pic>
        <p:nvPicPr>
          <p:cNvPr id="3" name="Picture 5"/>
          <p:cNvPicPr>
            <a:picLocks noChangeAspect="1" noChangeArrowheads="1"/>
          </p:cNvPicPr>
          <p:nvPr/>
        </p:nvPicPr>
        <p:blipFill>
          <a:blip r:embed="rId3"/>
          <a:srcRect/>
          <a:stretch>
            <a:fillRect/>
          </a:stretch>
        </p:blipFill>
        <p:spPr bwMode="auto">
          <a:xfrm>
            <a:off x="4724400" y="3429000"/>
            <a:ext cx="2667000" cy="2286000"/>
          </a:xfrm>
          <a:prstGeom prst="rect">
            <a:avLst/>
          </a:prstGeom>
          <a:noFill/>
          <a:ln w="9525">
            <a:noFill/>
            <a:prstDash val="dash"/>
            <a:miter lim="800000"/>
            <a:headEnd/>
            <a:tailEnd/>
          </a:ln>
        </p:spPr>
      </p:pic>
      <p:pic>
        <p:nvPicPr>
          <p:cNvPr id="4" name="Picture 4"/>
          <p:cNvPicPr>
            <a:picLocks noChangeAspect="1" noChangeArrowheads="1"/>
          </p:cNvPicPr>
          <p:nvPr/>
        </p:nvPicPr>
        <p:blipFill>
          <a:blip r:embed="rId4"/>
          <a:srcRect/>
          <a:stretch>
            <a:fillRect/>
          </a:stretch>
        </p:blipFill>
        <p:spPr bwMode="auto">
          <a:xfrm>
            <a:off x="4572000" y="457200"/>
            <a:ext cx="2694214" cy="2209800"/>
          </a:xfrm>
          <a:prstGeom prst="rect">
            <a:avLst/>
          </a:prstGeom>
          <a:noFill/>
          <a:ln w="9525">
            <a:noFill/>
            <a:prstDash val="dash"/>
            <a:miter lim="800000"/>
            <a:headEnd/>
            <a:tailEnd/>
          </a:ln>
        </p:spPr>
      </p:pic>
      <p:pic>
        <p:nvPicPr>
          <p:cNvPr id="5" name="Picture 5"/>
          <p:cNvPicPr>
            <a:picLocks noChangeAspect="1" noChangeArrowheads="1"/>
          </p:cNvPicPr>
          <p:nvPr/>
        </p:nvPicPr>
        <p:blipFill>
          <a:blip r:embed="rId5"/>
          <a:srcRect/>
          <a:stretch>
            <a:fillRect/>
          </a:stretch>
        </p:blipFill>
        <p:spPr bwMode="auto">
          <a:xfrm>
            <a:off x="457200" y="3505200"/>
            <a:ext cx="2451100" cy="2438400"/>
          </a:xfrm>
          <a:prstGeom prst="rect">
            <a:avLst/>
          </a:prstGeom>
          <a:noFill/>
          <a:ln w="9525">
            <a:noFill/>
            <a:prstDash val="dash"/>
            <a:miter lim="800000"/>
            <a:headEnd/>
            <a:tailEnd/>
          </a:ln>
        </p:spPr>
      </p:pic>
      <p:sp>
        <p:nvSpPr>
          <p:cNvPr id="6" name="TextBox 5"/>
          <p:cNvSpPr txBox="1"/>
          <p:nvPr/>
        </p:nvSpPr>
        <p:spPr>
          <a:xfrm>
            <a:off x="609600" y="2819400"/>
            <a:ext cx="1828800" cy="584775"/>
          </a:xfrm>
          <a:prstGeom prst="rect">
            <a:avLst/>
          </a:prstGeom>
          <a:noFill/>
        </p:spPr>
        <p:txBody>
          <a:bodyPr wrap="square" rtlCol="0">
            <a:spAutoFit/>
          </a:bodyPr>
          <a:lstStyle/>
          <a:p>
            <a:r>
              <a:rPr lang="en-US" sz="3200" b="1" dirty="0" smtClean="0">
                <a:solidFill>
                  <a:schemeClr val="accent2"/>
                </a:solidFill>
                <a:sym typeface="Symbol" pitchFamily="18" charset="2"/>
              </a:rPr>
              <a:t>Gray iron</a:t>
            </a:r>
            <a:endParaRPr lang="en-US" sz="3200" b="1" dirty="0"/>
          </a:p>
        </p:txBody>
      </p:sp>
      <p:sp>
        <p:nvSpPr>
          <p:cNvPr id="7" name="TextBox 6"/>
          <p:cNvSpPr txBox="1"/>
          <p:nvPr/>
        </p:nvSpPr>
        <p:spPr>
          <a:xfrm>
            <a:off x="5334000" y="5943600"/>
            <a:ext cx="2209800" cy="523220"/>
          </a:xfrm>
          <a:prstGeom prst="rect">
            <a:avLst/>
          </a:prstGeom>
          <a:noFill/>
        </p:spPr>
        <p:txBody>
          <a:bodyPr wrap="square" rtlCol="0">
            <a:spAutoFit/>
          </a:bodyPr>
          <a:lstStyle/>
          <a:p>
            <a:r>
              <a:rPr lang="en-US" sz="2800" b="1" dirty="0" smtClean="0">
                <a:solidFill>
                  <a:schemeClr val="accent2"/>
                </a:solidFill>
                <a:sym typeface="Symbol" pitchFamily="18" charset="2"/>
              </a:rPr>
              <a:t>Ductile iron</a:t>
            </a:r>
            <a:endParaRPr lang="en-US" sz="2800" b="1" dirty="0"/>
          </a:p>
        </p:txBody>
      </p:sp>
      <p:sp>
        <p:nvSpPr>
          <p:cNvPr id="8" name="TextBox 7"/>
          <p:cNvSpPr txBox="1"/>
          <p:nvPr/>
        </p:nvSpPr>
        <p:spPr>
          <a:xfrm>
            <a:off x="5257800" y="2667001"/>
            <a:ext cx="2819400" cy="954107"/>
          </a:xfrm>
          <a:prstGeom prst="rect">
            <a:avLst/>
          </a:prstGeom>
          <a:noFill/>
        </p:spPr>
        <p:txBody>
          <a:bodyPr wrap="square" rtlCol="0">
            <a:spAutoFit/>
          </a:bodyPr>
          <a:lstStyle/>
          <a:p>
            <a:r>
              <a:rPr lang="en-US" sz="2800" b="1" dirty="0" smtClean="0">
                <a:solidFill>
                  <a:schemeClr val="accent2"/>
                </a:solidFill>
                <a:sym typeface="Symbol" pitchFamily="18" charset="2"/>
              </a:rPr>
              <a:t>White iron</a:t>
            </a:r>
            <a:endParaRPr lang="en-US" sz="2800" b="1" dirty="0" smtClean="0">
              <a:sym typeface="Symbol" pitchFamily="18" charset="2"/>
            </a:endParaRPr>
          </a:p>
          <a:p>
            <a:endParaRPr lang="en-US" sz="2800" b="1" dirty="0"/>
          </a:p>
        </p:txBody>
      </p:sp>
      <p:sp>
        <p:nvSpPr>
          <p:cNvPr id="9" name="TextBox 8"/>
          <p:cNvSpPr txBox="1"/>
          <p:nvPr/>
        </p:nvSpPr>
        <p:spPr>
          <a:xfrm>
            <a:off x="685800" y="6096000"/>
            <a:ext cx="2438400" cy="523220"/>
          </a:xfrm>
          <a:prstGeom prst="rect">
            <a:avLst/>
          </a:prstGeom>
          <a:noFill/>
        </p:spPr>
        <p:txBody>
          <a:bodyPr wrap="square" rtlCol="0">
            <a:spAutoFit/>
          </a:bodyPr>
          <a:lstStyle/>
          <a:p>
            <a:r>
              <a:rPr lang="en-US" sz="2800" b="1" dirty="0" smtClean="0">
                <a:solidFill>
                  <a:schemeClr val="accent2"/>
                </a:solidFill>
                <a:sym typeface="Symbol" pitchFamily="18" charset="2"/>
              </a:rPr>
              <a:t>Malleable iron</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077200" cy="3970318"/>
          </a:xfrm>
          <a:prstGeom prst="rect">
            <a:avLst/>
          </a:prstGeom>
          <a:noFill/>
        </p:spPr>
        <p:txBody>
          <a:bodyPr wrap="square" rtlCol="0">
            <a:spAutoFit/>
          </a:bodyPr>
          <a:lstStyle/>
          <a:p>
            <a:r>
              <a:rPr lang="en-US" sz="2800" b="1" dirty="0" smtClean="0">
                <a:solidFill>
                  <a:srgbClr val="FF0000"/>
                </a:solidFill>
              </a:rPr>
              <a:t>ON RAPID COOLING </a:t>
            </a:r>
            <a:r>
              <a:rPr lang="en-US" sz="2800" b="1" dirty="0" smtClean="0"/>
              <a:t>--- MARTENSITE AND CEMENTITE PHASE TRANSFORMED</a:t>
            </a:r>
          </a:p>
          <a:p>
            <a:r>
              <a:rPr lang="en-US" sz="2800" b="1" dirty="0" smtClean="0">
                <a:solidFill>
                  <a:srgbClr val="FF0000"/>
                </a:solidFill>
              </a:rPr>
              <a:t>ON SLOW COOLING-</a:t>
            </a:r>
            <a:r>
              <a:rPr lang="en-US" sz="2800" b="1" dirty="0" smtClean="0"/>
              <a:t>-- FERRITE , PEARLITE  AND CEMENTITE TRANSFORMED .</a:t>
            </a:r>
          </a:p>
          <a:p>
            <a:endParaRPr lang="en-US" sz="2800" b="1" dirty="0" smtClean="0"/>
          </a:p>
          <a:p>
            <a:endParaRPr lang="en-US" sz="2800" b="1" dirty="0" smtClean="0"/>
          </a:p>
          <a:p>
            <a:r>
              <a:rPr lang="en-US" sz="2800" b="1" dirty="0" smtClean="0"/>
              <a:t>IN CAST IRONS    INSTEAD OF PEARLITE AND CEMENTITE THE CARBON IS IN THE FORMS OF FLAKES, GLOBULES, SPHEROIDS ETC. </a:t>
            </a:r>
            <a:endParaRPr 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86800" cy="6309420"/>
          </a:xfrm>
          <a:prstGeom prst="rect">
            <a:avLst/>
          </a:prstGeom>
          <a:noFill/>
        </p:spPr>
        <p:txBody>
          <a:bodyPr wrap="square" rtlCol="0">
            <a:spAutoFit/>
          </a:bodyPr>
          <a:lstStyle/>
          <a:p>
            <a:r>
              <a:rPr lang="en-US" sz="3600" b="1" dirty="0" smtClean="0">
                <a:solidFill>
                  <a:srgbClr val="FF0000"/>
                </a:solidFill>
              </a:rPr>
              <a:t>GRAY CI:-</a:t>
            </a:r>
          </a:p>
          <a:p>
            <a:r>
              <a:rPr lang="en-US" sz="2800" b="1" dirty="0" smtClean="0">
                <a:solidFill>
                  <a:srgbClr val="0070C0"/>
                </a:solidFill>
              </a:rPr>
              <a:t>DULL GRAY CRYSTALLINE OR GRANULAR STRUCTURE , IT GIVES GLISTERING EFFECT DUE TO REFLECTION OF LIGHTBY GRAPHITE FLAKES. FRACTURE SHOWS BLACK SPOTS.</a:t>
            </a:r>
          </a:p>
          <a:p>
            <a:pPr>
              <a:buFont typeface="Arial" pitchFamily="34" charset="0"/>
              <a:buChar char="•"/>
            </a:pPr>
            <a:r>
              <a:rPr lang="en-US" sz="3200" b="1" dirty="0" smtClean="0"/>
              <a:t>CONTAINS CARBON IN THE FORM OF </a:t>
            </a:r>
            <a:r>
              <a:rPr lang="en-US" sz="3200" b="1" dirty="0" smtClean="0">
                <a:solidFill>
                  <a:srgbClr val="FF0000"/>
                </a:solidFill>
              </a:rPr>
              <a:t>GRAPHITE FLAKES. </a:t>
            </a:r>
          </a:p>
          <a:p>
            <a:pPr>
              <a:buFont typeface="Arial" pitchFamily="34" charset="0"/>
              <a:buChar char="•"/>
            </a:pPr>
            <a:r>
              <a:rPr lang="en-US" sz="3200" b="1" dirty="0" smtClean="0"/>
              <a:t>SILICOIN ENCOURGES FORMATION OF GRAPHITE.</a:t>
            </a:r>
          </a:p>
          <a:p>
            <a:pPr>
              <a:buFont typeface="Arial" pitchFamily="34" charset="0"/>
              <a:buChar char="•"/>
            </a:pPr>
            <a:r>
              <a:rPr lang="en-US" sz="3200" b="1" dirty="0" smtClean="0"/>
              <a:t>IT IS BTITTLE MAY BROKEN BY HAMMER BLOW. </a:t>
            </a:r>
            <a:r>
              <a:rPr lang="en-US" sz="3200" b="1" dirty="0" smtClean="0">
                <a:solidFill>
                  <a:srgbClr val="FF0000"/>
                </a:solidFill>
              </a:rPr>
              <a:t>150-200 BHN</a:t>
            </a:r>
          </a:p>
          <a:p>
            <a:pPr>
              <a:buFont typeface="Arial" pitchFamily="34" charset="0"/>
              <a:buChar char="•"/>
            </a:pPr>
            <a:r>
              <a:rPr lang="en-US" sz="3200" b="1" dirty="0" smtClean="0"/>
              <a:t>IT IS CHEAP, HAVING LOW MELTING POINT -</a:t>
            </a:r>
            <a:r>
              <a:rPr lang="en-US" sz="3200" b="1" dirty="0" smtClean="0">
                <a:solidFill>
                  <a:srgbClr val="FF0000"/>
                </a:solidFill>
              </a:rPr>
              <a:t>1150 TO 1200 OC</a:t>
            </a:r>
          </a:p>
          <a:p>
            <a:pPr>
              <a:buFont typeface="Arial" pitchFamily="34" charset="0"/>
              <a:buChar char="•"/>
            </a:pPr>
            <a:r>
              <a:rPr lang="en-US" sz="3200" b="1" dirty="0" smtClean="0"/>
              <a:t>EASILY MACHINED.</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368300" y="2133600"/>
            <a:ext cx="4203700" cy="3149600"/>
          </a:xfrm>
          <a:prstGeom prst="rect">
            <a:avLst/>
          </a:prstGeom>
          <a:noFill/>
          <a:ln w="12700">
            <a:noFill/>
            <a:miter lim="800000"/>
            <a:headEnd type="none" w="sm" len="sm"/>
            <a:tailEnd type="none" w="sm" len="sm"/>
          </a:ln>
        </p:spPr>
      </p:pic>
      <p:sp>
        <p:nvSpPr>
          <p:cNvPr id="3" name="TextBox 2"/>
          <p:cNvSpPr txBox="1"/>
          <p:nvPr/>
        </p:nvSpPr>
        <p:spPr>
          <a:xfrm>
            <a:off x="1143000" y="533400"/>
            <a:ext cx="3505200" cy="892552"/>
          </a:xfrm>
          <a:prstGeom prst="rect">
            <a:avLst/>
          </a:prstGeom>
          <a:noFill/>
        </p:spPr>
        <p:txBody>
          <a:bodyPr wrap="square" rtlCol="0">
            <a:spAutoFit/>
          </a:bodyPr>
          <a:lstStyle/>
          <a:p>
            <a:r>
              <a:rPr lang="en-US" sz="2800" dirty="0" smtClean="0">
                <a:solidFill>
                  <a:srgbClr val="FF0000"/>
                </a:solidFill>
              </a:rPr>
              <a:t>GRAY CI:-</a:t>
            </a:r>
          </a:p>
          <a:p>
            <a:r>
              <a:rPr lang="en-US" sz="2400" b="1" dirty="0" smtClean="0"/>
              <a:t>MICROSTRUCTURE</a:t>
            </a:r>
            <a:endParaRPr lang="en-US" sz="2400" b="1" dirty="0"/>
          </a:p>
        </p:txBody>
      </p:sp>
      <p:cxnSp>
        <p:nvCxnSpPr>
          <p:cNvPr id="5" name="Straight Arrow Connector 4"/>
          <p:cNvCxnSpPr/>
          <p:nvPr/>
        </p:nvCxnSpPr>
        <p:spPr>
          <a:xfrm rot="10800000" flipV="1">
            <a:off x="3733800" y="2209800"/>
            <a:ext cx="2286000" cy="838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6000" y="2057400"/>
            <a:ext cx="2590800" cy="369332"/>
          </a:xfrm>
          <a:prstGeom prst="rect">
            <a:avLst/>
          </a:prstGeom>
          <a:noFill/>
        </p:spPr>
        <p:txBody>
          <a:bodyPr wrap="square" rtlCol="0">
            <a:spAutoFit/>
          </a:bodyPr>
          <a:lstStyle/>
          <a:p>
            <a:r>
              <a:rPr lang="en-US" b="1" dirty="0" smtClean="0"/>
              <a:t>GRAPHITE FLAKES</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10600" cy="6678751"/>
          </a:xfrm>
          <a:prstGeom prst="rect">
            <a:avLst/>
          </a:prstGeom>
          <a:noFill/>
        </p:spPr>
        <p:txBody>
          <a:bodyPr wrap="square" rtlCol="0">
            <a:spAutoFit/>
          </a:bodyPr>
          <a:lstStyle/>
          <a:p>
            <a:r>
              <a:rPr lang="en-US" sz="4000" b="1" dirty="0" smtClean="0">
                <a:solidFill>
                  <a:srgbClr val="FF0000"/>
                </a:solidFill>
              </a:rPr>
              <a:t>GRAY CI:-</a:t>
            </a:r>
          </a:p>
          <a:p>
            <a:r>
              <a:rPr lang="en-US" sz="3600" b="1" dirty="0" smtClean="0">
                <a:solidFill>
                  <a:srgbClr val="00B0F0"/>
                </a:solidFill>
              </a:rPr>
              <a:t>PROPERTIES: </a:t>
            </a:r>
          </a:p>
          <a:p>
            <a:pPr>
              <a:buFont typeface="Wingdings" pitchFamily="2" charset="2"/>
              <a:buChar char="v"/>
            </a:pPr>
            <a:r>
              <a:rPr lang="en-US" sz="3200" b="1" dirty="0" smtClean="0">
                <a:solidFill>
                  <a:srgbClr val="FF0000"/>
                </a:solidFill>
              </a:rPr>
              <a:t>GOOD MACHINABILITY</a:t>
            </a:r>
          </a:p>
          <a:p>
            <a:pPr>
              <a:buFont typeface="Wingdings" pitchFamily="2" charset="2"/>
              <a:buChar char="v"/>
            </a:pPr>
            <a:r>
              <a:rPr lang="en-US" sz="3200" b="1" dirty="0" smtClean="0">
                <a:solidFill>
                  <a:srgbClr val="FF0000"/>
                </a:solidFill>
              </a:rPr>
              <a:t>EXCELLENT DAMPING CAPACITY</a:t>
            </a:r>
          </a:p>
          <a:p>
            <a:pPr>
              <a:buFont typeface="Wingdings" pitchFamily="2" charset="2"/>
              <a:buChar char="v"/>
            </a:pPr>
            <a:r>
              <a:rPr lang="en-US" sz="3200" b="1" dirty="0" smtClean="0">
                <a:solidFill>
                  <a:srgbClr val="FF0000"/>
                </a:solidFill>
              </a:rPr>
              <a:t>HIGH WEAR RESISTANCE </a:t>
            </a:r>
          </a:p>
          <a:p>
            <a:pPr>
              <a:buFont typeface="Wingdings" pitchFamily="2" charset="2"/>
              <a:buChar char="v"/>
            </a:pPr>
            <a:r>
              <a:rPr lang="en-US" sz="3200" b="1" dirty="0" smtClean="0">
                <a:solidFill>
                  <a:srgbClr val="FF0000"/>
                </a:solidFill>
              </a:rPr>
              <a:t>RAPIDLY CAST INTO DESIRED SHAPES</a:t>
            </a:r>
          </a:p>
          <a:p>
            <a:pPr>
              <a:buFont typeface="Wingdings" pitchFamily="2" charset="2"/>
              <a:buChar char="v"/>
            </a:pPr>
            <a:r>
              <a:rPr lang="en-US" sz="3200" b="1" dirty="0" smtClean="0">
                <a:solidFill>
                  <a:srgbClr val="FF0000"/>
                </a:solidFill>
              </a:rPr>
              <a:t>POSSES HIGH FLUDITY</a:t>
            </a:r>
          </a:p>
          <a:p>
            <a:pPr>
              <a:buFont typeface="Wingdings" pitchFamily="2" charset="2"/>
              <a:buChar char="v"/>
            </a:pPr>
            <a:r>
              <a:rPr lang="en-US" sz="3200" b="1" dirty="0" smtClean="0">
                <a:solidFill>
                  <a:srgbClr val="FF0000"/>
                </a:solidFill>
              </a:rPr>
              <a:t>LOW DUCTILITY AND LOW IMPACT   </a:t>
            </a:r>
          </a:p>
          <a:p>
            <a:r>
              <a:rPr lang="en-US" sz="3200" b="1" dirty="0" smtClean="0">
                <a:solidFill>
                  <a:srgbClr val="FF0000"/>
                </a:solidFill>
              </a:rPr>
              <a:t>      STRENGTH</a:t>
            </a:r>
          </a:p>
          <a:p>
            <a:pPr>
              <a:buFont typeface="Wingdings" pitchFamily="2" charset="2"/>
              <a:buChar char="Ø"/>
            </a:pPr>
            <a:r>
              <a:rPr lang="en-US" sz="3200" b="1" dirty="0" smtClean="0">
                <a:solidFill>
                  <a:srgbClr val="0070C0"/>
                </a:solidFill>
              </a:rPr>
              <a:t>UTS- 120-300 </a:t>
            </a:r>
            <a:r>
              <a:rPr lang="en-US" sz="3200" b="1" dirty="0" smtClean="0">
                <a:solidFill>
                  <a:srgbClr val="0070C0"/>
                </a:solidFill>
              </a:rPr>
              <a:t>N/SQ,MM</a:t>
            </a:r>
            <a:endParaRPr lang="en-US" sz="3200" b="1" dirty="0" smtClean="0">
              <a:solidFill>
                <a:srgbClr val="0070C0"/>
              </a:solidFill>
            </a:endParaRPr>
          </a:p>
          <a:p>
            <a:pPr>
              <a:buFont typeface="Wingdings" pitchFamily="2" charset="2"/>
              <a:buChar char="Ø"/>
            </a:pPr>
            <a:r>
              <a:rPr lang="en-US" sz="3200" b="1" dirty="0" smtClean="0">
                <a:solidFill>
                  <a:srgbClr val="0070C0"/>
                </a:solidFill>
              </a:rPr>
              <a:t>COMPRESSIVE STRENGTH- 600-750 </a:t>
            </a:r>
            <a:r>
              <a:rPr lang="en-US" sz="3200" b="1" dirty="0" smtClean="0">
                <a:solidFill>
                  <a:srgbClr val="0070C0"/>
                </a:solidFill>
              </a:rPr>
              <a:t>N/SQ,MM</a:t>
            </a:r>
            <a:endParaRPr lang="en-US" sz="3200" b="1" dirty="0" smtClean="0">
              <a:solidFill>
                <a:srgbClr val="0070C0"/>
              </a:solidFill>
            </a:endParaRPr>
          </a:p>
          <a:p>
            <a:pPr>
              <a:buFont typeface="Wingdings" pitchFamily="2" charset="2"/>
              <a:buChar char="Ø"/>
            </a:pPr>
            <a:r>
              <a:rPr lang="en-US" sz="3200" b="1" dirty="0" smtClean="0">
                <a:solidFill>
                  <a:srgbClr val="0070C0"/>
                </a:solidFill>
              </a:rPr>
              <a:t>HARDNESS-150-240 BHN</a:t>
            </a:r>
          </a:p>
          <a:p>
            <a:pPr>
              <a:buFont typeface="Wingdings" pitchFamily="2" charset="2"/>
              <a:buChar char="Ø"/>
            </a:pPr>
            <a:r>
              <a:rPr lang="en-US" sz="3200" b="1" dirty="0" smtClean="0">
                <a:solidFill>
                  <a:srgbClr val="0070C0"/>
                </a:solidFill>
              </a:rPr>
              <a:t>MELTING TEMP-1200 0C</a:t>
            </a:r>
            <a:endParaRPr lang="en-US" sz="2000"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5016758"/>
          </a:xfrm>
          <a:prstGeom prst="rect">
            <a:avLst/>
          </a:prstGeom>
          <a:noFill/>
        </p:spPr>
        <p:txBody>
          <a:bodyPr wrap="square" rtlCol="0">
            <a:spAutoFit/>
          </a:bodyPr>
          <a:lstStyle/>
          <a:p>
            <a:r>
              <a:rPr lang="en-US" sz="3200" b="1" dirty="0" smtClean="0">
                <a:solidFill>
                  <a:srgbClr val="FF0000"/>
                </a:solidFill>
              </a:rPr>
              <a:t>GRAY CI-</a:t>
            </a:r>
          </a:p>
          <a:p>
            <a:r>
              <a:rPr lang="en-US" sz="3200" b="1" dirty="0" smtClean="0">
                <a:solidFill>
                  <a:srgbClr val="FF0000"/>
                </a:solidFill>
              </a:rPr>
              <a:t> APPLICATIONS-</a:t>
            </a:r>
          </a:p>
          <a:p>
            <a:r>
              <a:rPr lang="en-US" sz="3200" b="1" dirty="0" smtClean="0">
                <a:solidFill>
                  <a:srgbClr val="0070C0"/>
                </a:solidFill>
              </a:rPr>
              <a:t>M/C TOOL STRUCTURES, </a:t>
            </a:r>
          </a:p>
          <a:p>
            <a:r>
              <a:rPr lang="en-US" sz="3200" b="1" dirty="0" smtClean="0">
                <a:solidFill>
                  <a:srgbClr val="0070C0"/>
                </a:solidFill>
              </a:rPr>
              <a:t>BEDWAYS, FRAME, </a:t>
            </a:r>
          </a:p>
          <a:p>
            <a:r>
              <a:rPr lang="en-US" sz="3200" b="1" dirty="0" smtClean="0">
                <a:solidFill>
                  <a:srgbClr val="0070C0"/>
                </a:solidFill>
              </a:rPr>
              <a:t>GUIDE WAYS, </a:t>
            </a:r>
          </a:p>
          <a:p>
            <a:r>
              <a:rPr lang="en-US" sz="3200" b="1" dirty="0" smtClean="0">
                <a:solidFill>
                  <a:srgbClr val="0070C0"/>
                </a:solidFill>
              </a:rPr>
              <a:t>UNDER GROUND PIPES, </a:t>
            </a:r>
          </a:p>
          <a:p>
            <a:r>
              <a:rPr lang="en-US" sz="3200" b="1" dirty="0" smtClean="0">
                <a:solidFill>
                  <a:srgbClr val="0070C0"/>
                </a:solidFill>
              </a:rPr>
              <a:t>MAN HOLE COVERS, </a:t>
            </a:r>
          </a:p>
          <a:p>
            <a:r>
              <a:rPr lang="en-US" sz="3200" b="1" dirty="0" smtClean="0">
                <a:solidFill>
                  <a:srgbClr val="0070C0"/>
                </a:solidFill>
              </a:rPr>
              <a:t>TUNNEL SEGMENTS, </a:t>
            </a:r>
          </a:p>
          <a:p>
            <a:r>
              <a:rPr lang="en-US" sz="3200" b="1" dirty="0" smtClean="0">
                <a:solidFill>
                  <a:srgbClr val="0070C0"/>
                </a:solidFill>
              </a:rPr>
              <a:t>CYLINDER BLOCKS, </a:t>
            </a:r>
          </a:p>
          <a:p>
            <a:r>
              <a:rPr lang="en-US" sz="3200" b="1" dirty="0" smtClean="0">
                <a:solidFill>
                  <a:srgbClr val="0070C0"/>
                </a:solidFill>
              </a:rPr>
              <a:t>IC ENGINE HEADS ETC.</a:t>
            </a:r>
            <a:endParaRPr lang="en-US" sz="3200" b="1" dirty="0">
              <a:solidFill>
                <a:srgbClr val="0070C0"/>
              </a:solidFill>
            </a:endParaRPr>
          </a:p>
        </p:txBody>
      </p:sp>
      <p:sp>
        <p:nvSpPr>
          <p:cNvPr id="3" name="TextBox 2"/>
          <p:cNvSpPr txBox="1"/>
          <p:nvPr/>
        </p:nvSpPr>
        <p:spPr>
          <a:xfrm>
            <a:off x="4800600" y="685800"/>
            <a:ext cx="4114800" cy="5078313"/>
          </a:xfrm>
          <a:prstGeom prst="rect">
            <a:avLst/>
          </a:prstGeom>
          <a:noFill/>
        </p:spPr>
        <p:txBody>
          <a:bodyPr wrap="square" rtlCol="0">
            <a:spAutoFit/>
          </a:bodyPr>
          <a:lstStyle/>
          <a:p>
            <a:r>
              <a:rPr lang="en-US" b="1" dirty="0" smtClean="0">
                <a:solidFill>
                  <a:srgbClr val="FF0000"/>
                </a:solidFill>
              </a:rPr>
              <a:t>GRAY CI:-</a:t>
            </a:r>
          </a:p>
          <a:p>
            <a:r>
              <a:rPr lang="en-AU" altLang="en-US" sz="3200" b="1" dirty="0" smtClean="0">
                <a:solidFill>
                  <a:srgbClr val="FF0000"/>
                </a:solidFill>
              </a:rPr>
              <a:t>Engines-</a:t>
            </a:r>
          </a:p>
          <a:p>
            <a:pPr lvl="1"/>
            <a:r>
              <a:rPr lang="en-AU" altLang="en-US" sz="3200" b="1" dirty="0" smtClean="0">
                <a:solidFill>
                  <a:srgbClr val="FF0000"/>
                </a:solidFill>
              </a:rPr>
              <a:t>Cylinder blocks, liners, </a:t>
            </a:r>
          </a:p>
          <a:p>
            <a:r>
              <a:rPr lang="en-AU" altLang="en-US" sz="3200" b="1" dirty="0" smtClean="0">
                <a:solidFill>
                  <a:srgbClr val="FF0000"/>
                </a:solidFill>
              </a:rPr>
              <a:t>Brake drums, clutch plates</a:t>
            </a:r>
          </a:p>
          <a:p>
            <a:r>
              <a:rPr lang="en-AU" altLang="en-US" sz="3200" b="1" dirty="0" smtClean="0">
                <a:solidFill>
                  <a:srgbClr val="FF0000"/>
                </a:solidFill>
              </a:rPr>
              <a:t>Pressure pipe fittings</a:t>
            </a:r>
          </a:p>
          <a:p>
            <a:r>
              <a:rPr lang="en-AU" altLang="en-US" sz="3200" b="1" dirty="0" smtClean="0">
                <a:solidFill>
                  <a:srgbClr val="FF0000"/>
                </a:solidFill>
              </a:rPr>
              <a:t>Machinery beds</a:t>
            </a:r>
          </a:p>
          <a:p>
            <a:r>
              <a:rPr lang="en-AU" altLang="en-US" sz="3200" b="1" dirty="0" smtClean="0">
                <a:solidFill>
                  <a:srgbClr val="FF0000"/>
                </a:solidFill>
              </a:rPr>
              <a:t>Furnace parts, ingot and glass moulds.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mp_0711_02_z+jamie_meyer_interview+cast_iron_lsx_cylinder_block.jpg"/>
          <p:cNvPicPr>
            <a:picLocks noChangeAspect="1"/>
          </p:cNvPicPr>
          <p:nvPr/>
        </p:nvPicPr>
        <p:blipFill>
          <a:blip r:embed="rId2"/>
          <a:srcRect/>
          <a:stretch>
            <a:fillRect/>
          </a:stretch>
        </p:blipFill>
        <p:spPr bwMode="auto">
          <a:xfrm>
            <a:off x="381000" y="1524000"/>
            <a:ext cx="3429000" cy="2571750"/>
          </a:xfrm>
          <a:prstGeom prst="rect">
            <a:avLst/>
          </a:prstGeom>
          <a:noFill/>
          <a:ln w="9525">
            <a:noFill/>
            <a:miter lim="800000"/>
            <a:headEnd/>
            <a:tailEnd/>
          </a:ln>
        </p:spPr>
      </p:pic>
      <p:sp>
        <p:nvSpPr>
          <p:cNvPr id="3" name="TextBox 4"/>
          <p:cNvSpPr txBox="1">
            <a:spLocks noChangeArrowheads="1"/>
          </p:cNvSpPr>
          <p:nvPr/>
        </p:nvSpPr>
        <p:spPr bwMode="auto">
          <a:xfrm>
            <a:off x="3886200" y="1600200"/>
            <a:ext cx="5029200" cy="1815882"/>
          </a:xfrm>
          <a:prstGeom prst="rect">
            <a:avLst/>
          </a:prstGeom>
          <a:noFill/>
          <a:ln w="9525">
            <a:noFill/>
            <a:miter lim="800000"/>
            <a:headEnd/>
            <a:tailEnd/>
          </a:ln>
        </p:spPr>
        <p:txBody>
          <a:bodyPr wrap="square">
            <a:spAutoFit/>
          </a:bodyPr>
          <a:lstStyle/>
          <a:p>
            <a:r>
              <a:rPr lang="en-US" sz="2800" b="1" dirty="0">
                <a:latin typeface="Century Schoolbook" pitchFamily="18" charset="0"/>
              </a:rPr>
              <a:t>How do the properties of cast iron make it such an ideal material for this application?</a:t>
            </a:r>
          </a:p>
        </p:txBody>
      </p:sp>
      <p:sp>
        <p:nvSpPr>
          <p:cNvPr id="4" name="TextBox 3"/>
          <p:cNvSpPr txBox="1"/>
          <p:nvPr/>
        </p:nvSpPr>
        <p:spPr>
          <a:xfrm>
            <a:off x="914400" y="4267200"/>
            <a:ext cx="4419600" cy="400110"/>
          </a:xfrm>
          <a:prstGeom prst="rect">
            <a:avLst/>
          </a:prstGeom>
          <a:noFill/>
        </p:spPr>
        <p:txBody>
          <a:bodyPr wrap="square" rtlCol="0">
            <a:spAutoFit/>
          </a:bodyPr>
          <a:lstStyle/>
          <a:p>
            <a:r>
              <a:rPr lang="en-US" sz="2000" b="1" dirty="0" smtClean="0"/>
              <a:t>CYLINDER BLOCK</a:t>
            </a:r>
            <a:endParaRPr lang="en-US" sz="2000" b="1" dirty="0"/>
          </a:p>
        </p:txBody>
      </p:sp>
      <p:sp>
        <p:nvSpPr>
          <p:cNvPr id="5" name="TextBox 4"/>
          <p:cNvSpPr txBox="1"/>
          <p:nvPr/>
        </p:nvSpPr>
        <p:spPr>
          <a:xfrm>
            <a:off x="1295400" y="304800"/>
            <a:ext cx="2667000" cy="646331"/>
          </a:xfrm>
          <a:prstGeom prst="rect">
            <a:avLst/>
          </a:prstGeom>
          <a:noFill/>
        </p:spPr>
        <p:txBody>
          <a:bodyPr wrap="square" rtlCol="0">
            <a:spAutoFit/>
          </a:bodyPr>
          <a:lstStyle/>
          <a:p>
            <a:r>
              <a:rPr lang="en-US" b="1" dirty="0" smtClean="0">
                <a:solidFill>
                  <a:srgbClr val="FF0000"/>
                </a:solidFill>
              </a:rPr>
              <a:t>GRAY CI-</a:t>
            </a:r>
          </a:p>
          <a:p>
            <a:r>
              <a:rPr lang="en-US" b="1" dirty="0" smtClean="0">
                <a:solidFill>
                  <a:srgbClr val="FF0000"/>
                </a:solidFill>
              </a:rPr>
              <a:t> APPLICATIONS-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t1.gstatic.com/images?q=tbn:ANd9GcScB7ao3OsmoFtK7VzdwXVzAETEaGK7LdpVTe-C45v71r7NtT3YJQ"/>
          <p:cNvPicPr>
            <a:picLocks noChangeAspect="1" noChangeArrowheads="1"/>
          </p:cNvPicPr>
          <p:nvPr/>
        </p:nvPicPr>
        <p:blipFill>
          <a:blip r:embed="rId2"/>
          <a:srcRect/>
          <a:stretch>
            <a:fillRect/>
          </a:stretch>
        </p:blipFill>
        <p:spPr bwMode="auto">
          <a:xfrm>
            <a:off x="457200" y="838200"/>
            <a:ext cx="2476500" cy="1847851"/>
          </a:xfrm>
          <a:prstGeom prst="rect">
            <a:avLst/>
          </a:prstGeom>
          <a:noFill/>
        </p:spPr>
      </p:pic>
      <p:pic>
        <p:nvPicPr>
          <p:cNvPr id="60420" name="Picture 4" descr="http://t3.gstatic.com/images?q=tbn:ANd9GcTsXrX45fM2bwANbhOo5GqkMzbxa-zzN5MIG9-S7QeP78L83Retxw"/>
          <p:cNvPicPr>
            <a:picLocks noChangeAspect="1" noChangeArrowheads="1"/>
          </p:cNvPicPr>
          <p:nvPr/>
        </p:nvPicPr>
        <p:blipFill>
          <a:blip r:embed="rId3"/>
          <a:srcRect/>
          <a:stretch>
            <a:fillRect/>
          </a:stretch>
        </p:blipFill>
        <p:spPr bwMode="auto">
          <a:xfrm>
            <a:off x="3810000" y="914400"/>
            <a:ext cx="2466975" cy="1847851"/>
          </a:xfrm>
          <a:prstGeom prst="rect">
            <a:avLst/>
          </a:prstGeom>
          <a:noFill/>
        </p:spPr>
      </p:pic>
      <p:sp>
        <p:nvSpPr>
          <p:cNvPr id="4" name="TextBox 3"/>
          <p:cNvSpPr txBox="1"/>
          <p:nvPr/>
        </p:nvSpPr>
        <p:spPr>
          <a:xfrm>
            <a:off x="533400" y="2971800"/>
            <a:ext cx="7543800" cy="2431435"/>
          </a:xfrm>
          <a:prstGeom prst="rect">
            <a:avLst/>
          </a:prstGeom>
          <a:noFill/>
        </p:spPr>
        <p:txBody>
          <a:bodyPr wrap="square" rtlCol="0">
            <a:spAutoFit/>
          </a:bodyPr>
          <a:lstStyle/>
          <a:p>
            <a:r>
              <a:rPr lang="en-US" sz="4400" b="1" i="1" dirty="0" smtClean="0">
                <a:solidFill>
                  <a:srgbClr val="FF0000"/>
                </a:solidFill>
              </a:rPr>
              <a:t>lathe bed ways</a:t>
            </a:r>
            <a:r>
              <a:rPr lang="en-US" sz="4400" b="1" dirty="0" smtClean="0">
                <a:solidFill>
                  <a:srgbClr val="FF0000"/>
                </a:solidFill>
              </a:rPr>
              <a:t>.</a:t>
            </a:r>
          </a:p>
          <a:p>
            <a:r>
              <a:rPr lang="en-US" sz="3600" b="1" dirty="0" smtClean="0">
                <a:solidFill>
                  <a:srgbClr val="0070C0"/>
                </a:solidFill>
              </a:rPr>
              <a:t>HIGH COMPRESSIVE STRENGTH, HARDENED AND MADE WEAR RESISTANT.</a:t>
            </a:r>
            <a:endParaRPr lang="en-US" sz="3600" b="1"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5755422"/>
          </a:xfrm>
          <a:prstGeom prst="rect">
            <a:avLst/>
          </a:prstGeom>
          <a:noFill/>
        </p:spPr>
        <p:txBody>
          <a:bodyPr wrap="square" rtlCol="0">
            <a:spAutoFit/>
          </a:bodyPr>
          <a:lstStyle/>
          <a:p>
            <a:r>
              <a:rPr lang="en-US" sz="4800" b="1" dirty="0" smtClean="0">
                <a:solidFill>
                  <a:srgbClr val="FF0000"/>
                </a:solidFill>
              </a:rPr>
              <a:t>WHITE CI-</a:t>
            </a:r>
          </a:p>
          <a:p>
            <a:pPr>
              <a:buFont typeface="Wingdings" pitchFamily="2" charset="2"/>
              <a:buChar char="Ø"/>
            </a:pPr>
            <a:r>
              <a:rPr lang="en-US" sz="3200" b="1" dirty="0" smtClean="0"/>
              <a:t>CARBON EXCLUSIVELY PRESENT IN THE FORM OF </a:t>
            </a:r>
            <a:r>
              <a:rPr lang="en-US" sz="3200" b="1" dirty="0" smtClean="0">
                <a:solidFill>
                  <a:srgbClr val="0070C0"/>
                </a:solidFill>
              </a:rPr>
              <a:t>CEMENTITE AND MARTENSITE.</a:t>
            </a:r>
          </a:p>
          <a:p>
            <a:pPr>
              <a:buFont typeface="Wingdings" pitchFamily="2" charset="2"/>
              <a:buChar char="Ø"/>
            </a:pPr>
            <a:r>
              <a:rPr lang="en-US" sz="3200" b="1" dirty="0" err="1" smtClean="0"/>
              <a:t>Mn</a:t>
            </a:r>
            <a:r>
              <a:rPr lang="en-US" sz="3200" b="1" dirty="0" smtClean="0"/>
              <a:t> ENCOURAGES FORMATION OF CARBIDES.</a:t>
            </a:r>
          </a:p>
          <a:p>
            <a:pPr>
              <a:buFont typeface="Wingdings" pitchFamily="2" charset="2"/>
              <a:buChar char="Ø"/>
            </a:pPr>
            <a:r>
              <a:rPr lang="en-US" sz="3200" b="1" dirty="0" smtClean="0"/>
              <a:t>VERY HARD AND BRITTLE  </a:t>
            </a:r>
            <a:r>
              <a:rPr lang="en-US" sz="3200" b="1" dirty="0" smtClean="0">
                <a:solidFill>
                  <a:srgbClr val="FF0000"/>
                </a:solidFill>
              </a:rPr>
              <a:t>400-600 BHN</a:t>
            </a:r>
          </a:p>
          <a:p>
            <a:pPr>
              <a:buFont typeface="Wingdings" pitchFamily="2" charset="2"/>
              <a:buChar char="Ø"/>
            </a:pPr>
            <a:r>
              <a:rPr lang="en-US" sz="3200" b="1" dirty="0" smtClean="0"/>
              <a:t>IT HAS LIMITED APPLICATIONS.</a:t>
            </a:r>
          </a:p>
          <a:p>
            <a:pPr>
              <a:buFont typeface="Wingdings" pitchFamily="2" charset="2"/>
              <a:buChar char="Ø"/>
            </a:pPr>
            <a:r>
              <a:rPr lang="en-US" sz="3200" b="1" dirty="0" smtClean="0"/>
              <a:t>HIGH </a:t>
            </a:r>
            <a:r>
              <a:rPr lang="en-US" sz="3200" b="1" dirty="0" smtClean="0">
                <a:solidFill>
                  <a:srgbClr val="FF0000"/>
                </a:solidFill>
              </a:rPr>
              <a:t>WEAR RESISTANT</a:t>
            </a:r>
          </a:p>
          <a:p>
            <a:pPr>
              <a:buFont typeface="Wingdings" pitchFamily="2" charset="2"/>
              <a:buChar char="Ø"/>
            </a:pPr>
            <a:r>
              <a:rPr lang="en-US" sz="3200" b="1" dirty="0" smtClean="0"/>
              <a:t>CAN NOT MACHINED.</a:t>
            </a:r>
          </a:p>
          <a:p>
            <a:pPr>
              <a:buFont typeface="Wingdings" pitchFamily="2" charset="2"/>
              <a:buChar char="Ø"/>
            </a:pPr>
            <a:r>
              <a:rPr lang="en-US" sz="3200" b="1" dirty="0" smtClean="0"/>
              <a:t>WIDELY USED TO PRODUCE WROUGHT IRON AND MALLEABLE CI.</a:t>
            </a:r>
          </a:p>
          <a:p>
            <a:endParaRPr lang="en-US" sz="3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5016758"/>
          </a:xfrm>
          <a:prstGeom prst="rect">
            <a:avLst/>
          </a:prstGeom>
          <a:noFill/>
        </p:spPr>
        <p:txBody>
          <a:bodyPr wrap="square" rtlCol="0">
            <a:spAutoFit/>
          </a:bodyPr>
          <a:lstStyle/>
          <a:p>
            <a:r>
              <a:rPr lang="en-US" sz="3200" b="1" dirty="0" smtClean="0">
                <a:solidFill>
                  <a:srgbClr val="FF0000"/>
                </a:solidFill>
              </a:rPr>
              <a:t>White </a:t>
            </a:r>
            <a:r>
              <a:rPr lang="en-US" sz="3200" b="1" dirty="0" err="1" smtClean="0">
                <a:solidFill>
                  <a:srgbClr val="FF0000"/>
                </a:solidFill>
              </a:rPr>
              <a:t>ci</a:t>
            </a:r>
            <a:r>
              <a:rPr lang="en-US" sz="3200" b="1" dirty="0" smtClean="0">
                <a:solidFill>
                  <a:srgbClr val="FF0000"/>
                </a:solidFill>
              </a:rPr>
              <a:t>--</a:t>
            </a:r>
          </a:p>
          <a:p>
            <a:r>
              <a:rPr lang="en-US" sz="3200" b="1" dirty="0" smtClean="0">
                <a:solidFill>
                  <a:srgbClr val="FF0000"/>
                </a:solidFill>
              </a:rPr>
              <a:t>APP</a:t>
            </a:r>
            <a:r>
              <a:rPr lang="en-US" sz="3200" b="1" dirty="0" smtClean="0"/>
              <a:t>: </a:t>
            </a:r>
          </a:p>
          <a:p>
            <a:pPr>
              <a:buFont typeface="Wingdings" pitchFamily="2" charset="2"/>
              <a:buChar char="q"/>
            </a:pPr>
            <a:r>
              <a:rPr lang="en-US" sz="3200" b="1" dirty="0" smtClean="0"/>
              <a:t>WEAR RESISTING COMPONENTS AS </a:t>
            </a:r>
          </a:p>
          <a:p>
            <a:pPr>
              <a:buFont typeface="Wingdings" pitchFamily="2" charset="2"/>
              <a:buChar char="q"/>
            </a:pPr>
            <a:r>
              <a:rPr lang="en-US" sz="3200" b="1" dirty="0" smtClean="0"/>
              <a:t>EXTRUSION DIES</a:t>
            </a:r>
          </a:p>
          <a:p>
            <a:pPr>
              <a:buFont typeface="Wingdings" pitchFamily="2" charset="2"/>
              <a:buChar char="q"/>
            </a:pPr>
            <a:r>
              <a:rPr lang="en-US" sz="3200" b="1" dirty="0" smtClean="0"/>
              <a:t>CEMENT MIXER LINERS</a:t>
            </a:r>
          </a:p>
          <a:p>
            <a:pPr>
              <a:buFont typeface="Wingdings" pitchFamily="2" charset="2"/>
              <a:buChar char="q"/>
            </a:pPr>
            <a:r>
              <a:rPr lang="en-US" sz="3200" b="1" dirty="0" smtClean="0"/>
              <a:t>JCB BUCKET TEETHS</a:t>
            </a:r>
          </a:p>
          <a:p>
            <a:pPr>
              <a:buFont typeface="Wingdings" pitchFamily="2" charset="2"/>
              <a:buChar char="q"/>
            </a:pPr>
            <a:r>
              <a:rPr lang="en-US" sz="3200" b="1" dirty="0" smtClean="0"/>
              <a:t>PLOUGH TOOTH</a:t>
            </a:r>
          </a:p>
          <a:p>
            <a:pPr>
              <a:buFont typeface="Wingdings" pitchFamily="2" charset="2"/>
              <a:buChar char="q"/>
            </a:pPr>
            <a:r>
              <a:rPr lang="en-US" sz="3200" b="1" dirty="0" smtClean="0"/>
              <a:t>BALL MILLS</a:t>
            </a:r>
          </a:p>
          <a:p>
            <a:pPr>
              <a:buFont typeface="Wingdings" pitchFamily="2" charset="2"/>
              <a:buChar char="q"/>
            </a:pPr>
            <a:r>
              <a:rPr lang="en-US" sz="3200" b="1" dirty="0" smtClean="0"/>
              <a:t> FOUNDARY</a:t>
            </a:r>
          </a:p>
          <a:p>
            <a:pPr>
              <a:buFont typeface="Wingdings" pitchFamily="2" charset="2"/>
              <a:buChar char="q"/>
            </a:pPr>
            <a:r>
              <a:rPr lang="en-US" sz="3200" b="1" dirty="0" smtClean="0"/>
              <a:t>DRAWING DIES etc.</a:t>
            </a:r>
            <a:endParaRPr lang="en-US" sz="3200" dirty="0"/>
          </a:p>
        </p:txBody>
      </p:sp>
      <p:pic>
        <p:nvPicPr>
          <p:cNvPr id="20482" name="Picture 2" descr="http://t3.gstatic.com/images?q=tbn:ANd9GcQ8yeD7gO83sD1CfabKIcrrCdK347Us41-I0lM4bEJWF3VNgB8H3w"/>
          <p:cNvPicPr>
            <a:picLocks noChangeAspect="1" noChangeArrowheads="1"/>
          </p:cNvPicPr>
          <p:nvPr/>
        </p:nvPicPr>
        <p:blipFill>
          <a:blip r:embed="rId2"/>
          <a:srcRect/>
          <a:stretch>
            <a:fillRect/>
          </a:stretch>
        </p:blipFill>
        <p:spPr bwMode="auto">
          <a:xfrm>
            <a:off x="5791200" y="2590800"/>
            <a:ext cx="2466975" cy="1847851"/>
          </a:xfrm>
          <a:prstGeom prst="rect">
            <a:avLst/>
          </a:prstGeom>
          <a:noFill/>
        </p:spPr>
      </p:pic>
      <p:sp>
        <p:nvSpPr>
          <p:cNvPr id="10" name="TextBox 9"/>
          <p:cNvSpPr txBox="1"/>
          <p:nvPr/>
        </p:nvSpPr>
        <p:spPr>
          <a:xfrm>
            <a:off x="5181600" y="4800600"/>
            <a:ext cx="3657600" cy="954107"/>
          </a:xfrm>
          <a:prstGeom prst="rect">
            <a:avLst/>
          </a:prstGeom>
          <a:noFill/>
        </p:spPr>
        <p:txBody>
          <a:bodyPr wrap="square" rtlCol="0">
            <a:spAutoFit/>
          </a:bodyPr>
          <a:lstStyle/>
          <a:p>
            <a:r>
              <a:rPr lang="en-US" sz="2800" b="1" dirty="0" smtClean="0">
                <a:solidFill>
                  <a:srgbClr val="0070C0"/>
                </a:solidFill>
              </a:rPr>
              <a:t>HIGH CROME WHITE IRON FOUNDARY</a:t>
            </a:r>
            <a:endParaRPr lang="en-US" sz="2800" b="1" dirty="0">
              <a:solidFill>
                <a:srgbClr val="0070C0"/>
              </a:solidFill>
            </a:endParaRPr>
          </a:p>
        </p:txBody>
      </p:sp>
      <p:cxnSp>
        <p:nvCxnSpPr>
          <p:cNvPr id="12" name="Straight Arrow Connector 11"/>
          <p:cNvCxnSpPr/>
          <p:nvPr/>
        </p:nvCxnSpPr>
        <p:spPr>
          <a:xfrm rot="5400000" flipH="1" flipV="1">
            <a:off x="5715000" y="4114800"/>
            <a:ext cx="11430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SvU7FJbiYhyi1b6f0YmpwgZsojLNFWoPIgAUKIOrf8FGhGa_D4wg"/>
          <p:cNvPicPr>
            <a:picLocks noChangeAspect="1" noChangeArrowheads="1"/>
          </p:cNvPicPr>
          <p:nvPr/>
        </p:nvPicPr>
        <p:blipFill>
          <a:blip r:embed="rId2"/>
          <a:srcRect/>
          <a:stretch>
            <a:fillRect/>
          </a:stretch>
        </p:blipFill>
        <p:spPr bwMode="auto">
          <a:xfrm>
            <a:off x="304800" y="581025"/>
            <a:ext cx="2133600" cy="2848466"/>
          </a:xfrm>
          <a:prstGeom prst="rect">
            <a:avLst/>
          </a:prstGeom>
          <a:noFill/>
        </p:spPr>
      </p:pic>
      <p:pic>
        <p:nvPicPr>
          <p:cNvPr id="3" name="Picture 2" descr="http://t2.gstatic.com/images?q=tbn:ANd9GcSg_69X06sRQriF7a15CsTFH8jdaFLPbTGBKiYx2b02YJnTrzaUWw"/>
          <p:cNvPicPr>
            <a:picLocks noChangeAspect="1" noChangeArrowheads="1"/>
          </p:cNvPicPr>
          <p:nvPr/>
        </p:nvPicPr>
        <p:blipFill>
          <a:blip r:embed="rId3"/>
          <a:srcRect/>
          <a:stretch>
            <a:fillRect/>
          </a:stretch>
        </p:blipFill>
        <p:spPr bwMode="auto">
          <a:xfrm>
            <a:off x="5791200" y="1371599"/>
            <a:ext cx="2752725" cy="2244191"/>
          </a:xfrm>
          <a:prstGeom prst="rect">
            <a:avLst/>
          </a:prstGeom>
          <a:noFill/>
        </p:spPr>
      </p:pic>
      <p:sp>
        <p:nvSpPr>
          <p:cNvPr id="4" name="TextBox 3"/>
          <p:cNvSpPr txBox="1"/>
          <p:nvPr/>
        </p:nvSpPr>
        <p:spPr>
          <a:xfrm>
            <a:off x="3505200" y="4267200"/>
            <a:ext cx="3429000" cy="461665"/>
          </a:xfrm>
          <a:prstGeom prst="rect">
            <a:avLst/>
          </a:prstGeom>
          <a:noFill/>
        </p:spPr>
        <p:txBody>
          <a:bodyPr wrap="square" rtlCol="0">
            <a:spAutoFit/>
          </a:bodyPr>
          <a:lstStyle/>
          <a:p>
            <a:r>
              <a:rPr lang="en-US" sz="2400" b="1" dirty="0" smtClean="0"/>
              <a:t>Excavator Bucket Teeth, </a:t>
            </a:r>
            <a:endParaRPr lang="en-US" sz="2400" b="1" dirty="0"/>
          </a:p>
        </p:txBody>
      </p:sp>
      <p:pic>
        <p:nvPicPr>
          <p:cNvPr id="5" name="Picture 4" descr="http://t3.gstatic.com/images?q=tbn:ANd9GcQgqfjRSLm-itAs8sKmH-xYh0hJVXBV2IMc_zF_ctkO3C4MIN8Uow"/>
          <p:cNvPicPr>
            <a:picLocks noChangeAspect="1" noChangeArrowheads="1"/>
          </p:cNvPicPr>
          <p:nvPr/>
        </p:nvPicPr>
        <p:blipFill>
          <a:blip r:embed="rId4"/>
          <a:srcRect/>
          <a:stretch>
            <a:fillRect/>
          </a:stretch>
        </p:blipFill>
        <p:spPr bwMode="auto">
          <a:xfrm>
            <a:off x="2631027" y="838200"/>
            <a:ext cx="3156305" cy="2438400"/>
          </a:xfrm>
          <a:prstGeom prst="rect">
            <a:avLst/>
          </a:prstGeom>
          <a:noFill/>
        </p:spPr>
      </p:pic>
      <p:cxnSp>
        <p:nvCxnSpPr>
          <p:cNvPr id="6" name="Straight Arrow Connector 5"/>
          <p:cNvCxnSpPr/>
          <p:nvPr/>
        </p:nvCxnSpPr>
        <p:spPr>
          <a:xfrm rot="16200000" flipV="1">
            <a:off x="4343400" y="38100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3657600"/>
            <a:ext cx="2590800" cy="461665"/>
          </a:xfrm>
          <a:prstGeom prst="rect">
            <a:avLst/>
          </a:prstGeom>
          <a:noFill/>
        </p:spPr>
        <p:txBody>
          <a:bodyPr wrap="square" rtlCol="0">
            <a:spAutoFit/>
          </a:bodyPr>
          <a:lstStyle/>
          <a:p>
            <a:r>
              <a:rPr lang="en-US" sz="2400" b="1" dirty="0" smtClean="0"/>
              <a:t>Excavator Bucket </a:t>
            </a:r>
            <a:endParaRPr lang="en-US" sz="2400" b="1" dirty="0"/>
          </a:p>
        </p:txBody>
      </p:sp>
      <p:cxnSp>
        <p:nvCxnSpPr>
          <p:cNvPr id="8" name="Straight Arrow Connector 7"/>
          <p:cNvCxnSpPr/>
          <p:nvPr/>
        </p:nvCxnSpPr>
        <p:spPr>
          <a:xfrm flipV="1">
            <a:off x="5029200" y="2514600"/>
            <a:ext cx="23622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5105400"/>
            <a:ext cx="7467600" cy="461665"/>
          </a:xfrm>
          <a:prstGeom prst="rect">
            <a:avLst/>
          </a:prstGeom>
          <a:noFill/>
        </p:spPr>
        <p:txBody>
          <a:bodyPr wrap="square" rtlCol="0">
            <a:spAutoFit/>
          </a:bodyPr>
          <a:lstStyle/>
          <a:p>
            <a:r>
              <a:rPr lang="en-US" sz="2400" b="1" dirty="0" smtClean="0">
                <a:solidFill>
                  <a:srgbClr val="FF0000"/>
                </a:solidFill>
              </a:rPr>
              <a:t>WHITE CAST IRON- VERY HARD AND WEAR REISTANT</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82000" cy="6186309"/>
          </a:xfrm>
          <a:prstGeom prst="rect">
            <a:avLst/>
          </a:prstGeom>
          <a:noFill/>
        </p:spPr>
        <p:txBody>
          <a:bodyPr wrap="square" rtlCol="0">
            <a:spAutoFit/>
          </a:bodyPr>
          <a:lstStyle/>
          <a:p>
            <a:r>
              <a:rPr lang="en-US" sz="3600" b="1" dirty="0" smtClean="0">
                <a:solidFill>
                  <a:srgbClr val="FF0000"/>
                </a:solidFill>
              </a:rPr>
              <a:t>AT THE END OF TOPIC YOU WILL BE ABLE TO ANSWER THE FOLLOWING QUESTIONS.</a:t>
            </a:r>
          </a:p>
          <a:p>
            <a:endParaRPr lang="en-US" dirty="0" smtClean="0"/>
          </a:p>
          <a:p>
            <a:pPr marL="342900" indent="-342900">
              <a:buAutoNum type="arabicPeriod"/>
            </a:pPr>
            <a:r>
              <a:rPr lang="en-US" sz="3200" b="1" dirty="0" smtClean="0"/>
              <a:t>STATE THE TYPES OF CAST IRONS.       </a:t>
            </a:r>
          </a:p>
          <a:p>
            <a:pPr marL="342900" indent="-342900">
              <a:buAutoNum type="arabicPeriod"/>
            </a:pPr>
            <a:r>
              <a:rPr lang="en-US" sz="3200" b="1" dirty="0" smtClean="0"/>
              <a:t> </a:t>
            </a:r>
            <a:r>
              <a:rPr lang="en-US" sz="3200" b="1" dirty="0" smtClean="0">
                <a:solidFill>
                  <a:srgbClr val="C00000"/>
                </a:solidFill>
              </a:rPr>
              <a:t>STATE THE CHEMICAL COMPOSITION OF WHITE CAST IRON</a:t>
            </a:r>
          </a:p>
          <a:p>
            <a:pPr marL="342900" indent="-342900">
              <a:buAutoNum type="arabicPeriod"/>
            </a:pPr>
            <a:r>
              <a:rPr lang="en-US" sz="3200" b="1" dirty="0" smtClean="0"/>
              <a:t> STATE THE PROPERTIES AND APPLICATIONS OF GRAY CAST IRON.</a:t>
            </a:r>
          </a:p>
          <a:p>
            <a:pPr marL="342900" indent="-342900">
              <a:buAutoNum type="arabicPeriod"/>
            </a:pPr>
            <a:r>
              <a:rPr lang="en-US" sz="3200" b="1" dirty="0" smtClean="0"/>
              <a:t> </a:t>
            </a:r>
            <a:r>
              <a:rPr lang="en-US" sz="3200" b="1" dirty="0" smtClean="0">
                <a:solidFill>
                  <a:srgbClr val="C00000"/>
                </a:solidFill>
              </a:rPr>
              <a:t>EXPLAIN  NODULAR CAST IRON WITH REF. TO COMPOSITION, PROPERTIES AND APPLICATIONS.</a:t>
            </a:r>
          </a:p>
          <a:p>
            <a:pPr marL="342900" indent="-342900"/>
            <a:endParaRPr lang="en-US" sz="3200" b="1" dirty="0" smtClean="0"/>
          </a:p>
          <a:p>
            <a:pPr marL="342900" indent="-342900"/>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685800" y="1905000"/>
            <a:ext cx="2481263" cy="2582862"/>
          </a:xfrm>
          <a:prstGeom prst="rect">
            <a:avLst/>
          </a:prstGeom>
          <a:noFill/>
          <a:ln w="9525">
            <a:noFill/>
            <a:prstDash val="dash"/>
            <a:miter lim="800000"/>
            <a:headEnd/>
            <a:tailEnd/>
          </a:ln>
        </p:spPr>
      </p:pic>
      <p:sp>
        <p:nvSpPr>
          <p:cNvPr id="3" name="TextBox 2"/>
          <p:cNvSpPr txBox="1"/>
          <p:nvPr/>
        </p:nvSpPr>
        <p:spPr>
          <a:xfrm>
            <a:off x="762000" y="381000"/>
            <a:ext cx="3581400" cy="1231106"/>
          </a:xfrm>
          <a:prstGeom prst="rect">
            <a:avLst/>
          </a:prstGeom>
          <a:noFill/>
        </p:spPr>
        <p:txBody>
          <a:bodyPr wrap="square" rtlCol="0">
            <a:spAutoFit/>
          </a:bodyPr>
          <a:lstStyle/>
          <a:p>
            <a:r>
              <a:rPr lang="en-US" sz="2800" b="1" dirty="0" smtClean="0">
                <a:solidFill>
                  <a:srgbClr val="FF0000"/>
                </a:solidFill>
              </a:rPr>
              <a:t>White </a:t>
            </a:r>
            <a:r>
              <a:rPr lang="en-US" sz="2800" b="1" dirty="0" err="1" smtClean="0">
                <a:solidFill>
                  <a:srgbClr val="FF0000"/>
                </a:solidFill>
              </a:rPr>
              <a:t>ci</a:t>
            </a:r>
            <a:r>
              <a:rPr lang="en-US" sz="2800" b="1" dirty="0" smtClean="0">
                <a:solidFill>
                  <a:srgbClr val="FF0000"/>
                </a:solidFill>
              </a:rPr>
              <a:t>—</a:t>
            </a:r>
          </a:p>
          <a:p>
            <a:r>
              <a:rPr lang="en-US" sz="2800" b="1" dirty="0" smtClean="0">
                <a:solidFill>
                  <a:srgbClr val="FF0000"/>
                </a:solidFill>
              </a:rPr>
              <a:t>MICROSTRUCTURE</a:t>
            </a:r>
          </a:p>
          <a:p>
            <a:endParaRPr lang="en-US" dirty="0"/>
          </a:p>
        </p:txBody>
      </p:sp>
      <p:sp>
        <p:nvSpPr>
          <p:cNvPr id="4" name="TextBox 3"/>
          <p:cNvSpPr txBox="1"/>
          <p:nvPr/>
        </p:nvSpPr>
        <p:spPr>
          <a:xfrm>
            <a:off x="4267200" y="1828800"/>
            <a:ext cx="4038600" cy="2062103"/>
          </a:xfrm>
          <a:prstGeom prst="rect">
            <a:avLst/>
          </a:prstGeom>
          <a:noFill/>
        </p:spPr>
        <p:txBody>
          <a:bodyPr wrap="square" rtlCol="0">
            <a:spAutoFit/>
          </a:bodyPr>
          <a:lstStyle/>
          <a:p>
            <a:pPr>
              <a:buFontTx/>
              <a:buNone/>
            </a:pPr>
            <a:r>
              <a:rPr lang="en-US" sz="3200" b="1" dirty="0" smtClean="0">
                <a:solidFill>
                  <a:schemeClr val="accent2"/>
                </a:solidFill>
                <a:ea typeface="ＭＳ Ｐゴシック" charset="-128"/>
                <a:sym typeface="Symbol" charset="2"/>
              </a:rPr>
              <a:t>White iron</a:t>
            </a:r>
            <a:endParaRPr lang="en-US" sz="3200" b="1" dirty="0" smtClean="0">
              <a:ea typeface="ＭＳ Ｐゴシック" charset="-128"/>
              <a:sym typeface="Symbol" charset="2"/>
            </a:endParaRPr>
          </a:p>
          <a:p>
            <a:r>
              <a:rPr lang="en-US" sz="3200" b="1" dirty="0" smtClean="0">
                <a:ea typeface="ＭＳ Ｐゴシック" charset="-128"/>
                <a:sym typeface="Symbol" charset="2"/>
              </a:rPr>
              <a:t>&lt; 1 wt% Si</a:t>
            </a:r>
          </a:p>
          <a:p>
            <a:r>
              <a:rPr lang="en-US" sz="3200" b="1" dirty="0" err="1" smtClean="0">
                <a:ea typeface="ＭＳ Ｐゴシック" charset="-128"/>
                <a:sym typeface="Symbol" charset="2"/>
              </a:rPr>
              <a:t>pearlite</a:t>
            </a:r>
            <a:r>
              <a:rPr lang="en-US" sz="3200" b="1" dirty="0" smtClean="0">
                <a:ea typeface="ＭＳ Ｐゴシック" charset="-128"/>
                <a:sym typeface="Symbol" charset="2"/>
              </a:rPr>
              <a:t> + </a:t>
            </a:r>
            <a:r>
              <a:rPr lang="en-US" sz="3200" b="1" dirty="0" err="1" smtClean="0">
                <a:ea typeface="ＭＳ Ｐゴシック" charset="-128"/>
                <a:sym typeface="Symbol" charset="2"/>
              </a:rPr>
              <a:t>cementite</a:t>
            </a:r>
            <a:endParaRPr lang="en-US" sz="3200" b="1" dirty="0" smtClean="0">
              <a:ea typeface="ＭＳ Ｐゴシック" charset="-128"/>
              <a:sym typeface="Symbol" charset="2"/>
            </a:endParaRPr>
          </a:p>
          <a:p>
            <a:r>
              <a:rPr lang="en-US" sz="3200" b="1" dirty="0" smtClean="0">
                <a:solidFill>
                  <a:srgbClr val="0070C0"/>
                </a:solidFill>
                <a:ea typeface="ＭＳ Ｐゴシック" charset="-128"/>
                <a:sym typeface="Symbol" charset="2"/>
              </a:rPr>
              <a:t>very hard and brittle</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1"/>
            <a:ext cx="8229600" cy="646331"/>
          </a:xfrm>
          <a:prstGeom prst="rect">
            <a:avLst/>
          </a:prstGeom>
          <a:noFill/>
        </p:spPr>
        <p:txBody>
          <a:bodyPr wrap="square" rtlCol="0">
            <a:spAutoFit/>
          </a:bodyPr>
          <a:lstStyle/>
          <a:p>
            <a:r>
              <a:rPr lang="en-US" sz="3600" b="1" dirty="0" smtClean="0">
                <a:solidFill>
                  <a:srgbClr val="FF0000"/>
                </a:solidFill>
              </a:rPr>
              <a:t>MALLEABLE CI—</a:t>
            </a:r>
            <a:endParaRPr lang="en-US" sz="3600" b="1" dirty="0"/>
          </a:p>
        </p:txBody>
      </p:sp>
      <p:sp>
        <p:nvSpPr>
          <p:cNvPr id="3" name="Rounded Rectangle 2"/>
          <p:cNvSpPr/>
          <p:nvPr/>
        </p:nvSpPr>
        <p:spPr>
          <a:xfrm>
            <a:off x="2286000" y="914400"/>
            <a:ext cx="2743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WHITE CI</a:t>
            </a:r>
            <a:endParaRPr lang="en-US" sz="3200" b="1" dirty="0"/>
          </a:p>
        </p:txBody>
      </p:sp>
      <p:sp>
        <p:nvSpPr>
          <p:cNvPr id="4" name="Rounded Rectangle 3"/>
          <p:cNvSpPr/>
          <p:nvPr/>
        </p:nvSpPr>
        <p:spPr>
          <a:xfrm>
            <a:off x="2209800" y="1981200"/>
            <a:ext cx="3200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MALLEABLIZING</a:t>
            </a:r>
            <a:endParaRPr lang="en-US" sz="3200" b="1" dirty="0"/>
          </a:p>
        </p:txBody>
      </p:sp>
      <p:sp>
        <p:nvSpPr>
          <p:cNvPr id="5" name="Rounded Rectangle 4"/>
          <p:cNvSpPr/>
          <p:nvPr/>
        </p:nvSpPr>
        <p:spPr>
          <a:xfrm>
            <a:off x="990600" y="3200400"/>
            <a:ext cx="2362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WHITE HEART IRON</a:t>
            </a:r>
            <a:endParaRPr lang="en-US" sz="2800" b="1" dirty="0"/>
          </a:p>
        </p:txBody>
      </p:sp>
      <p:sp>
        <p:nvSpPr>
          <p:cNvPr id="6" name="Rounded Rectangle 5"/>
          <p:cNvSpPr/>
          <p:nvPr/>
        </p:nvSpPr>
        <p:spPr>
          <a:xfrm>
            <a:off x="3886200" y="3200400"/>
            <a:ext cx="2514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BLACK HEART IRON </a:t>
            </a:r>
            <a:endParaRPr lang="en-US" sz="2800" b="1" dirty="0"/>
          </a:p>
        </p:txBody>
      </p:sp>
      <p:sp>
        <p:nvSpPr>
          <p:cNvPr id="7" name="Down Arrow 6"/>
          <p:cNvSpPr/>
          <p:nvPr/>
        </p:nvSpPr>
        <p:spPr>
          <a:xfrm>
            <a:off x="3352800" y="14478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590800" y="25908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876800" y="25908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762000"/>
            <a:ext cx="3581400" cy="646331"/>
          </a:xfrm>
          <a:prstGeom prst="rect">
            <a:avLst/>
          </a:prstGeom>
          <a:noFill/>
        </p:spPr>
        <p:txBody>
          <a:bodyPr wrap="square" rtlCol="0">
            <a:spAutoFit/>
          </a:bodyPr>
          <a:lstStyle/>
          <a:p>
            <a:r>
              <a:rPr lang="en-US" b="1" dirty="0" smtClean="0"/>
              <a:t>WHITE CI IS HARD AND BRITTLE , UNSUITABLE FOR APPLICATIONS</a:t>
            </a:r>
            <a:r>
              <a:rPr lang="en-US" dirty="0" smtClean="0"/>
              <a:t>.</a:t>
            </a:r>
            <a:endParaRPr lang="en-US" dirty="0"/>
          </a:p>
        </p:txBody>
      </p:sp>
      <p:cxnSp>
        <p:nvCxnSpPr>
          <p:cNvPr id="12" name="Straight Arrow Connector 11"/>
          <p:cNvCxnSpPr/>
          <p:nvPr/>
        </p:nvCxnSpPr>
        <p:spPr>
          <a:xfrm>
            <a:off x="5029200" y="990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86400" y="2209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1905000"/>
            <a:ext cx="2590800" cy="738664"/>
          </a:xfrm>
          <a:prstGeom prst="rect">
            <a:avLst/>
          </a:prstGeom>
          <a:noFill/>
        </p:spPr>
        <p:txBody>
          <a:bodyPr wrap="square" rtlCol="0">
            <a:spAutoFit/>
          </a:bodyPr>
          <a:lstStyle/>
          <a:p>
            <a:r>
              <a:rPr lang="en-US" b="1" dirty="0" smtClean="0"/>
              <a:t>TWO METHODS</a:t>
            </a:r>
          </a:p>
          <a:p>
            <a:r>
              <a:rPr lang="en-US" sz="2400" b="1" dirty="0" smtClean="0"/>
              <a:t>Fe3C           3Fe+C</a:t>
            </a:r>
            <a:endParaRPr lang="en-US" sz="2400" b="1" dirty="0"/>
          </a:p>
        </p:txBody>
      </p:sp>
      <p:sp>
        <p:nvSpPr>
          <p:cNvPr id="16" name="TextBox 15"/>
          <p:cNvSpPr txBox="1"/>
          <p:nvPr/>
        </p:nvSpPr>
        <p:spPr>
          <a:xfrm>
            <a:off x="685800" y="4724400"/>
            <a:ext cx="2590800" cy="1200329"/>
          </a:xfrm>
          <a:prstGeom prst="rect">
            <a:avLst/>
          </a:prstGeom>
          <a:noFill/>
        </p:spPr>
        <p:txBody>
          <a:bodyPr wrap="square" rtlCol="0">
            <a:spAutoFit/>
          </a:bodyPr>
          <a:lstStyle/>
          <a:p>
            <a:r>
              <a:rPr lang="en-US" sz="2400" b="1" dirty="0" smtClean="0"/>
              <a:t>USED FOR </a:t>
            </a:r>
            <a:r>
              <a:rPr lang="en-US" sz="2400" b="1" dirty="0" smtClean="0">
                <a:solidFill>
                  <a:srgbClr val="FF0000"/>
                </a:solidFill>
              </a:rPr>
              <a:t>THIN</a:t>
            </a:r>
            <a:r>
              <a:rPr lang="en-US" sz="2400" b="1" dirty="0" smtClean="0"/>
              <a:t> WALLED COMPONENTS </a:t>
            </a:r>
            <a:endParaRPr lang="en-US" sz="2400" b="1" dirty="0"/>
          </a:p>
        </p:txBody>
      </p:sp>
      <p:sp>
        <p:nvSpPr>
          <p:cNvPr id="17" name="TextBox 16"/>
          <p:cNvSpPr txBox="1"/>
          <p:nvPr/>
        </p:nvSpPr>
        <p:spPr>
          <a:xfrm>
            <a:off x="3733800" y="4648200"/>
            <a:ext cx="2895600" cy="1200329"/>
          </a:xfrm>
          <a:prstGeom prst="rect">
            <a:avLst/>
          </a:prstGeom>
          <a:noFill/>
        </p:spPr>
        <p:txBody>
          <a:bodyPr wrap="square" rtlCol="0">
            <a:spAutoFit/>
          </a:bodyPr>
          <a:lstStyle/>
          <a:p>
            <a:r>
              <a:rPr lang="en-US" sz="2400" b="1" dirty="0" smtClean="0"/>
              <a:t>USED FOR </a:t>
            </a:r>
            <a:r>
              <a:rPr lang="en-US" sz="2400" b="1" dirty="0" smtClean="0">
                <a:solidFill>
                  <a:srgbClr val="FF0000"/>
                </a:solidFill>
              </a:rPr>
              <a:t>THICK</a:t>
            </a:r>
            <a:r>
              <a:rPr lang="en-US" sz="2400" b="1" dirty="0" smtClean="0"/>
              <a:t> WALLED COMPONENTS </a:t>
            </a:r>
            <a:endParaRPr lang="en-US" sz="2400" b="1" dirty="0"/>
          </a:p>
        </p:txBody>
      </p:sp>
      <p:sp>
        <p:nvSpPr>
          <p:cNvPr id="18" name="Down Arrow 17"/>
          <p:cNvSpPr/>
          <p:nvPr/>
        </p:nvSpPr>
        <p:spPr>
          <a:xfrm>
            <a:off x="1981200" y="4191000"/>
            <a:ext cx="76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876800" y="41910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7086600" y="2403765"/>
            <a:ext cx="5334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5800" cy="5447645"/>
          </a:xfrm>
          <a:prstGeom prst="rect">
            <a:avLst/>
          </a:prstGeom>
          <a:noFill/>
        </p:spPr>
        <p:txBody>
          <a:bodyPr wrap="square" rtlCol="0">
            <a:spAutoFit/>
          </a:bodyPr>
          <a:lstStyle/>
          <a:p>
            <a:r>
              <a:rPr lang="en-US" sz="2800" b="1" dirty="0" smtClean="0">
                <a:solidFill>
                  <a:srgbClr val="FF0000"/>
                </a:solidFill>
              </a:rPr>
              <a:t>MALLEABLIZING—i.e</a:t>
            </a:r>
            <a:r>
              <a:rPr lang="en-US" dirty="0" smtClean="0"/>
              <a:t>. </a:t>
            </a:r>
          </a:p>
          <a:p>
            <a:r>
              <a:rPr lang="en-US" sz="3200" b="1" dirty="0" smtClean="0">
                <a:solidFill>
                  <a:srgbClr val="0070C0"/>
                </a:solidFill>
              </a:rPr>
              <a:t>WHITE HEART PROCESS-</a:t>
            </a:r>
            <a:endParaRPr lang="en-US" sz="3200" b="1" dirty="0" smtClean="0"/>
          </a:p>
          <a:p>
            <a:r>
              <a:rPr lang="en-US" sz="3200" b="1" dirty="0" smtClean="0"/>
              <a:t>CASTING OF WHITE CI PACKED INTO STEEL OR IRON BOXES AND SURROUNDED BY NEW HEAMATITE ORE. BOXES HEATED UPTO 950-1000 </a:t>
            </a:r>
            <a:r>
              <a:rPr lang="en-US" sz="2000" b="1" dirty="0" smtClean="0"/>
              <a:t>0</a:t>
            </a:r>
            <a:r>
              <a:rPr lang="en-US" sz="3200" b="1" dirty="0" smtClean="0"/>
              <a:t>C FOR FIVE DAYS. DUE TO THIS CARBON IS OXIDIZED OUT OF CASTING AND REMAINDER IS DISPERSED IN FINELY DEVIDED FORM THROUGHT OUT THE STRUCTURE. THIS PROCESS OF DECARBURIZATION IS CALLED </a:t>
            </a:r>
            <a:r>
              <a:rPr lang="en-US" sz="3200" b="1" dirty="0" smtClean="0">
                <a:solidFill>
                  <a:srgbClr val="FF0000"/>
                </a:solidFill>
              </a:rPr>
              <a:t>MALLEABLIZING.</a:t>
            </a:r>
            <a:r>
              <a:rPr lang="en-US" sz="3200" b="1" dirty="0" smtClean="0"/>
              <a:t> </a:t>
            </a:r>
            <a:endParaRPr lang="en-US" sz="3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5800" cy="5878532"/>
          </a:xfrm>
          <a:prstGeom prst="rect">
            <a:avLst/>
          </a:prstGeom>
          <a:noFill/>
        </p:spPr>
        <p:txBody>
          <a:bodyPr wrap="square" rtlCol="0">
            <a:spAutoFit/>
          </a:bodyPr>
          <a:lstStyle/>
          <a:p>
            <a:r>
              <a:rPr lang="en-US" sz="2400" b="1" dirty="0" smtClean="0">
                <a:solidFill>
                  <a:srgbClr val="FF0000"/>
                </a:solidFill>
              </a:rPr>
              <a:t>WHITE HEART IRON-</a:t>
            </a:r>
          </a:p>
          <a:p>
            <a:r>
              <a:rPr lang="en-US" sz="2400" b="1" dirty="0" smtClean="0">
                <a:solidFill>
                  <a:srgbClr val="002060"/>
                </a:solidFill>
              </a:rPr>
              <a:t>CHEMICAL COMPOSITION-</a:t>
            </a:r>
          </a:p>
          <a:p>
            <a:r>
              <a:rPr lang="en-US" sz="2400" b="1" dirty="0" smtClean="0">
                <a:solidFill>
                  <a:srgbClr val="002060"/>
                </a:solidFill>
              </a:rPr>
              <a:t> C- 3.2-3.6, Si-0.4-1.1, Mn-0.1-0.4, S-0.1-0.3, P- 0.1</a:t>
            </a:r>
          </a:p>
          <a:p>
            <a:endParaRPr lang="en-US" sz="2400" b="1" dirty="0" smtClean="0">
              <a:solidFill>
                <a:srgbClr val="0070C0"/>
              </a:solidFill>
            </a:endParaRPr>
          </a:p>
          <a:p>
            <a:r>
              <a:rPr lang="en-US" sz="2400" b="1" dirty="0" smtClean="0">
                <a:solidFill>
                  <a:srgbClr val="0070C0"/>
                </a:solidFill>
              </a:rPr>
              <a:t>APPLICATIONS</a:t>
            </a:r>
            <a:r>
              <a:rPr lang="en-US" dirty="0" smtClean="0"/>
              <a:t>:</a:t>
            </a:r>
          </a:p>
          <a:p>
            <a:pPr>
              <a:buFont typeface="Courier New" pitchFamily="49" charset="0"/>
              <a:buChar char="o"/>
            </a:pPr>
            <a:r>
              <a:rPr lang="en-US" sz="3200" b="1" dirty="0" smtClean="0"/>
              <a:t>HINGES</a:t>
            </a:r>
          </a:p>
          <a:p>
            <a:pPr>
              <a:buFont typeface="Courier New" pitchFamily="49" charset="0"/>
              <a:buChar char="o"/>
            </a:pPr>
            <a:r>
              <a:rPr lang="en-US" sz="3200" b="1" dirty="0" smtClean="0"/>
              <a:t>DOOR KEYS</a:t>
            </a:r>
          </a:p>
          <a:p>
            <a:pPr>
              <a:buFont typeface="Courier New" pitchFamily="49" charset="0"/>
              <a:buChar char="o"/>
            </a:pPr>
            <a:r>
              <a:rPr lang="en-US" sz="3200" b="1" dirty="0" smtClean="0"/>
              <a:t>SPANNERS </a:t>
            </a:r>
          </a:p>
          <a:p>
            <a:pPr>
              <a:buFont typeface="Courier New" pitchFamily="49" charset="0"/>
              <a:buChar char="o"/>
            </a:pPr>
            <a:r>
              <a:rPr lang="en-US" sz="3200" b="1" dirty="0" smtClean="0"/>
              <a:t>GEAR EHEELS </a:t>
            </a:r>
          </a:p>
          <a:p>
            <a:pPr>
              <a:buFont typeface="Courier New" pitchFamily="49" charset="0"/>
              <a:buChar char="o"/>
            </a:pPr>
            <a:r>
              <a:rPr lang="en-US" sz="3200" b="1" dirty="0" smtClean="0"/>
              <a:t>CRANKS </a:t>
            </a:r>
          </a:p>
          <a:p>
            <a:pPr>
              <a:buFont typeface="Courier New" pitchFamily="49" charset="0"/>
              <a:buChar char="o"/>
            </a:pPr>
            <a:r>
              <a:rPr lang="en-US" sz="3200" b="1" dirty="0" smtClean="0"/>
              <a:t>LEAVERS </a:t>
            </a:r>
          </a:p>
          <a:p>
            <a:pPr>
              <a:buFont typeface="Courier New" pitchFamily="49" charset="0"/>
              <a:buChar char="o"/>
            </a:pPr>
            <a:r>
              <a:rPr lang="en-US" sz="3200" b="1" dirty="0" smtClean="0"/>
              <a:t>COMPONENTS OF SEWING AND TEXTILE   </a:t>
            </a:r>
          </a:p>
          <a:p>
            <a:r>
              <a:rPr lang="en-US" sz="3200" b="1" dirty="0" smtClean="0"/>
              <a:t>    MACHINES.</a:t>
            </a:r>
            <a:endParaRPr lang="en-US" sz="3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5509200"/>
          </a:xfrm>
          <a:prstGeom prst="rect">
            <a:avLst/>
          </a:prstGeom>
          <a:noFill/>
        </p:spPr>
        <p:txBody>
          <a:bodyPr wrap="square" rtlCol="0">
            <a:spAutoFit/>
          </a:bodyPr>
          <a:lstStyle/>
          <a:p>
            <a:r>
              <a:rPr lang="en-US" sz="3200" b="1" dirty="0" smtClean="0">
                <a:solidFill>
                  <a:srgbClr val="FF0000"/>
                </a:solidFill>
              </a:rPr>
              <a:t>BLACK HEART PROCESS: </a:t>
            </a:r>
            <a:r>
              <a:rPr lang="en-US" sz="2400" b="1" dirty="0" smtClean="0">
                <a:solidFill>
                  <a:srgbClr val="FF0000"/>
                </a:solidFill>
              </a:rPr>
              <a:t>BLACK HEART IRON</a:t>
            </a:r>
          </a:p>
          <a:p>
            <a:r>
              <a:rPr lang="en-US" sz="3200" b="1" dirty="0" smtClean="0"/>
              <a:t>WHITE CI CASTINGS HEATED TO A TEMP. OF 1000 </a:t>
            </a:r>
          </a:p>
          <a:p>
            <a:r>
              <a:rPr lang="en-US" sz="2400" b="1" dirty="0" smtClean="0"/>
              <a:t>0</a:t>
            </a:r>
            <a:r>
              <a:rPr lang="en-US" sz="3200" b="1" dirty="0" smtClean="0"/>
              <a:t>C FOR 2-3 DAYS IN A NEUTRAL ATMOSPHERE, WHICH DOES NOT GIVE OFF OXYGEN. E.g. IN QUARTZ SAND OR PROTECHTIVE GAS. TEMPERATURE SO CONTROLLED THAT CEMENTITE DECOMPOSED INTO TEMPER CARBON. THE RESULTING GRAPHITE IS IN BALL LIKE FORM.</a:t>
            </a:r>
          </a:p>
          <a:p>
            <a:r>
              <a:rPr lang="en-US" sz="3200" b="1" dirty="0" smtClean="0"/>
              <a:t>   FINAL CASTINGS ARE LESS BRITTLE AND MORE TOUGH. USED FOR THICK WALLED COMPONENTS. AND MACHINED BY MEANS OF CUTTING TOOLS.</a:t>
            </a:r>
            <a:endParaRPr lang="en-US"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5632311"/>
          </a:xfrm>
          <a:prstGeom prst="rect">
            <a:avLst/>
          </a:prstGeom>
          <a:noFill/>
        </p:spPr>
        <p:txBody>
          <a:bodyPr wrap="square" rtlCol="0">
            <a:spAutoFit/>
          </a:bodyPr>
          <a:lstStyle/>
          <a:p>
            <a:r>
              <a:rPr lang="en-US" sz="3600" b="1" dirty="0" smtClean="0">
                <a:solidFill>
                  <a:srgbClr val="FF0000"/>
                </a:solidFill>
              </a:rPr>
              <a:t>BLACK HEART CI  </a:t>
            </a:r>
          </a:p>
          <a:p>
            <a:r>
              <a:rPr lang="en-US" sz="3600" b="1" dirty="0" smtClean="0">
                <a:solidFill>
                  <a:srgbClr val="00B0F0"/>
                </a:solidFill>
              </a:rPr>
              <a:t>CHEMICAL COMPOSITION</a:t>
            </a:r>
          </a:p>
          <a:p>
            <a:r>
              <a:rPr lang="en-US" sz="3600" b="1" dirty="0" smtClean="0">
                <a:solidFill>
                  <a:srgbClr val="002060"/>
                </a:solidFill>
              </a:rPr>
              <a:t>C- 2.2-2.8, SI-0.8-1.5, Mn-0.25-0.6, P&lt;0.18, S-0.05</a:t>
            </a:r>
          </a:p>
          <a:p>
            <a:r>
              <a:rPr lang="en-US" sz="3600" b="1" dirty="0" smtClean="0">
                <a:solidFill>
                  <a:srgbClr val="0070C0"/>
                </a:solidFill>
              </a:rPr>
              <a:t>APPLICATIONS:</a:t>
            </a:r>
          </a:p>
          <a:p>
            <a:pPr>
              <a:buFont typeface="Wingdings" pitchFamily="2" charset="2"/>
              <a:buChar char="Ø"/>
            </a:pPr>
            <a:r>
              <a:rPr lang="en-US" sz="3600" b="1" dirty="0" smtClean="0"/>
              <a:t>CONVEYOR CHAIN LINES</a:t>
            </a:r>
          </a:p>
          <a:p>
            <a:pPr>
              <a:buFont typeface="Wingdings" pitchFamily="2" charset="2"/>
              <a:buChar char="Ø"/>
            </a:pPr>
            <a:r>
              <a:rPr lang="en-US" sz="3600" b="1" dirty="0" smtClean="0"/>
              <a:t>UNIVERSAL JOINT YOKE</a:t>
            </a:r>
          </a:p>
          <a:p>
            <a:pPr>
              <a:buFont typeface="Wingdings" pitchFamily="2" charset="2"/>
              <a:buChar char="Ø"/>
            </a:pPr>
            <a:r>
              <a:rPr lang="en-US" sz="3600" b="1" dirty="0" smtClean="0"/>
              <a:t>AUTOMOTIVE INDUSTRY</a:t>
            </a:r>
          </a:p>
          <a:p>
            <a:pPr>
              <a:buFont typeface="Wingdings" pitchFamily="2" charset="2"/>
              <a:buChar char="Ø"/>
            </a:pPr>
            <a:r>
              <a:rPr lang="en-US" sz="3600" b="1" dirty="0" smtClean="0"/>
              <a:t>CRANK SHAFT</a:t>
            </a:r>
          </a:p>
          <a:p>
            <a:pPr>
              <a:buFont typeface="Wingdings" pitchFamily="2" charset="2"/>
              <a:buChar char="Ø"/>
            </a:pPr>
            <a:r>
              <a:rPr lang="en-US" sz="3600" b="1" dirty="0" smtClean="0"/>
              <a:t>SPROKET ETC.</a:t>
            </a:r>
            <a:endParaRPr lang="en-US" sz="3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533400" y="1828801"/>
            <a:ext cx="3124200" cy="2895600"/>
          </a:xfrm>
          <a:prstGeom prst="rect">
            <a:avLst/>
          </a:prstGeom>
          <a:noFill/>
          <a:ln w="12700">
            <a:noFill/>
            <a:miter lim="800000"/>
            <a:headEnd type="none" w="sm" len="sm"/>
            <a:tailEnd type="none" w="sm" len="sm"/>
          </a:ln>
        </p:spPr>
      </p:pic>
      <p:sp>
        <p:nvSpPr>
          <p:cNvPr id="3" name="TextBox 2"/>
          <p:cNvSpPr txBox="1"/>
          <p:nvPr/>
        </p:nvSpPr>
        <p:spPr>
          <a:xfrm>
            <a:off x="1143000" y="228600"/>
            <a:ext cx="4724400" cy="954107"/>
          </a:xfrm>
          <a:prstGeom prst="rect">
            <a:avLst/>
          </a:prstGeom>
          <a:noFill/>
        </p:spPr>
        <p:txBody>
          <a:bodyPr wrap="square" rtlCol="0">
            <a:spAutoFit/>
          </a:bodyPr>
          <a:lstStyle/>
          <a:p>
            <a:r>
              <a:rPr lang="en-US" sz="2800" b="1" dirty="0" smtClean="0">
                <a:solidFill>
                  <a:srgbClr val="FF0000"/>
                </a:solidFill>
              </a:rPr>
              <a:t>BLACK HEART CI  </a:t>
            </a:r>
          </a:p>
          <a:p>
            <a:r>
              <a:rPr lang="en-US" sz="2800" b="1" dirty="0" smtClean="0"/>
              <a:t>MICROSTRUCTURE</a:t>
            </a:r>
            <a:endParaRPr lang="en-US" sz="2800" b="1" dirty="0"/>
          </a:p>
        </p:txBody>
      </p:sp>
      <p:sp>
        <p:nvSpPr>
          <p:cNvPr id="4" name="Rectangle 3"/>
          <p:cNvSpPr txBox="1">
            <a:spLocks noChangeArrowheads="1"/>
          </p:cNvSpPr>
          <p:nvPr/>
        </p:nvSpPr>
        <p:spPr>
          <a:xfrm>
            <a:off x="3810000" y="1371600"/>
            <a:ext cx="4876800" cy="5105400"/>
          </a:xfrm>
          <a:prstGeom prst="rect">
            <a:avLst/>
          </a:prstGeom>
          <a:solidFill>
            <a:srgbClr val="FFFFFF"/>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Uniformly dispersed graphite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Ferrite, </a:t>
            </a:r>
            <a:r>
              <a:rPr kumimoji="0" lang="en-AU" altLang="en-US" sz="3200" b="1" i="0" u="none" strike="noStrike" kern="1200" cap="none" spc="0" normalizeH="0" baseline="0" noProof="0" dirty="0" err="1" smtClean="0">
                <a:ln>
                  <a:noFill/>
                </a:ln>
                <a:solidFill>
                  <a:schemeClr val="tx1"/>
                </a:solidFill>
                <a:effectLst/>
                <a:uLnTx/>
                <a:uFillTx/>
                <a:latin typeface="+mn-lt"/>
                <a:ea typeface="+mn-ea"/>
                <a:cs typeface="+mn-cs"/>
              </a:rPr>
              <a:t>pearlite</a:t>
            </a: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 or tempered martensite matrix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err="1" smtClean="0">
                <a:ln>
                  <a:noFill/>
                </a:ln>
                <a:solidFill>
                  <a:schemeClr val="tx1"/>
                </a:solidFill>
                <a:effectLst/>
                <a:uLnTx/>
                <a:uFillTx/>
                <a:latin typeface="+mn-lt"/>
                <a:ea typeface="+mn-ea"/>
                <a:cs typeface="+mn-cs"/>
              </a:rPr>
              <a:t>Ferritic</a:t>
            </a: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 castings require 2 stage anneal.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Pearlitic castings - 1st stage only</a:t>
            </a:r>
          </a:p>
        </p:txBody>
      </p:sp>
      <p:cxnSp>
        <p:nvCxnSpPr>
          <p:cNvPr id="6" name="Straight Arrow Connector 5"/>
          <p:cNvCxnSpPr/>
          <p:nvPr/>
        </p:nvCxnSpPr>
        <p:spPr>
          <a:xfrm rot="10800000" flipV="1">
            <a:off x="2438400" y="1752600"/>
            <a:ext cx="17526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5800" cy="1569660"/>
          </a:xfrm>
          <a:prstGeom prst="rect">
            <a:avLst/>
          </a:prstGeom>
          <a:noFill/>
        </p:spPr>
        <p:txBody>
          <a:bodyPr wrap="square" rtlCol="0">
            <a:spAutoFit/>
          </a:bodyPr>
          <a:lstStyle/>
          <a:p>
            <a:r>
              <a:rPr lang="en-US" sz="3200" b="1" dirty="0" smtClean="0">
                <a:solidFill>
                  <a:srgbClr val="FF0000"/>
                </a:solidFill>
              </a:rPr>
              <a:t>S.G IRON:  </a:t>
            </a:r>
          </a:p>
          <a:p>
            <a:r>
              <a:rPr lang="en-US" dirty="0" smtClean="0"/>
              <a:t> </a:t>
            </a:r>
            <a:r>
              <a:rPr lang="en-US" sz="3200" b="1" dirty="0" smtClean="0">
                <a:solidFill>
                  <a:srgbClr val="C00000"/>
                </a:solidFill>
              </a:rPr>
              <a:t>(SPHEROIDAL GRAPHITE IRON OR NODULAR CI OR DUCTILE CI)</a:t>
            </a:r>
            <a:endParaRPr lang="en-US" sz="3200" b="1" dirty="0">
              <a:solidFill>
                <a:srgbClr val="C00000"/>
              </a:solidFill>
            </a:endParaRPr>
          </a:p>
        </p:txBody>
      </p:sp>
      <p:sp>
        <p:nvSpPr>
          <p:cNvPr id="3" name="TextBox 2"/>
          <p:cNvSpPr txBox="1"/>
          <p:nvPr/>
        </p:nvSpPr>
        <p:spPr>
          <a:xfrm>
            <a:off x="762000" y="2057400"/>
            <a:ext cx="7162800" cy="523220"/>
          </a:xfrm>
          <a:prstGeom prst="rect">
            <a:avLst/>
          </a:prstGeom>
          <a:noFill/>
        </p:spPr>
        <p:txBody>
          <a:bodyPr wrap="square" rtlCol="0">
            <a:spAutoFit/>
          </a:bodyPr>
          <a:lstStyle/>
          <a:p>
            <a:r>
              <a:rPr lang="en-US" sz="2800" b="1" dirty="0" smtClean="0"/>
              <a:t>              </a:t>
            </a:r>
            <a:r>
              <a:rPr lang="en-US" sz="2800" b="1" dirty="0" smtClean="0">
                <a:solidFill>
                  <a:srgbClr val="7030A0"/>
                </a:solidFill>
              </a:rPr>
              <a:t>FLOW SHEET OF THE PROCESS   </a:t>
            </a:r>
            <a:endParaRPr lang="en-US" sz="2800" b="1" dirty="0">
              <a:solidFill>
                <a:srgbClr val="7030A0"/>
              </a:solidFill>
            </a:endParaRPr>
          </a:p>
        </p:txBody>
      </p:sp>
      <p:sp>
        <p:nvSpPr>
          <p:cNvPr id="4" name="Rounded Rectangle 3"/>
          <p:cNvSpPr/>
          <p:nvPr/>
        </p:nvSpPr>
        <p:spPr>
          <a:xfrm>
            <a:off x="762000" y="2819400"/>
            <a:ext cx="76962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CHARGE</a:t>
            </a:r>
            <a:r>
              <a:rPr lang="en-US" sz="2800" b="1" dirty="0" smtClean="0"/>
              <a:t>: PIG IRON, CAST IRON SCRAP, STEEL SCRAP, FOUNDRY RETURNS, PETROLIUM COKE, Fe-Si ALLOY, </a:t>
            </a:r>
          </a:p>
          <a:p>
            <a:pPr algn="ctr"/>
            <a:r>
              <a:rPr lang="en-US" sz="2800" b="1" dirty="0" smtClean="0"/>
              <a:t>COMPOSITION IS ADJUSTED TO CARBON EQUIVELENT 4.1 % OF MOLTEN IRON WITH Si 1.5-1.8 %</a:t>
            </a:r>
            <a:endParaRPr lang="en-US" sz="2800" b="1" dirty="0"/>
          </a:p>
        </p:txBody>
      </p:sp>
      <p:sp>
        <p:nvSpPr>
          <p:cNvPr id="5" name="Down Arrow 4"/>
          <p:cNvSpPr/>
          <p:nvPr/>
        </p:nvSpPr>
        <p:spPr>
          <a:xfrm>
            <a:off x="4343400" y="56388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76800" y="6324600"/>
            <a:ext cx="2133600" cy="461665"/>
          </a:xfrm>
          <a:prstGeom prst="rect">
            <a:avLst/>
          </a:prstGeom>
          <a:noFill/>
        </p:spPr>
        <p:txBody>
          <a:bodyPr wrap="square" rtlCol="0">
            <a:spAutoFit/>
          </a:bodyPr>
          <a:lstStyle/>
          <a:p>
            <a:r>
              <a:rPr lang="en-US" sz="2400" b="1" dirty="0" smtClean="0"/>
              <a:t>CONTD.</a:t>
            </a:r>
            <a:endParaRPr 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5400" y="381000"/>
            <a:ext cx="3581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MELTING</a:t>
            </a:r>
            <a:endParaRPr lang="en-US" b="1" dirty="0"/>
          </a:p>
        </p:txBody>
      </p:sp>
      <p:sp>
        <p:nvSpPr>
          <p:cNvPr id="3" name="Down Arrow 2"/>
          <p:cNvSpPr/>
          <p:nvPr/>
        </p:nvSpPr>
        <p:spPr>
          <a:xfrm>
            <a:off x="2971800" y="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3034150" y="88669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47800" y="1371600"/>
            <a:ext cx="3505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DESULPHURISATION</a:t>
            </a:r>
            <a:endParaRPr lang="en-US" b="1" dirty="0"/>
          </a:p>
        </p:txBody>
      </p:sp>
      <p:sp>
        <p:nvSpPr>
          <p:cNvPr id="6" name="Rounded Rectangle 5"/>
          <p:cNvSpPr/>
          <p:nvPr/>
        </p:nvSpPr>
        <p:spPr>
          <a:xfrm>
            <a:off x="304800" y="2209800"/>
            <a:ext cx="4724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NODULISING WITH Fe-Si-Mg ALLOY </a:t>
            </a:r>
          </a:p>
          <a:p>
            <a:pPr algn="ctr"/>
            <a:r>
              <a:rPr lang="en-US" sz="2800" b="1" dirty="0" smtClean="0"/>
              <a:t>RESIDUAL Mg 0.03-.006%</a:t>
            </a:r>
          </a:p>
          <a:p>
            <a:pPr algn="ctr"/>
            <a:r>
              <a:rPr lang="en-US" sz="2800" b="1" dirty="0" smtClean="0"/>
              <a:t> </a:t>
            </a:r>
            <a:endParaRPr lang="en-US" sz="2800" b="1" dirty="0"/>
          </a:p>
        </p:txBody>
      </p:sp>
      <p:cxnSp>
        <p:nvCxnSpPr>
          <p:cNvPr id="8" name="Straight Arrow Connector 7"/>
          <p:cNvCxnSpPr/>
          <p:nvPr/>
        </p:nvCxnSpPr>
        <p:spPr>
          <a:xfrm>
            <a:off x="5105400" y="2438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133600"/>
            <a:ext cx="3048000" cy="1631216"/>
          </a:xfrm>
          <a:prstGeom prst="rect">
            <a:avLst/>
          </a:prstGeom>
          <a:noFill/>
        </p:spPr>
        <p:txBody>
          <a:bodyPr wrap="square" rtlCol="0">
            <a:spAutoFit/>
          </a:bodyPr>
          <a:lstStyle/>
          <a:p>
            <a:r>
              <a:rPr lang="en-US" sz="2000" b="1" dirty="0" smtClean="0"/>
              <a:t>Mg ADDED AS INNOCULENT OTHER ARE CERIUM,CALCIUM ETC.</a:t>
            </a:r>
          </a:p>
          <a:p>
            <a:r>
              <a:rPr lang="en-US" sz="2000" b="1" dirty="0" smtClean="0">
                <a:solidFill>
                  <a:srgbClr val="FF0000"/>
                </a:solidFill>
              </a:rPr>
              <a:t>Mg PROMOTES NODULISING.</a:t>
            </a:r>
            <a:endParaRPr lang="en-US" sz="2000" b="1" dirty="0">
              <a:solidFill>
                <a:srgbClr val="FF0000"/>
              </a:solidFill>
            </a:endParaRPr>
          </a:p>
        </p:txBody>
      </p:sp>
      <p:sp>
        <p:nvSpPr>
          <p:cNvPr id="10" name="Down Arrow 9"/>
          <p:cNvSpPr/>
          <p:nvPr/>
        </p:nvSpPr>
        <p:spPr>
          <a:xfrm>
            <a:off x="3048000" y="18288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048000" y="40386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7200" y="4267200"/>
            <a:ext cx="51054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POST INOCULATION WITH Fe-Si ALLOY  ( TO GIVE 0.6 % Si, VERY MUCH ESSENTIAL TO BREAK CEMENTITE FORMED DURING Mg TREATMENT)</a:t>
            </a:r>
            <a:endParaRPr lang="en-US" sz="2800" b="1" dirty="0">
              <a:solidFill>
                <a:schemeClr val="bg1"/>
              </a:solidFill>
            </a:endParaRPr>
          </a:p>
        </p:txBody>
      </p:sp>
      <p:cxnSp>
        <p:nvCxnSpPr>
          <p:cNvPr id="14" name="Straight Arrow Connector 13"/>
          <p:cNvCxnSpPr/>
          <p:nvPr/>
        </p:nvCxnSpPr>
        <p:spPr>
          <a:xfrm>
            <a:off x="5562600" y="4267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2200" y="4114800"/>
            <a:ext cx="2743200" cy="1754326"/>
          </a:xfrm>
          <a:prstGeom prst="rect">
            <a:avLst/>
          </a:prstGeom>
          <a:noFill/>
        </p:spPr>
        <p:txBody>
          <a:bodyPr wrap="square" rtlCol="0">
            <a:spAutoFit/>
          </a:bodyPr>
          <a:lstStyle/>
          <a:p>
            <a:r>
              <a:rPr lang="en-US" b="1" dirty="0" smtClean="0"/>
              <a:t>Si FOR GRAPHITIZING , IT IS A STRONG GRAPHITAZER AND REDUCE BLOW HOLES AND TO INCREASE FLIDITY OF IRON.</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1447800" y="55420"/>
            <a:ext cx="228600" cy="477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85800" y="609600"/>
            <a:ext cx="1981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CASTING</a:t>
            </a:r>
            <a:endParaRPr lang="en-US" sz="2800" b="1" dirty="0"/>
          </a:p>
        </p:txBody>
      </p:sp>
      <p:sp>
        <p:nvSpPr>
          <p:cNvPr id="4" name="Rounded Rectangle 3"/>
          <p:cNvSpPr/>
          <p:nvPr/>
        </p:nvSpPr>
        <p:spPr>
          <a:xfrm>
            <a:off x="381000" y="1524000"/>
            <a:ext cx="47244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COMPOSITION OD CASTING 3.5-3.8 % C</a:t>
            </a:r>
          </a:p>
          <a:p>
            <a:pPr algn="ctr"/>
            <a:r>
              <a:rPr lang="en-US" sz="2800" b="1" dirty="0" smtClean="0"/>
              <a:t>2.4-2.7 % Si</a:t>
            </a:r>
          </a:p>
          <a:p>
            <a:pPr algn="ctr"/>
            <a:r>
              <a:rPr lang="en-US" sz="2800" b="1" dirty="0" smtClean="0"/>
              <a:t>&lt; 0.02 % S </a:t>
            </a:r>
            <a:endParaRPr lang="en-US" sz="2800" b="1" dirty="0"/>
          </a:p>
        </p:txBody>
      </p:sp>
      <p:sp>
        <p:nvSpPr>
          <p:cNvPr id="5" name="Down Arrow 4"/>
          <p:cNvSpPr/>
          <p:nvPr/>
        </p:nvSpPr>
        <p:spPr>
          <a:xfrm>
            <a:off x="14478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14400" y="3733800"/>
            <a:ext cx="2286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FETTLING</a:t>
            </a:r>
            <a:endParaRPr lang="en-US" b="1" dirty="0"/>
          </a:p>
        </p:txBody>
      </p:sp>
      <p:sp>
        <p:nvSpPr>
          <p:cNvPr id="8" name="Rounded Rectangle 7"/>
          <p:cNvSpPr/>
          <p:nvPr/>
        </p:nvSpPr>
        <p:spPr>
          <a:xfrm>
            <a:off x="381000" y="4572000"/>
            <a:ext cx="3810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HEAT TREATMENT</a:t>
            </a:r>
          </a:p>
        </p:txBody>
      </p:sp>
      <p:sp>
        <p:nvSpPr>
          <p:cNvPr id="9" name="Down Arrow 8"/>
          <p:cNvSpPr/>
          <p:nvPr/>
        </p:nvSpPr>
        <p:spPr>
          <a:xfrm>
            <a:off x="1524000" y="4191000"/>
            <a:ext cx="228600" cy="401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447800" y="32766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5400" y="3733800"/>
            <a:ext cx="3429000" cy="1200329"/>
          </a:xfrm>
          <a:prstGeom prst="rect">
            <a:avLst/>
          </a:prstGeom>
          <a:noFill/>
        </p:spPr>
        <p:txBody>
          <a:bodyPr wrap="square" rtlCol="0">
            <a:spAutoFit/>
          </a:bodyPr>
          <a:lstStyle/>
          <a:p>
            <a:r>
              <a:rPr lang="en-US" b="1" dirty="0" smtClean="0"/>
              <a:t>CLEANING OF BURRS, ANY IRREGULARITIES ETC. SAND PARTICLES ARE FORCED ON CASTING.</a:t>
            </a:r>
            <a:endParaRPr lang="en-US" b="1" dirty="0"/>
          </a:p>
        </p:txBody>
      </p:sp>
      <p:cxnSp>
        <p:nvCxnSpPr>
          <p:cNvPr id="13" name="Straight Arrow Connector 12"/>
          <p:cNvCxnSpPr/>
          <p:nvPr/>
        </p:nvCxnSpPr>
        <p:spPr>
          <a:xfrm>
            <a:off x="3429000" y="39624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57800" y="2133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1981200"/>
            <a:ext cx="2209800" cy="646331"/>
          </a:xfrm>
          <a:prstGeom prst="rect">
            <a:avLst/>
          </a:prstGeom>
          <a:noFill/>
        </p:spPr>
        <p:txBody>
          <a:bodyPr wrap="square" rtlCol="0">
            <a:spAutoFit/>
          </a:bodyPr>
          <a:lstStyle/>
          <a:p>
            <a:r>
              <a:rPr lang="en-US" dirty="0" smtClean="0"/>
              <a:t>CHEMICAL COMPOSITION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5293757"/>
          </a:xfrm>
          <a:prstGeom prst="rect">
            <a:avLst/>
          </a:prstGeom>
          <a:noFill/>
        </p:spPr>
        <p:txBody>
          <a:bodyPr wrap="square" rtlCol="0">
            <a:spAutoFit/>
          </a:bodyPr>
          <a:lstStyle/>
          <a:p>
            <a:pPr marL="342900" indent="-342900">
              <a:buAutoNum type="arabicPeriod"/>
            </a:pPr>
            <a:r>
              <a:rPr lang="en-US" sz="4000" b="1" dirty="0" smtClean="0"/>
              <a:t> DRAW FLOW PROCESS DIAGRAM FOR MALLEABLE CAST IRON.</a:t>
            </a:r>
          </a:p>
          <a:p>
            <a:pPr marL="342900" indent="-342900">
              <a:buAutoNum type="arabicPeriod"/>
            </a:pPr>
            <a:r>
              <a:rPr lang="en-US" sz="4000" b="1" dirty="0" smtClean="0"/>
              <a:t> </a:t>
            </a:r>
            <a:r>
              <a:rPr lang="en-US" sz="4000" b="1" dirty="0" smtClean="0">
                <a:solidFill>
                  <a:srgbClr val="C00000"/>
                </a:solidFill>
              </a:rPr>
              <a:t>COMPARE WHITE CI WITH GRAY CI.</a:t>
            </a:r>
          </a:p>
          <a:p>
            <a:pPr marL="342900" indent="-342900">
              <a:buAutoNum type="arabicPeriod"/>
            </a:pPr>
            <a:r>
              <a:rPr lang="en-US" sz="4000" b="1" dirty="0" smtClean="0"/>
              <a:t> DRAW MICROSTRUCTURE OF THE FOLLOWING </a:t>
            </a:r>
          </a:p>
          <a:p>
            <a:pPr marL="342900" indent="-342900"/>
            <a:r>
              <a:rPr lang="en-US" sz="4000" b="1" dirty="0" smtClean="0"/>
              <a:t>             </a:t>
            </a:r>
            <a:r>
              <a:rPr lang="en-US" sz="2800" b="1" dirty="0" smtClean="0"/>
              <a:t>1. GRAY CI  2. WHITE CI   3. NODULAR CI</a:t>
            </a:r>
            <a:endParaRPr lang="en-US" sz="4000" b="1" dirty="0" smtClean="0"/>
          </a:p>
          <a:p>
            <a:pPr marL="342900" indent="-342900">
              <a:buAutoNum type="arabicPeriod" startAt="8"/>
            </a:pPr>
            <a:r>
              <a:rPr lang="en-US" sz="4000" b="1" dirty="0" smtClean="0">
                <a:solidFill>
                  <a:srgbClr val="C00000"/>
                </a:solidFill>
              </a:rPr>
              <a:t>STATE THE APPLICATIONS OF NODULAR CI.</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34400" cy="3970318"/>
          </a:xfrm>
          <a:prstGeom prst="rect">
            <a:avLst/>
          </a:prstGeom>
          <a:noFill/>
        </p:spPr>
        <p:txBody>
          <a:bodyPr wrap="square" rtlCol="0">
            <a:spAutoFit/>
          </a:bodyPr>
          <a:lstStyle/>
          <a:p>
            <a:r>
              <a:rPr lang="en-US" sz="2800" b="1" dirty="0" smtClean="0">
                <a:solidFill>
                  <a:srgbClr val="FF0000"/>
                </a:solidFill>
              </a:rPr>
              <a:t>S.G. IRON:</a:t>
            </a:r>
          </a:p>
          <a:p>
            <a:r>
              <a:rPr lang="en-US" sz="2800" b="1" dirty="0" smtClean="0">
                <a:solidFill>
                  <a:srgbClr val="0070C0"/>
                </a:solidFill>
              </a:rPr>
              <a:t>PROPERTIES:</a:t>
            </a:r>
          </a:p>
          <a:p>
            <a:pPr>
              <a:buFont typeface="Wingdings" pitchFamily="2" charset="2"/>
              <a:buChar char="§"/>
            </a:pPr>
            <a:r>
              <a:rPr lang="en-US" sz="2800" b="1" dirty="0" smtClean="0"/>
              <a:t> EXCELLENT COMBINATION OF STRENGTH AND </a:t>
            </a:r>
          </a:p>
          <a:p>
            <a:r>
              <a:rPr lang="en-US" sz="2800" b="1" dirty="0" smtClean="0"/>
              <a:t>   DUCTILITY.   </a:t>
            </a:r>
            <a:r>
              <a:rPr lang="en-US" sz="2800" b="1" dirty="0" smtClean="0">
                <a:solidFill>
                  <a:srgbClr val="FF0000"/>
                </a:solidFill>
              </a:rPr>
              <a:t>TS 330 N/SQ.M</a:t>
            </a:r>
          </a:p>
          <a:p>
            <a:endParaRPr lang="en-US" sz="2800" b="1" dirty="0" smtClean="0">
              <a:solidFill>
                <a:srgbClr val="FF0000"/>
              </a:solidFill>
            </a:endParaRPr>
          </a:p>
          <a:p>
            <a:pPr>
              <a:buFont typeface="Wingdings" pitchFamily="2" charset="2"/>
              <a:buChar char="§"/>
            </a:pPr>
            <a:r>
              <a:rPr lang="en-US" sz="2800" b="1" dirty="0" smtClean="0"/>
              <a:t> HIGH FLUDITY,    GIVES SOUND CATINGS.</a:t>
            </a:r>
          </a:p>
          <a:p>
            <a:pPr>
              <a:buFont typeface="Wingdings" pitchFamily="2" charset="2"/>
              <a:buChar char="§"/>
            </a:pPr>
            <a:endParaRPr lang="en-US" sz="2800" b="1" dirty="0" smtClean="0"/>
          </a:p>
          <a:p>
            <a:pPr>
              <a:buFont typeface="Wingdings" pitchFamily="2" charset="2"/>
              <a:buChar char="§"/>
            </a:pPr>
            <a:r>
              <a:rPr lang="en-US" sz="2800" b="1" dirty="0" smtClean="0"/>
              <a:t> WIDELY USED IN CAST PARTS WHERE DENSITY AND  </a:t>
            </a:r>
          </a:p>
          <a:p>
            <a:r>
              <a:rPr lang="en-US" sz="2800" b="1" dirty="0" smtClean="0"/>
              <a:t>   PRESSURE TIGHTNESS IS HIGHLY DESIRABLE.</a:t>
            </a:r>
            <a:endParaRPr lang="en-US" sz="28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3908762"/>
          </a:xfrm>
          <a:prstGeom prst="rect">
            <a:avLst/>
          </a:prstGeom>
          <a:noFill/>
        </p:spPr>
        <p:txBody>
          <a:bodyPr wrap="square" rtlCol="0">
            <a:spAutoFit/>
          </a:bodyPr>
          <a:lstStyle/>
          <a:p>
            <a:r>
              <a:rPr lang="en-US" sz="2800" b="1" dirty="0" smtClean="0">
                <a:solidFill>
                  <a:srgbClr val="FF0000"/>
                </a:solidFill>
              </a:rPr>
              <a:t>S.G IRON</a:t>
            </a:r>
          </a:p>
          <a:p>
            <a:r>
              <a:rPr lang="en-US" sz="2800" b="1" dirty="0" smtClean="0">
                <a:solidFill>
                  <a:srgbClr val="0070C0"/>
                </a:solidFill>
              </a:rPr>
              <a:t>APPLICTIONS:</a:t>
            </a:r>
          </a:p>
          <a:p>
            <a:pPr>
              <a:buFont typeface="Wingdings" pitchFamily="2" charset="2"/>
              <a:buChar char="Ø"/>
            </a:pPr>
            <a:r>
              <a:rPr lang="en-US" sz="3200" b="1" dirty="0" smtClean="0"/>
              <a:t>HYDRAULIC CYLINDERS</a:t>
            </a:r>
          </a:p>
          <a:p>
            <a:pPr>
              <a:buFont typeface="Wingdings" pitchFamily="2" charset="2"/>
              <a:buChar char="Ø"/>
            </a:pPr>
            <a:r>
              <a:rPr lang="en-US" sz="3200" b="1" dirty="0" smtClean="0"/>
              <a:t>VALVES </a:t>
            </a:r>
          </a:p>
          <a:p>
            <a:pPr>
              <a:buFont typeface="Wingdings" pitchFamily="2" charset="2"/>
              <a:buChar char="Ø"/>
            </a:pPr>
            <a:r>
              <a:rPr lang="en-US" sz="3200" b="1" dirty="0" smtClean="0"/>
              <a:t>PIPE AND PIPE FITTINGS</a:t>
            </a:r>
          </a:p>
          <a:p>
            <a:pPr>
              <a:buFont typeface="Wingdings" pitchFamily="2" charset="2"/>
              <a:buChar char="Ø"/>
            </a:pPr>
            <a:r>
              <a:rPr lang="en-US" sz="3200" b="1" dirty="0" smtClean="0"/>
              <a:t>CYLINDER HEAD FOR COMPRESSORS</a:t>
            </a:r>
          </a:p>
          <a:p>
            <a:pPr>
              <a:buFont typeface="Wingdings" pitchFamily="2" charset="2"/>
              <a:buChar char="Ø"/>
            </a:pPr>
            <a:r>
              <a:rPr lang="en-US" sz="3200" b="1" dirty="0" smtClean="0"/>
              <a:t>DIESEL ENGINES</a:t>
            </a:r>
          </a:p>
          <a:p>
            <a:pPr>
              <a:buFont typeface="Wingdings" pitchFamily="2" charset="2"/>
              <a:buChar char="Ø"/>
            </a:pPr>
            <a:r>
              <a:rPr lang="en-US" sz="3200" b="1" dirty="0" smtClean="0"/>
              <a:t>ROLLS FOR ROLLING MILLS</a:t>
            </a:r>
            <a:endParaRPr lang="en-US" sz="3200" b="1" dirty="0"/>
          </a:p>
        </p:txBody>
      </p:sp>
      <p:pic>
        <p:nvPicPr>
          <p:cNvPr id="8194" name="Picture 2" descr="http://t3.gstatic.com/images?q=tbn:ANd9GcTo1O4ixLwLSvYZRjWUveLfvhRIp2qnQem4QX2VYMvcpAouF0IH"/>
          <p:cNvPicPr>
            <a:picLocks noChangeAspect="1" noChangeArrowheads="1"/>
          </p:cNvPicPr>
          <p:nvPr/>
        </p:nvPicPr>
        <p:blipFill>
          <a:blip r:embed="rId2"/>
          <a:srcRect/>
          <a:stretch>
            <a:fillRect/>
          </a:stretch>
        </p:blipFill>
        <p:spPr bwMode="auto">
          <a:xfrm>
            <a:off x="914400" y="4343400"/>
            <a:ext cx="2143125" cy="2143125"/>
          </a:xfrm>
          <a:prstGeom prst="rect">
            <a:avLst/>
          </a:prstGeom>
          <a:noFill/>
        </p:spPr>
      </p:pic>
      <p:sp>
        <p:nvSpPr>
          <p:cNvPr id="5" name="TextBox 4"/>
          <p:cNvSpPr txBox="1"/>
          <p:nvPr/>
        </p:nvSpPr>
        <p:spPr>
          <a:xfrm>
            <a:off x="3581400" y="4495800"/>
            <a:ext cx="5257800" cy="677108"/>
          </a:xfrm>
          <a:prstGeom prst="rect">
            <a:avLst/>
          </a:prstGeom>
          <a:noFill/>
        </p:spPr>
        <p:txBody>
          <a:bodyPr wrap="square" rtlCol="0">
            <a:spAutoFit/>
          </a:bodyPr>
          <a:lstStyle/>
          <a:p>
            <a:r>
              <a:rPr lang="en-US" sz="2000" b="1" dirty="0" smtClean="0">
                <a:solidFill>
                  <a:srgbClr val="FF0000"/>
                </a:solidFill>
              </a:rPr>
              <a:t>HYDRAULIC CYLINDER MADE </a:t>
            </a:r>
            <a:r>
              <a:rPr lang="en-US" sz="2000" b="1" dirty="0" smtClean="0">
                <a:solidFill>
                  <a:srgbClr val="FF0000"/>
                </a:solidFill>
              </a:rPr>
              <a:t>OF </a:t>
            </a:r>
            <a:r>
              <a:rPr lang="en-US" sz="2000" b="1" dirty="0" smtClean="0">
                <a:solidFill>
                  <a:srgbClr val="FF0000"/>
                </a:solidFill>
              </a:rPr>
              <a:t>DUCTILE IRON</a:t>
            </a:r>
          </a:p>
          <a:p>
            <a:endParaRPr lang="en-US" dirty="0">
              <a:solidFill>
                <a:srgbClr val="FF0000"/>
              </a:solidFill>
            </a:endParaRPr>
          </a:p>
        </p:txBody>
      </p:sp>
      <p:cxnSp>
        <p:nvCxnSpPr>
          <p:cNvPr id="8" name="Straight Arrow Connector 7"/>
          <p:cNvCxnSpPr/>
          <p:nvPr/>
        </p:nvCxnSpPr>
        <p:spPr>
          <a:xfrm rot="10800000" flipV="1">
            <a:off x="2819400" y="4953000"/>
            <a:ext cx="1371600"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uctile_cast_iron_valve_summ.jpg"/>
          <p:cNvPicPr>
            <a:picLocks noChangeAspect="1"/>
          </p:cNvPicPr>
          <p:nvPr/>
        </p:nvPicPr>
        <p:blipFill>
          <a:blip r:embed="rId2"/>
          <a:srcRect/>
          <a:stretch>
            <a:fillRect/>
          </a:stretch>
        </p:blipFill>
        <p:spPr bwMode="auto">
          <a:xfrm>
            <a:off x="381000" y="1447800"/>
            <a:ext cx="3098800" cy="1890713"/>
          </a:xfrm>
          <a:prstGeom prst="rect">
            <a:avLst/>
          </a:prstGeom>
          <a:noFill/>
          <a:ln w="9525">
            <a:noFill/>
            <a:miter lim="800000"/>
            <a:headEnd/>
            <a:tailEnd/>
          </a:ln>
        </p:spPr>
      </p:pic>
      <p:sp>
        <p:nvSpPr>
          <p:cNvPr id="3" name="TextBox 2"/>
          <p:cNvSpPr txBox="1"/>
          <p:nvPr/>
        </p:nvSpPr>
        <p:spPr>
          <a:xfrm>
            <a:off x="533400" y="304800"/>
            <a:ext cx="4038600" cy="1200329"/>
          </a:xfrm>
          <a:prstGeom prst="rect">
            <a:avLst/>
          </a:prstGeom>
          <a:noFill/>
        </p:spPr>
        <p:txBody>
          <a:bodyPr wrap="square" rtlCol="0">
            <a:spAutoFit/>
          </a:bodyPr>
          <a:lstStyle/>
          <a:p>
            <a:r>
              <a:rPr lang="en-US" sz="2400" b="1" dirty="0" smtClean="0">
                <a:solidFill>
                  <a:srgbClr val="FF0000"/>
                </a:solidFill>
              </a:rPr>
              <a:t>S.G IRON</a:t>
            </a:r>
          </a:p>
          <a:p>
            <a:r>
              <a:rPr lang="en-US" sz="2400" b="1" dirty="0" smtClean="0">
                <a:solidFill>
                  <a:srgbClr val="0070C0"/>
                </a:solidFill>
              </a:rPr>
              <a:t>APPLICTIONS:</a:t>
            </a:r>
          </a:p>
          <a:p>
            <a:endParaRPr lang="en-US" sz="2400" dirty="0"/>
          </a:p>
        </p:txBody>
      </p:sp>
      <p:sp>
        <p:nvSpPr>
          <p:cNvPr id="4" name="TextBox 3"/>
          <p:cNvSpPr txBox="1"/>
          <p:nvPr/>
        </p:nvSpPr>
        <p:spPr>
          <a:xfrm>
            <a:off x="609600" y="3733800"/>
            <a:ext cx="3810000" cy="461665"/>
          </a:xfrm>
          <a:prstGeom prst="rect">
            <a:avLst/>
          </a:prstGeom>
          <a:noFill/>
        </p:spPr>
        <p:txBody>
          <a:bodyPr wrap="square" rtlCol="0">
            <a:spAutoFit/>
          </a:bodyPr>
          <a:lstStyle/>
          <a:p>
            <a:r>
              <a:rPr lang="en-US" sz="2400" b="1" dirty="0" smtClean="0"/>
              <a:t>VALVE BODY</a:t>
            </a:r>
            <a:endParaRPr lang="en-US" sz="2400" b="1" dirty="0"/>
          </a:p>
        </p:txBody>
      </p:sp>
      <p:sp>
        <p:nvSpPr>
          <p:cNvPr id="5" name="TextBox 5"/>
          <p:cNvSpPr txBox="1">
            <a:spLocks noChangeArrowheads="1"/>
          </p:cNvSpPr>
          <p:nvPr/>
        </p:nvSpPr>
        <p:spPr bwMode="auto">
          <a:xfrm>
            <a:off x="3962400" y="1447800"/>
            <a:ext cx="4572000" cy="3046988"/>
          </a:xfrm>
          <a:prstGeom prst="rect">
            <a:avLst/>
          </a:prstGeom>
          <a:noFill/>
          <a:ln w="9525">
            <a:noFill/>
            <a:miter lim="800000"/>
            <a:headEnd/>
            <a:tailEnd/>
          </a:ln>
        </p:spPr>
        <p:txBody>
          <a:bodyPr wrap="square">
            <a:spAutoFit/>
          </a:bodyPr>
          <a:lstStyle/>
          <a:p>
            <a:r>
              <a:rPr lang="en-US" sz="3200" b="1" dirty="0">
                <a:solidFill>
                  <a:srgbClr val="0070C0"/>
                </a:solidFill>
                <a:latin typeface="Century Schoolbook" pitchFamily="18" charset="0"/>
              </a:rPr>
              <a:t>Valve body</a:t>
            </a:r>
          </a:p>
          <a:p>
            <a:r>
              <a:rPr lang="en-US" sz="3200" b="1" dirty="0">
                <a:solidFill>
                  <a:srgbClr val="0070C0"/>
                </a:solidFill>
                <a:latin typeface="Century Schoolbook" pitchFamily="18" charset="0"/>
              </a:rPr>
              <a:t>Shafts which take tension</a:t>
            </a:r>
          </a:p>
          <a:p>
            <a:r>
              <a:rPr lang="en-US" sz="3200" b="1" dirty="0">
                <a:solidFill>
                  <a:srgbClr val="0070C0"/>
                </a:solidFill>
                <a:latin typeface="Century Schoolbook" pitchFamily="18" charset="0"/>
              </a:rPr>
              <a:t>Pump housings</a:t>
            </a:r>
          </a:p>
          <a:p>
            <a:r>
              <a:rPr lang="en-US" sz="3200" b="1" dirty="0">
                <a:solidFill>
                  <a:srgbClr val="0070C0"/>
                </a:solidFill>
                <a:latin typeface="Century Schoolbook" pitchFamily="18" charset="0"/>
              </a:rPr>
              <a:t>Gears</a:t>
            </a:r>
          </a:p>
          <a:p>
            <a:r>
              <a:rPr lang="en-US" sz="3200" b="1" dirty="0">
                <a:solidFill>
                  <a:srgbClr val="0070C0"/>
                </a:solidFill>
                <a:latin typeface="Century Schoolbook" pitchFamily="18" charset="0"/>
              </a:rPr>
              <a:t>Engine blocks</a:t>
            </a:r>
          </a:p>
        </p:txBody>
      </p:sp>
      <p:sp>
        <p:nvSpPr>
          <p:cNvPr id="6" name="TextBox 6"/>
          <p:cNvSpPr txBox="1">
            <a:spLocks noChangeArrowheads="1"/>
          </p:cNvSpPr>
          <p:nvPr/>
        </p:nvSpPr>
        <p:spPr bwMode="auto">
          <a:xfrm>
            <a:off x="609600" y="4572000"/>
            <a:ext cx="8153400" cy="1384995"/>
          </a:xfrm>
          <a:prstGeom prst="rect">
            <a:avLst/>
          </a:prstGeom>
          <a:noFill/>
          <a:ln w="9525">
            <a:noFill/>
            <a:miter lim="800000"/>
            <a:headEnd/>
            <a:tailEnd/>
          </a:ln>
        </p:spPr>
        <p:txBody>
          <a:bodyPr wrap="square">
            <a:spAutoFit/>
          </a:bodyPr>
          <a:lstStyle/>
          <a:p>
            <a:r>
              <a:rPr lang="en-US" sz="2800" b="1" dirty="0">
                <a:solidFill>
                  <a:srgbClr val="FF0000"/>
                </a:solidFill>
                <a:latin typeface="Century Schoolbook" pitchFamily="18" charset="0"/>
              </a:rPr>
              <a:t>Ductile Iron can be really strengthened by </a:t>
            </a:r>
            <a:r>
              <a:rPr lang="en-US" sz="2800" b="1" dirty="0" err="1">
                <a:solidFill>
                  <a:srgbClr val="FF0000"/>
                </a:solidFill>
                <a:latin typeface="Century Schoolbook" pitchFamily="18" charset="0"/>
              </a:rPr>
              <a:t>austempering</a:t>
            </a:r>
            <a:r>
              <a:rPr lang="en-US" sz="2800" b="1" dirty="0">
                <a:solidFill>
                  <a:srgbClr val="FF0000"/>
                </a:solidFill>
                <a:latin typeface="Century Schoolbook" pitchFamily="18" charset="0"/>
              </a:rPr>
              <a:t>.  That way the spherical graphite lives in a </a:t>
            </a:r>
            <a:r>
              <a:rPr lang="en-US" sz="2800" b="1" dirty="0" err="1">
                <a:solidFill>
                  <a:srgbClr val="FF0000"/>
                </a:solidFill>
                <a:latin typeface="Century Schoolbook" pitchFamily="18" charset="0"/>
              </a:rPr>
              <a:t>bainite</a:t>
            </a:r>
            <a:r>
              <a:rPr lang="en-US" sz="2800" b="1" dirty="0">
                <a:solidFill>
                  <a:srgbClr val="FF0000"/>
                </a:solidFill>
                <a:latin typeface="Century Schoolbook" pitchFamily="18" charset="0"/>
              </a:rPr>
              <a:t> matrix.</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533400" y="1828800"/>
            <a:ext cx="4221340" cy="2819400"/>
          </a:xfrm>
          <a:prstGeom prst="rect">
            <a:avLst/>
          </a:prstGeom>
          <a:noFill/>
          <a:ln w="12700">
            <a:noFill/>
            <a:miter lim="800000"/>
            <a:headEnd type="none" w="sm" len="sm"/>
            <a:tailEnd type="none" w="sm" len="sm"/>
          </a:ln>
        </p:spPr>
      </p:pic>
      <p:sp>
        <p:nvSpPr>
          <p:cNvPr id="3" name="TextBox 2"/>
          <p:cNvSpPr txBox="1"/>
          <p:nvPr/>
        </p:nvSpPr>
        <p:spPr>
          <a:xfrm>
            <a:off x="762000" y="381000"/>
            <a:ext cx="4953000" cy="954107"/>
          </a:xfrm>
          <a:prstGeom prst="rect">
            <a:avLst/>
          </a:prstGeom>
          <a:noFill/>
        </p:spPr>
        <p:txBody>
          <a:bodyPr wrap="square" rtlCol="0">
            <a:spAutoFit/>
          </a:bodyPr>
          <a:lstStyle/>
          <a:p>
            <a:r>
              <a:rPr lang="en-US" sz="2800" b="1" dirty="0" smtClean="0">
                <a:solidFill>
                  <a:srgbClr val="FF0000"/>
                </a:solidFill>
              </a:rPr>
              <a:t>S.G IRON</a:t>
            </a:r>
          </a:p>
          <a:p>
            <a:r>
              <a:rPr lang="en-US" sz="2800" b="1" dirty="0" smtClean="0"/>
              <a:t>MICROSTRUCTURE</a:t>
            </a:r>
            <a:endParaRPr lang="en-US" sz="2800" b="1" dirty="0"/>
          </a:p>
        </p:txBody>
      </p:sp>
      <p:cxnSp>
        <p:nvCxnSpPr>
          <p:cNvPr id="5" name="Straight Arrow Connector 4"/>
          <p:cNvCxnSpPr/>
          <p:nvPr/>
        </p:nvCxnSpPr>
        <p:spPr>
          <a:xfrm rot="10800000" flipV="1">
            <a:off x="3505200" y="1143000"/>
            <a:ext cx="2209800" cy="1219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15000" y="762000"/>
            <a:ext cx="2057400" cy="1384995"/>
          </a:xfrm>
          <a:prstGeom prst="rect">
            <a:avLst/>
          </a:prstGeom>
          <a:noFill/>
        </p:spPr>
        <p:txBody>
          <a:bodyPr wrap="square" rtlCol="0">
            <a:spAutoFit/>
          </a:bodyPr>
          <a:lstStyle/>
          <a:p>
            <a:r>
              <a:rPr lang="en-US" sz="2800" b="1" dirty="0" smtClean="0"/>
              <a:t>GLOBULES OR NODULES</a:t>
            </a:r>
            <a:endParaRPr lang="en-US" sz="2800" b="1" dirty="0"/>
          </a:p>
        </p:txBody>
      </p:sp>
      <p:sp>
        <p:nvSpPr>
          <p:cNvPr id="7" name="Rectangle 3"/>
          <p:cNvSpPr txBox="1">
            <a:spLocks noChangeArrowheads="1"/>
          </p:cNvSpPr>
          <p:nvPr/>
        </p:nvSpPr>
        <p:spPr>
          <a:xfrm>
            <a:off x="5029200" y="2438400"/>
            <a:ext cx="3810000" cy="3962400"/>
          </a:xfrm>
          <a:prstGeom prst="rect">
            <a:avLst/>
          </a:prstGeom>
          <a:solidFill>
            <a:srgbClr val="FFFFFF"/>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Graphite spheres surrounded by ferrite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Usually some </a:t>
            </a:r>
            <a:r>
              <a:rPr kumimoji="0" lang="en-AU" altLang="en-US" sz="2800" b="1" i="0" u="none" strike="noStrike" kern="1200" cap="none" spc="0" normalizeH="0" baseline="0" noProof="0" dirty="0" err="1" smtClean="0">
                <a:ln>
                  <a:noFill/>
                </a:ln>
                <a:solidFill>
                  <a:schemeClr val="tx1"/>
                </a:solidFill>
                <a:effectLst/>
                <a:uLnTx/>
                <a:uFillTx/>
                <a:latin typeface="+mn-lt"/>
                <a:ea typeface="+mn-ea"/>
                <a:cs typeface="+mn-cs"/>
              </a:rPr>
              <a:t>pearlite</a:t>
            </a:r>
            <a:endParaRPr kumimoji="0" lang="en-AU" alt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May be some </a:t>
            </a:r>
            <a:r>
              <a:rPr kumimoji="0" lang="en-AU" altLang="en-US" sz="2800" b="1" i="0" u="none" strike="noStrike" kern="1200" cap="none" spc="0" normalizeH="0" baseline="0" noProof="0" dirty="0" err="1" smtClean="0">
                <a:ln>
                  <a:noFill/>
                </a:ln>
                <a:solidFill>
                  <a:schemeClr val="tx1"/>
                </a:solidFill>
                <a:effectLst/>
                <a:uLnTx/>
                <a:uFillTx/>
                <a:latin typeface="+mn-lt"/>
                <a:ea typeface="+mn-ea"/>
                <a:cs typeface="+mn-cs"/>
              </a:rPr>
              <a:t>cementite</a:t>
            </a:r>
            <a:endParaRPr kumimoji="0" lang="en-AU" alt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Can be hardened to martensite by heat treatment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57200"/>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altLang="en-US" sz="4400" b="1" i="0" u="none" strike="noStrike" kern="1200" cap="none" spc="0" normalizeH="0" baseline="0" noProof="0" dirty="0" err="1" smtClean="0">
                <a:ln>
                  <a:noFill/>
                </a:ln>
                <a:solidFill>
                  <a:schemeClr val="tx1"/>
                </a:solidFill>
                <a:effectLst/>
                <a:uLnTx/>
                <a:uFillTx/>
                <a:latin typeface="+mj-lt"/>
                <a:ea typeface="+mj-ea"/>
                <a:cs typeface="+mj-cs"/>
              </a:rPr>
              <a:t>Weldability</a:t>
            </a:r>
            <a:endParaRPr kumimoji="0" lang="en-AU" alt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762000" y="1524000"/>
            <a:ext cx="7772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White cast iron - not weldable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Small attachments only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Grey cast iron - low </a:t>
            </a:r>
            <a:r>
              <a:rPr kumimoji="0" lang="en-AU" altLang="en-US" sz="3200" b="1" i="0" u="none" strike="noStrike" kern="1200" cap="none" spc="0" normalizeH="0" baseline="0" noProof="0" dirty="0" err="1" smtClean="0">
                <a:ln>
                  <a:noFill/>
                </a:ln>
                <a:solidFill>
                  <a:schemeClr val="tx1"/>
                </a:solidFill>
                <a:effectLst/>
                <a:uLnTx/>
                <a:uFillTx/>
                <a:latin typeface="+mn-lt"/>
                <a:ea typeface="+mn-ea"/>
                <a:cs typeface="+mn-cs"/>
              </a:rPr>
              <a:t>weldability</a:t>
            </a:r>
            <a:endParaRPr kumimoji="0" lang="en-AU" altLang="en-US" sz="3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Welding largely restricted to salvage and repair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Ductile and malleable irons - good </a:t>
            </a:r>
            <a:r>
              <a:rPr kumimoji="0" lang="en-AU" altLang="en-US" sz="3200" b="1" i="0" u="none" strike="noStrike" kern="1200" cap="none" spc="0" normalizeH="0" baseline="0" noProof="0" dirty="0" err="1" smtClean="0">
                <a:ln>
                  <a:noFill/>
                </a:ln>
                <a:solidFill>
                  <a:schemeClr val="tx1"/>
                </a:solidFill>
                <a:effectLst/>
                <a:uLnTx/>
                <a:uFillTx/>
                <a:latin typeface="+mn-lt"/>
                <a:ea typeface="+mn-ea"/>
                <a:cs typeface="+mn-cs"/>
              </a:rPr>
              <a:t>weldability</a:t>
            </a: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 (inferior to structural steel)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Welding increasingly used during manufacture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086600" cy="400110"/>
          </a:xfrm>
          <a:prstGeom prst="rect">
            <a:avLst/>
          </a:prstGeom>
          <a:noFill/>
        </p:spPr>
        <p:txBody>
          <a:bodyPr wrap="square" rtlCol="0">
            <a:spAutoFit/>
          </a:bodyPr>
          <a:lstStyle/>
          <a:p>
            <a:r>
              <a:rPr lang="en-US" sz="2000" b="1" dirty="0" smtClean="0">
                <a:solidFill>
                  <a:srgbClr val="FF0000"/>
                </a:solidFill>
              </a:rPr>
              <a:t>IDENTIFY THE MICROSTRUCTURE---</a:t>
            </a:r>
            <a:endParaRPr lang="en-US" sz="2000" b="1" dirty="0">
              <a:solidFill>
                <a:srgbClr val="FF0000"/>
              </a:solidFill>
            </a:endParaRPr>
          </a:p>
        </p:txBody>
      </p:sp>
      <p:pic>
        <p:nvPicPr>
          <p:cNvPr id="3" name="Picture 4"/>
          <p:cNvPicPr>
            <a:picLocks noChangeAspect="1" noChangeArrowheads="1"/>
          </p:cNvPicPr>
          <p:nvPr/>
        </p:nvPicPr>
        <p:blipFill>
          <a:blip r:embed="rId2"/>
          <a:srcRect/>
          <a:stretch>
            <a:fillRect/>
          </a:stretch>
        </p:blipFill>
        <p:spPr bwMode="auto">
          <a:xfrm>
            <a:off x="533400" y="914400"/>
            <a:ext cx="2468563" cy="2362200"/>
          </a:xfrm>
          <a:prstGeom prst="rect">
            <a:avLst/>
          </a:prstGeom>
          <a:noFill/>
          <a:ln w="9525">
            <a:noFill/>
            <a:prstDash val="dash"/>
            <a:miter lim="800000"/>
            <a:headEnd/>
            <a:tailEnd/>
          </a:ln>
        </p:spPr>
      </p:pic>
      <p:pic>
        <p:nvPicPr>
          <p:cNvPr id="4" name="Picture 5"/>
          <p:cNvPicPr>
            <a:picLocks noChangeAspect="1" noChangeArrowheads="1"/>
          </p:cNvPicPr>
          <p:nvPr/>
        </p:nvPicPr>
        <p:blipFill>
          <a:blip r:embed="rId3"/>
          <a:srcRect/>
          <a:stretch>
            <a:fillRect/>
          </a:stretch>
        </p:blipFill>
        <p:spPr bwMode="auto">
          <a:xfrm>
            <a:off x="457200" y="3657600"/>
            <a:ext cx="2420937" cy="2209800"/>
          </a:xfrm>
          <a:prstGeom prst="rect">
            <a:avLst/>
          </a:prstGeom>
          <a:noFill/>
          <a:ln w="9525">
            <a:noFill/>
            <a:prstDash val="dash"/>
            <a:miter lim="800000"/>
            <a:headEnd/>
            <a:tailEnd/>
          </a:ln>
        </p:spPr>
      </p:pic>
      <p:sp>
        <p:nvSpPr>
          <p:cNvPr id="5" name="TextBox 4"/>
          <p:cNvSpPr txBox="1"/>
          <p:nvPr/>
        </p:nvSpPr>
        <p:spPr>
          <a:xfrm>
            <a:off x="3581400" y="990600"/>
            <a:ext cx="4495800" cy="2308324"/>
          </a:xfrm>
          <a:prstGeom prst="rect">
            <a:avLst/>
          </a:prstGeom>
          <a:noFill/>
        </p:spPr>
        <p:txBody>
          <a:bodyPr wrap="square" rtlCol="0">
            <a:spAutoFit/>
          </a:bodyPr>
          <a:lstStyle/>
          <a:p>
            <a:r>
              <a:rPr lang="en-US" sz="2400" b="1" dirty="0" smtClean="0">
                <a:solidFill>
                  <a:schemeClr val="accent2"/>
                </a:solidFill>
                <a:sym typeface="Symbol" pitchFamily="18" charset="2"/>
              </a:rPr>
              <a:t>Gray iron</a:t>
            </a:r>
            <a:endParaRPr lang="en-US" sz="2400" b="1" dirty="0" smtClean="0">
              <a:sym typeface="Symbol" pitchFamily="18" charset="2"/>
            </a:endParaRPr>
          </a:p>
          <a:p>
            <a:r>
              <a:rPr lang="en-US" sz="2400" b="1" dirty="0" smtClean="0">
                <a:sym typeface="Symbol" pitchFamily="18" charset="2"/>
              </a:rPr>
              <a:t>graphite flakes</a:t>
            </a:r>
          </a:p>
          <a:p>
            <a:r>
              <a:rPr lang="en-US" sz="2400" b="1" dirty="0" smtClean="0">
                <a:sym typeface="Symbol" pitchFamily="18" charset="2"/>
              </a:rPr>
              <a:t>weak &amp; brittle under tension</a:t>
            </a:r>
          </a:p>
          <a:p>
            <a:r>
              <a:rPr lang="en-US" sz="2400" b="1" dirty="0" smtClean="0">
                <a:sym typeface="Symbol" pitchFamily="18" charset="2"/>
              </a:rPr>
              <a:t>stronger under compression</a:t>
            </a:r>
          </a:p>
          <a:p>
            <a:r>
              <a:rPr lang="en-US" sz="2400" b="1" dirty="0" smtClean="0">
                <a:sym typeface="Symbol" pitchFamily="18" charset="2"/>
              </a:rPr>
              <a:t>excellent </a:t>
            </a:r>
            <a:r>
              <a:rPr lang="en-US" sz="2400" b="1" dirty="0" err="1" smtClean="0">
                <a:sym typeface="Symbol" pitchFamily="18" charset="2"/>
              </a:rPr>
              <a:t>vibrational</a:t>
            </a:r>
            <a:r>
              <a:rPr lang="en-US" sz="2400" b="1" dirty="0" smtClean="0">
                <a:sym typeface="Symbol" pitchFamily="18" charset="2"/>
              </a:rPr>
              <a:t> dampening</a:t>
            </a:r>
          </a:p>
          <a:p>
            <a:r>
              <a:rPr lang="en-US" sz="2400" b="1" dirty="0" smtClean="0">
                <a:sym typeface="Symbol" pitchFamily="18" charset="2"/>
              </a:rPr>
              <a:t>wear resistant</a:t>
            </a:r>
            <a:endParaRPr lang="en-US" sz="2400" b="1" dirty="0"/>
          </a:p>
        </p:txBody>
      </p:sp>
      <p:sp>
        <p:nvSpPr>
          <p:cNvPr id="6" name="TextBox 5"/>
          <p:cNvSpPr txBox="1"/>
          <p:nvPr/>
        </p:nvSpPr>
        <p:spPr>
          <a:xfrm>
            <a:off x="3657600" y="3733800"/>
            <a:ext cx="4800600" cy="2523768"/>
          </a:xfrm>
          <a:prstGeom prst="rect">
            <a:avLst/>
          </a:prstGeom>
          <a:noFill/>
        </p:spPr>
        <p:txBody>
          <a:bodyPr wrap="square" rtlCol="0">
            <a:spAutoFit/>
          </a:bodyPr>
          <a:lstStyle/>
          <a:p>
            <a:r>
              <a:rPr lang="en-US" sz="2800" b="1" dirty="0" smtClean="0">
                <a:solidFill>
                  <a:schemeClr val="accent2"/>
                </a:solidFill>
                <a:sym typeface="Symbol" pitchFamily="18" charset="2"/>
              </a:rPr>
              <a:t>Ductile iron</a:t>
            </a:r>
            <a:endParaRPr lang="en-US" sz="2800" b="1" dirty="0" smtClean="0">
              <a:sym typeface="Symbol" pitchFamily="18" charset="2"/>
            </a:endParaRPr>
          </a:p>
          <a:p>
            <a:r>
              <a:rPr lang="en-US" sz="2800" b="1" dirty="0" smtClean="0">
                <a:sym typeface="Symbol" pitchFamily="18" charset="2"/>
              </a:rPr>
              <a:t>add Mg or </a:t>
            </a:r>
            <a:r>
              <a:rPr lang="en-US" sz="2800" b="1" dirty="0" err="1" smtClean="0">
                <a:sym typeface="Symbol" pitchFamily="18" charset="2"/>
              </a:rPr>
              <a:t>Ce</a:t>
            </a:r>
            <a:endParaRPr lang="en-US" sz="2800" b="1" dirty="0" smtClean="0">
              <a:sym typeface="Symbol" pitchFamily="18" charset="2"/>
            </a:endParaRPr>
          </a:p>
          <a:p>
            <a:r>
              <a:rPr lang="en-US" sz="2800" b="1" dirty="0" smtClean="0">
                <a:sym typeface="Symbol" pitchFamily="18" charset="2"/>
              </a:rPr>
              <a:t>graphite in nodules not flakes</a:t>
            </a:r>
          </a:p>
          <a:p>
            <a:r>
              <a:rPr lang="en-US" sz="2800" b="1" dirty="0" smtClean="0">
                <a:sym typeface="Symbol" pitchFamily="18" charset="2"/>
              </a:rPr>
              <a:t>matrix often </a:t>
            </a:r>
            <a:r>
              <a:rPr lang="en-US" sz="2800" b="1" dirty="0" err="1" smtClean="0">
                <a:sym typeface="Symbol" pitchFamily="18" charset="2"/>
              </a:rPr>
              <a:t>pearlite</a:t>
            </a:r>
            <a:r>
              <a:rPr lang="en-US" sz="2800" b="1" dirty="0" smtClean="0">
                <a:sym typeface="Symbol" pitchFamily="18" charset="2"/>
              </a:rPr>
              <a:t> - better ductility</a:t>
            </a:r>
            <a:endParaRPr lang="en-US" b="1" dirty="0" smtClean="0">
              <a:sym typeface="Symbol" pitchFamily="18" charset="2"/>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3000" fill="hold"/>
                                        <p:tgtEl>
                                          <p:spTgt spid="6"/>
                                        </p:tgtEl>
                                        <p:attrNameLst>
                                          <p:attrName>ppt_x</p:attrName>
                                        </p:attrNameLst>
                                      </p:cBhvr>
                                      <p:tavLst>
                                        <p:tav tm="0">
                                          <p:val>
                                            <p:strVal val="#ppt_x"/>
                                          </p:val>
                                        </p:tav>
                                        <p:tav tm="100000">
                                          <p:val>
                                            <p:strVal val="#ppt_x"/>
                                          </p:val>
                                        </p:tav>
                                      </p:tavLst>
                                    </p:anim>
                                    <p:anim calcmode="lin" valueType="num">
                                      <p:cBhvr additive="base">
                                        <p:cTn id="19"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609600" y="1066800"/>
            <a:ext cx="2481263" cy="2362200"/>
          </a:xfrm>
          <a:prstGeom prst="rect">
            <a:avLst/>
          </a:prstGeom>
          <a:noFill/>
          <a:ln w="9525">
            <a:noFill/>
            <a:prstDash val="dash"/>
            <a:miter lim="800000"/>
            <a:headEnd/>
            <a:tailEnd/>
          </a:ln>
        </p:spPr>
      </p:pic>
      <p:pic>
        <p:nvPicPr>
          <p:cNvPr id="3" name="Picture 5"/>
          <p:cNvPicPr>
            <a:picLocks noChangeAspect="1" noChangeArrowheads="1"/>
          </p:cNvPicPr>
          <p:nvPr/>
        </p:nvPicPr>
        <p:blipFill>
          <a:blip r:embed="rId3"/>
          <a:srcRect/>
          <a:stretch>
            <a:fillRect/>
          </a:stretch>
        </p:blipFill>
        <p:spPr bwMode="auto">
          <a:xfrm>
            <a:off x="533400" y="3657600"/>
            <a:ext cx="2451100" cy="2514600"/>
          </a:xfrm>
          <a:prstGeom prst="rect">
            <a:avLst/>
          </a:prstGeom>
          <a:noFill/>
          <a:ln w="9525">
            <a:noFill/>
            <a:prstDash val="dash"/>
            <a:miter lim="800000"/>
            <a:headEnd/>
            <a:tailEnd/>
          </a:ln>
        </p:spPr>
      </p:pic>
      <p:sp>
        <p:nvSpPr>
          <p:cNvPr id="4" name="TextBox 3"/>
          <p:cNvSpPr txBox="1"/>
          <p:nvPr/>
        </p:nvSpPr>
        <p:spPr>
          <a:xfrm>
            <a:off x="609600" y="228600"/>
            <a:ext cx="7086600" cy="400110"/>
          </a:xfrm>
          <a:prstGeom prst="rect">
            <a:avLst/>
          </a:prstGeom>
          <a:noFill/>
        </p:spPr>
        <p:txBody>
          <a:bodyPr wrap="square" rtlCol="0">
            <a:spAutoFit/>
          </a:bodyPr>
          <a:lstStyle/>
          <a:p>
            <a:r>
              <a:rPr lang="en-US" sz="2000" b="1" dirty="0" smtClean="0">
                <a:solidFill>
                  <a:srgbClr val="FF0000"/>
                </a:solidFill>
              </a:rPr>
              <a:t>IDENTIFY THE MICROSTRUCTURE---</a:t>
            </a:r>
            <a:endParaRPr lang="en-US" sz="2000" b="1" dirty="0">
              <a:solidFill>
                <a:srgbClr val="FF0000"/>
              </a:solidFill>
            </a:endParaRPr>
          </a:p>
        </p:txBody>
      </p:sp>
      <p:sp>
        <p:nvSpPr>
          <p:cNvPr id="5" name="TextBox 4"/>
          <p:cNvSpPr txBox="1"/>
          <p:nvPr/>
        </p:nvSpPr>
        <p:spPr>
          <a:xfrm>
            <a:off x="3962400" y="1143000"/>
            <a:ext cx="3962400" cy="2554545"/>
          </a:xfrm>
          <a:prstGeom prst="rect">
            <a:avLst/>
          </a:prstGeom>
          <a:noFill/>
        </p:spPr>
        <p:txBody>
          <a:bodyPr wrap="square" rtlCol="0">
            <a:spAutoFit/>
          </a:bodyPr>
          <a:lstStyle/>
          <a:p>
            <a:r>
              <a:rPr lang="en-US" sz="3200" b="1" dirty="0" smtClean="0">
                <a:solidFill>
                  <a:schemeClr val="accent2"/>
                </a:solidFill>
                <a:sym typeface="Symbol" pitchFamily="18" charset="2"/>
              </a:rPr>
              <a:t>White iron</a:t>
            </a:r>
            <a:endParaRPr lang="en-US" sz="3200" b="1" dirty="0" smtClean="0">
              <a:sym typeface="Symbol" pitchFamily="18" charset="2"/>
            </a:endParaRPr>
          </a:p>
          <a:p>
            <a:r>
              <a:rPr lang="en-US" sz="3200" b="1" dirty="0" smtClean="0">
                <a:sym typeface="Symbol" pitchFamily="18" charset="2"/>
              </a:rPr>
              <a:t>&lt;1wt% Si so harder but brittle</a:t>
            </a:r>
          </a:p>
          <a:p>
            <a:r>
              <a:rPr lang="en-US" sz="3200" b="1" dirty="0" smtClean="0">
                <a:sym typeface="Symbol" pitchFamily="18" charset="2"/>
              </a:rPr>
              <a:t>more </a:t>
            </a:r>
            <a:r>
              <a:rPr lang="en-US" sz="3200" b="1" dirty="0" err="1" smtClean="0">
                <a:sym typeface="Symbol" pitchFamily="18" charset="2"/>
              </a:rPr>
              <a:t>cementite</a:t>
            </a:r>
            <a:endParaRPr lang="en-US" sz="3200" b="1" dirty="0" smtClean="0">
              <a:sym typeface="Symbol" pitchFamily="18" charset="2"/>
            </a:endParaRPr>
          </a:p>
          <a:p>
            <a:endParaRPr lang="en-US" sz="3200" b="1" dirty="0"/>
          </a:p>
        </p:txBody>
      </p:sp>
      <p:sp>
        <p:nvSpPr>
          <p:cNvPr id="6" name="TextBox 5"/>
          <p:cNvSpPr txBox="1"/>
          <p:nvPr/>
        </p:nvSpPr>
        <p:spPr>
          <a:xfrm>
            <a:off x="3962400" y="3657600"/>
            <a:ext cx="4267200" cy="2862322"/>
          </a:xfrm>
          <a:prstGeom prst="rect">
            <a:avLst/>
          </a:prstGeom>
          <a:noFill/>
        </p:spPr>
        <p:txBody>
          <a:bodyPr wrap="square" rtlCol="0">
            <a:spAutoFit/>
          </a:bodyPr>
          <a:lstStyle/>
          <a:p>
            <a:r>
              <a:rPr lang="en-US" sz="3600" b="1" dirty="0" smtClean="0">
                <a:solidFill>
                  <a:schemeClr val="accent2"/>
                </a:solidFill>
                <a:sym typeface="Symbol" pitchFamily="18" charset="2"/>
              </a:rPr>
              <a:t>Malleable iron</a:t>
            </a:r>
            <a:endParaRPr lang="en-US" sz="3600" b="1" dirty="0" smtClean="0">
              <a:sym typeface="Symbol" pitchFamily="18" charset="2"/>
            </a:endParaRPr>
          </a:p>
          <a:p>
            <a:r>
              <a:rPr lang="en-US" sz="3600" b="1" dirty="0" smtClean="0">
                <a:sym typeface="Symbol" pitchFamily="18" charset="2"/>
              </a:rPr>
              <a:t>heat treat at 800-900ºC</a:t>
            </a:r>
          </a:p>
          <a:p>
            <a:r>
              <a:rPr lang="en-US" sz="3600" b="1" dirty="0" smtClean="0">
                <a:sym typeface="Symbol" pitchFamily="18" charset="2"/>
              </a:rPr>
              <a:t>graphite in rosettes</a:t>
            </a:r>
          </a:p>
          <a:p>
            <a:r>
              <a:rPr lang="en-US" sz="3600" b="1" dirty="0" smtClean="0">
                <a:sym typeface="Symbol" pitchFamily="18" charset="2"/>
              </a:rPr>
              <a:t>more ductile</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057400"/>
            <a:ext cx="5015861" cy="1446550"/>
          </a:xfrm>
          <a:prstGeom prst="rect">
            <a:avLst/>
          </a:prstGeom>
          <a:noFill/>
        </p:spPr>
        <p:txBody>
          <a:bodyPr wrap="none" lIns="91440" tIns="45720" rIns="91440" bIns="45720">
            <a:spAutoFit/>
          </a:bodyPr>
          <a:lstStyle/>
          <a:p>
            <a:pPr algn="ctr"/>
            <a:r>
              <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THANKS !!</a:t>
            </a:r>
            <a:endParaRPr lang="en-US"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458200" cy="5632311"/>
          </a:xfrm>
          <a:prstGeom prst="rect">
            <a:avLst/>
          </a:prstGeom>
          <a:noFill/>
        </p:spPr>
        <p:txBody>
          <a:bodyPr wrap="square" rtlCol="0">
            <a:spAutoFit/>
          </a:bodyPr>
          <a:lstStyle/>
          <a:p>
            <a:r>
              <a:rPr lang="en-US" sz="4000" b="1" dirty="0" smtClean="0">
                <a:solidFill>
                  <a:srgbClr val="C00000"/>
                </a:solidFill>
              </a:rPr>
              <a:t>PRINCIPAL FERROUS METALS ARE--------</a:t>
            </a:r>
          </a:p>
          <a:p>
            <a:pPr>
              <a:buFont typeface="Wingdings" pitchFamily="2" charset="2"/>
              <a:buChar char="q"/>
            </a:pPr>
            <a:r>
              <a:rPr lang="en-US" sz="4000" b="1" dirty="0" smtClean="0">
                <a:solidFill>
                  <a:srgbClr val="0070C0"/>
                </a:solidFill>
              </a:rPr>
              <a:t>PIG IRON</a:t>
            </a:r>
          </a:p>
          <a:p>
            <a:pPr>
              <a:buFont typeface="Wingdings" pitchFamily="2" charset="2"/>
              <a:buChar char="q"/>
            </a:pPr>
            <a:r>
              <a:rPr lang="en-US" sz="4000" b="1" dirty="0" smtClean="0">
                <a:solidFill>
                  <a:srgbClr val="0070C0"/>
                </a:solidFill>
              </a:rPr>
              <a:t>WROUGHT IRON</a:t>
            </a:r>
          </a:p>
          <a:p>
            <a:pPr>
              <a:buFont typeface="Wingdings" pitchFamily="2" charset="2"/>
              <a:buChar char="q"/>
            </a:pPr>
            <a:r>
              <a:rPr lang="en-US" sz="4000" b="1" dirty="0" smtClean="0">
                <a:solidFill>
                  <a:srgbClr val="0070C0"/>
                </a:solidFill>
              </a:rPr>
              <a:t>CAST IRON</a:t>
            </a:r>
          </a:p>
          <a:p>
            <a:pPr>
              <a:buFont typeface="Wingdings" pitchFamily="2" charset="2"/>
              <a:buChar char="q"/>
            </a:pPr>
            <a:r>
              <a:rPr lang="en-US" sz="4000" b="1" dirty="0" smtClean="0">
                <a:solidFill>
                  <a:srgbClr val="002060"/>
                </a:solidFill>
              </a:rPr>
              <a:t>CARBON STEEL</a:t>
            </a:r>
          </a:p>
          <a:p>
            <a:pPr>
              <a:buFont typeface="Wingdings" pitchFamily="2" charset="2"/>
              <a:buChar char="q"/>
            </a:pPr>
            <a:r>
              <a:rPr lang="en-US" sz="4000" b="1" dirty="0" smtClean="0">
                <a:solidFill>
                  <a:srgbClr val="002060"/>
                </a:solidFill>
              </a:rPr>
              <a:t>ALLOY STEEL</a:t>
            </a:r>
          </a:p>
          <a:p>
            <a:pPr>
              <a:buFont typeface="Wingdings" pitchFamily="2" charset="2"/>
              <a:buChar char="q"/>
            </a:pPr>
            <a:r>
              <a:rPr lang="en-US" sz="4000" b="1" dirty="0" smtClean="0">
                <a:solidFill>
                  <a:srgbClr val="002060"/>
                </a:solidFill>
              </a:rPr>
              <a:t>TOOL STEEL </a:t>
            </a:r>
          </a:p>
          <a:p>
            <a:pPr>
              <a:buFont typeface="Wingdings" pitchFamily="2" charset="2"/>
              <a:buChar char="q"/>
            </a:pPr>
            <a:r>
              <a:rPr lang="en-US" sz="4000" b="1" dirty="0" smtClean="0">
                <a:solidFill>
                  <a:srgbClr val="002060"/>
                </a:solidFill>
              </a:rPr>
              <a:t>STAINLESS STEEL</a:t>
            </a:r>
          </a:p>
          <a:p>
            <a:pPr>
              <a:buFont typeface="Wingdings" pitchFamily="2" charset="2"/>
              <a:buChar char="q"/>
            </a:pPr>
            <a:r>
              <a:rPr lang="en-US" sz="4000" b="1" dirty="0" smtClean="0">
                <a:solidFill>
                  <a:srgbClr val="002060"/>
                </a:solidFill>
              </a:rPr>
              <a:t>SPRING STEEL</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85800" y="228600"/>
            <a:ext cx="77724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altLang="en-US" sz="4400" b="1" i="0" u="none" strike="noStrike" kern="1200" cap="none" spc="0" normalizeH="0" baseline="0" noProof="0" dirty="0" smtClean="0">
                <a:ln>
                  <a:noFill/>
                </a:ln>
                <a:solidFill>
                  <a:schemeClr val="tx1"/>
                </a:solidFill>
                <a:effectLst/>
                <a:uLnTx/>
                <a:uFillTx/>
                <a:latin typeface="+mj-lt"/>
                <a:ea typeface="+mj-ea"/>
                <a:cs typeface="+mj-cs"/>
              </a:rPr>
              <a:t>Overview of cast iron</a:t>
            </a:r>
          </a:p>
        </p:txBody>
      </p:sp>
      <p:sp>
        <p:nvSpPr>
          <p:cNvPr id="3" name="Rectangle 5"/>
          <p:cNvSpPr txBox="1">
            <a:spLocks noChangeArrowheads="1"/>
          </p:cNvSpPr>
          <p:nvPr/>
        </p:nvSpPr>
        <p:spPr>
          <a:xfrm>
            <a:off x="609600" y="1066800"/>
            <a:ext cx="8229600" cy="5410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Iron  with 1.7 to 4.5% carbon and 0.5 to 3% silicon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Lower melting point and more fluid than steel (better </a:t>
            </a:r>
            <a:r>
              <a:rPr kumimoji="0" lang="en-AU" altLang="en-US" sz="2800" b="1" i="0" u="none" strike="noStrike" kern="1200" cap="none" spc="0" normalizeH="0" baseline="0" noProof="0" dirty="0" err="1" smtClean="0">
                <a:ln>
                  <a:noFill/>
                </a:ln>
                <a:solidFill>
                  <a:schemeClr val="tx1"/>
                </a:solidFill>
                <a:effectLst/>
                <a:uLnTx/>
                <a:uFillTx/>
                <a:latin typeface="+mn-lt"/>
                <a:ea typeface="+mn-ea"/>
                <a:cs typeface="+mn-cs"/>
              </a:rPr>
              <a:t>castability</a:t>
            </a: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Low cost material usually produced by sand casting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A wide range of properties, depending on composition &amp; cooling rate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Strength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Hardness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Ductility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Thermal conductivity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2800" b="1" i="0" u="none" strike="noStrike" kern="1200" cap="none" spc="0" normalizeH="0" baseline="0" noProof="0" dirty="0" smtClean="0">
                <a:ln>
                  <a:noFill/>
                </a:ln>
                <a:solidFill>
                  <a:schemeClr val="tx1"/>
                </a:solidFill>
                <a:effectLst/>
                <a:uLnTx/>
                <a:uFillTx/>
                <a:latin typeface="+mn-lt"/>
                <a:ea typeface="+mn-ea"/>
                <a:cs typeface="+mn-cs"/>
              </a:rPr>
              <a:t>Damping capacity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572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altLang="en-US" sz="4400" b="0" i="0" u="none" strike="noStrike" kern="1200" cap="none" spc="0" normalizeH="0" baseline="0" noProof="0" smtClean="0">
                <a:ln>
                  <a:noFill/>
                </a:ln>
                <a:solidFill>
                  <a:schemeClr val="tx1"/>
                </a:solidFill>
                <a:effectLst/>
                <a:uLnTx/>
                <a:uFillTx/>
                <a:latin typeface="+mj-lt"/>
                <a:ea typeface="+mj-ea"/>
                <a:cs typeface="+mj-cs"/>
              </a:rPr>
              <a:t>Iron carbon diagram</a:t>
            </a:r>
            <a:endParaRPr kumimoji="0" lang="en-AU"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a:spLocks noChangeArrowheads="1"/>
          </p:cNvSpPr>
          <p:nvPr/>
        </p:nvSpPr>
        <p:spPr bwMode="auto">
          <a:xfrm>
            <a:off x="1600200" y="1676400"/>
            <a:ext cx="5740400" cy="4191000"/>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4" name="Line 4"/>
          <p:cNvSpPr>
            <a:spLocks noChangeShapeType="1"/>
          </p:cNvSpPr>
          <p:nvPr/>
        </p:nvSpPr>
        <p:spPr bwMode="auto">
          <a:xfrm flipV="1">
            <a:off x="1676400" y="4572000"/>
            <a:ext cx="5662613" cy="0"/>
          </a:xfrm>
          <a:prstGeom prst="line">
            <a:avLst/>
          </a:prstGeom>
          <a:noFill/>
          <a:ln w="9525">
            <a:solidFill>
              <a:schemeClr val="tx1"/>
            </a:solidFill>
            <a:round/>
            <a:headEnd/>
            <a:tailEnd/>
          </a:ln>
        </p:spPr>
        <p:txBody>
          <a:bodyPr wrap="none" anchor="ctr"/>
          <a:lstStyle/>
          <a:p>
            <a:endParaRPr lang="en-US"/>
          </a:p>
        </p:txBody>
      </p:sp>
      <p:sp>
        <p:nvSpPr>
          <p:cNvPr id="5" name="Line 5"/>
          <p:cNvSpPr>
            <a:spLocks noChangeShapeType="1"/>
          </p:cNvSpPr>
          <p:nvPr/>
        </p:nvSpPr>
        <p:spPr bwMode="auto">
          <a:xfrm flipV="1">
            <a:off x="4114800" y="3276600"/>
            <a:ext cx="3236913" cy="0"/>
          </a:xfrm>
          <a:prstGeom prst="line">
            <a:avLst/>
          </a:prstGeom>
          <a:noFill/>
          <a:ln w="9525">
            <a:solidFill>
              <a:schemeClr val="tx1"/>
            </a:solidFill>
            <a:round/>
            <a:headEnd/>
            <a:tailEnd/>
          </a:ln>
        </p:spPr>
        <p:txBody>
          <a:bodyPr wrap="none" anchor="ctr"/>
          <a:lstStyle/>
          <a:p>
            <a:endParaRPr lang="en-US"/>
          </a:p>
        </p:txBody>
      </p:sp>
      <p:sp>
        <p:nvSpPr>
          <p:cNvPr id="6" name="Line 6"/>
          <p:cNvSpPr>
            <a:spLocks noChangeShapeType="1"/>
          </p:cNvSpPr>
          <p:nvPr/>
        </p:nvSpPr>
        <p:spPr bwMode="auto">
          <a:xfrm>
            <a:off x="1676400" y="2057400"/>
            <a:ext cx="457200" cy="0"/>
          </a:xfrm>
          <a:prstGeom prst="line">
            <a:avLst/>
          </a:prstGeom>
          <a:noFill/>
          <a:ln w="9525">
            <a:solidFill>
              <a:schemeClr val="tx1"/>
            </a:solidFill>
            <a:round/>
            <a:headEnd/>
            <a:tailEnd/>
          </a:ln>
        </p:spPr>
        <p:txBody>
          <a:bodyPr wrap="none" anchor="ctr"/>
          <a:lstStyle/>
          <a:p>
            <a:endParaRPr lang="en-US"/>
          </a:p>
        </p:txBody>
      </p:sp>
      <p:sp>
        <p:nvSpPr>
          <p:cNvPr id="7" name="Freeform 7"/>
          <p:cNvSpPr>
            <a:spLocks/>
          </p:cNvSpPr>
          <p:nvPr/>
        </p:nvSpPr>
        <p:spPr bwMode="auto">
          <a:xfrm>
            <a:off x="1604963" y="2057400"/>
            <a:ext cx="71437" cy="365125"/>
          </a:xfrm>
          <a:custGeom>
            <a:avLst/>
            <a:gdLst>
              <a:gd name="T0" fmla="*/ 71437 w 45"/>
              <a:gd name="T1" fmla="*/ 0 h 230"/>
              <a:gd name="T2" fmla="*/ 36512 w 45"/>
              <a:gd name="T3" fmla="*/ 76200 h 230"/>
              <a:gd name="T4" fmla="*/ 11112 w 45"/>
              <a:gd name="T5" fmla="*/ 209550 h 230"/>
              <a:gd name="T6" fmla="*/ 1587 w 45"/>
              <a:gd name="T7" fmla="*/ 365125 h 230"/>
              <a:gd name="T8" fmla="*/ 0 60000 65536"/>
              <a:gd name="T9" fmla="*/ 0 60000 65536"/>
              <a:gd name="T10" fmla="*/ 0 60000 65536"/>
              <a:gd name="T11" fmla="*/ 0 60000 65536"/>
              <a:gd name="T12" fmla="*/ 0 w 45"/>
              <a:gd name="T13" fmla="*/ 0 h 230"/>
              <a:gd name="T14" fmla="*/ 45 w 45"/>
              <a:gd name="T15" fmla="*/ 230 h 230"/>
            </a:gdLst>
            <a:ahLst/>
            <a:cxnLst>
              <a:cxn ang="T8">
                <a:pos x="T0" y="T1"/>
              </a:cxn>
              <a:cxn ang="T9">
                <a:pos x="T2" y="T3"/>
              </a:cxn>
              <a:cxn ang="T10">
                <a:pos x="T4" y="T5"/>
              </a:cxn>
              <a:cxn ang="T11">
                <a:pos x="T6" y="T7"/>
              </a:cxn>
            </a:cxnLst>
            <a:rect l="T12" t="T13" r="T14" b="T15"/>
            <a:pathLst>
              <a:path w="45" h="230">
                <a:moveTo>
                  <a:pt x="45" y="0"/>
                </a:moveTo>
                <a:cubicBezTo>
                  <a:pt x="33" y="22"/>
                  <a:pt x="29" y="26"/>
                  <a:pt x="23" y="48"/>
                </a:cubicBezTo>
                <a:cubicBezTo>
                  <a:pt x="18" y="70"/>
                  <a:pt x="3" y="102"/>
                  <a:pt x="7" y="132"/>
                </a:cubicBezTo>
                <a:cubicBezTo>
                  <a:pt x="5" y="154"/>
                  <a:pt x="0" y="208"/>
                  <a:pt x="1" y="230"/>
                </a:cubicBezTo>
              </a:path>
            </a:pathLst>
          </a:custGeom>
          <a:noFill/>
          <a:ln w="9525">
            <a:solidFill>
              <a:schemeClr val="tx1"/>
            </a:solidFill>
            <a:round/>
            <a:headEnd/>
            <a:tailEnd/>
          </a:ln>
        </p:spPr>
        <p:txBody>
          <a:bodyPr wrap="none" anchor="ctr"/>
          <a:lstStyle/>
          <a:p>
            <a:endParaRPr lang="en-US"/>
          </a:p>
        </p:txBody>
      </p:sp>
      <p:sp>
        <p:nvSpPr>
          <p:cNvPr id="8" name="Freeform 10"/>
          <p:cNvSpPr>
            <a:spLocks/>
          </p:cNvSpPr>
          <p:nvPr/>
        </p:nvSpPr>
        <p:spPr bwMode="auto">
          <a:xfrm>
            <a:off x="2139950" y="2063750"/>
            <a:ext cx="3981450" cy="1219200"/>
          </a:xfrm>
          <a:custGeom>
            <a:avLst/>
            <a:gdLst>
              <a:gd name="T0" fmla="*/ 0 w 2508"/>
              <a:gd name="T1" fmla="*/ 0 h 768"/>
              <a:gd name="T2" fmla="*/ 1320800 w 2508"/>
              <a:gd name="T3" fmla="*/ 158750 h 768"/>
              <a:gd name="T4" fmla="*/ 2336800 w 2508"/>
              <a:gd name="T5" fmla="*/ 387350 h 768"/>
              <a:gd name="T6" fmla="*/ 3155950 w 2508"/>
              <a:gd name="T7" fmla="*/ 679450 h 768"/>
              <a:gd name="T8" fmla="*/ 3981450 w 2508"/>
              <a:gd name="T9" fmla="*/ 1219200 h 768"/>
              <a:gd name="T10" fmla="*/ 0 60000 65536"/>
              <a:gd name="T11" fmla="*/ 0 60000 65536"/>
              <a:gd name="T12" fmla="*/ 0 60000 65536"/>
              <a:gd name="T13" fmla="*/ 0 60000 65536"/>
              <a:gd name="T14" fmla="*/ 0 60000 65536"/>
              <a:gd name="T15" fmla="*/ 0 w 2508"/>
              <a:gd name="T16" fmla="*/ 0 h 768"/>
              <a:gd name="T17" fmla="*/ 2508 w 2508"/>
              <a:gd name="T18" fmla="*/ 768 h 768"/>
            </a:gdLst>
            <a:ahLst/>
            <a:cxnLst>
              <a:cxn ang="T10">
                <a:pos x="T0" y="T1"/>
              </a:cxn>
              <a:cxn ang="T11">
                <a:pos x="T2" y="T3"/>
              </a:cxn>
              <a:cxn ang="T12">
                <a:pos x="T4" y="T5"/>
              </a:cxn>
              <a:cxn ang="T13">
                <a:pos x="T6" y="T7"/>
              </a:cxn>
              <a:cxn ang="T14">
                <a:pos x="T8" y="T9"/>
              </a:cxn>
            </a:cxnLst>
            <a:rect l="T15" t="T16" r="T17" b="T18"/>
            <a:pathLst>
              <a:path w="2508" h="768">
                <a:moveTo>
                  <a:pt x="0" y="0"/>
                </a:moveTo>
                <a:cubicBezTo>
                  <a:pt x="120" y="47"/>
                  <a:pt x="652" y="52"/>
                  <a:pt x="832" y="100"/>
                </a:cubicBezTo>
                <a:cubicBezTo>
                  <a:pt x="1092" y="144"/>
                  <a:pt x="1315" y="204"/>
                  <a:pt x="1472" y="244"/>
                </a:cubicBezTo>
                <a:cubicBezTo>
                  <a:pt x="1661" y="297"/>
                  <a:pt x="1924" y="404"/>
                  <a:pt x="1988" y="428"/>
                </a:cubicBezTo>
                <a:cubicBezTo>
                  <a:pt x="2156" y="504"/>
                  <a:pt x="2399" y="697"/>
                  <a:pt x="2508" y="768"/>
                </a:cubicBezTo>
              </a:path>
            </a:pathLst>
          </a:custGeom>
          <a:noFill/>
          <a:ln w="9525">
            <a:solidFill>
              <a:schemeClr val="tx1"/>
            </a:solidFill>
            <a:round/>
            <a:headEnd/>
            <a:tailEnd/>
          </a:ln>
        </p:spPr>
        <p:txBody>
          <a:bodyPr wrap="none" anchor="ctr"/>
          <a:lstStyle/>
          <a:p>
            <a:endParaRPr lang="en-US"/>
          </a:p>
        </p:txBody>
      </p:sp>
      <p:sp>
        <p:nvSpPr>
          <p:cNvPr id="9" name="Line 11"/>
          <p:cNvSpPr>
            <a:spLocks noChangeShapeType="1"/>
          </p:cNvSpPr>
          <p:nvPr/>
        </p:nvSpPr>
        <p:spPr bwMode="auto">
          <a:xfrm flipV="1">
            <a:off x="6108700" y="2260600"/>
            <a:ext cx="1250950" cy="1016000"/>
          </a:xfrm>
          <a:prstGeom prst="line">
            <a:avLst/>
          </a:prstGeom>
          <a:noFill/>
          <a:ln w="9525">
            <a:solidFill>
              <a:schemeClr val="tx1"/>
            </a:solidFill>
            <a:round/>
            <a:headEnd/>
            <a:tailEnd/>
          </a:ln>
        </p:spPr>
        <p:txBody>
          <a:bodyPr wrap="none" anchor="ctr"/>
          <a:lstStyle/>
          <a:p>
            <a:endParaRPr lang="en-US"/>
          </a:p>
        </p:txBody>
      </p:sp>
      <p:sp>
        <p:nvSpPr>
          <p:cNvPr id="10" name="Freeform 12"/>
          <p:cNvSpPr>
            <a:spLocks/>
          </p:cNvSpPr>
          <p:nvPr/>
        </p:nvSpPr>
        <p:spPr bwMode="auto">
          <a:xfrm>
            <a:off x="1854200" y="2057400"/>
            <a:ext cx="2286000" cy="1212850"/>
          </a:xfrm>
          <a:custGeom>
            <a:avLst/>
            <a:gdLst>
              <a:gd name="T0" fmla="*/ 0 w 1440"/>
              <a:gd name="T1" fmla="*/ 0 h 764"/>
              <a:gd name="T2" fmla="*/ 660400 w 1440"/>
              <a:gd name="T3" fmla="*/ 488950 h 764"/>
              <a:gd name="T4" fmla="*/ 863600 w 1440"/>
              <a:gd name="T5" fmla="*/ 635000 h 764"/>
              <a:gd name="T6" fmla="*/ 990600 w 1440"/>
              <a:gd name="T7" fmla="*/ 742950 h 764"/>
              <a:gd name="T8" fmla="*/ 1651000 w 1440"/>
              <a:gd name="T9" fmla="*/ 1060450 h 764"/>
              <a:gd name="T10" fmla="*/ 2286000 w 1440"/>
              <a:gd name="T11" fmla="*/ 1212850 h 764"/>
              <a:gd name="T12" fmla="*/ 0 60000 65536"/>
              <a:gd name="T13" fmla="*/ 0 60000 65536"/>
              <a:gd name="T14" fmla="*/ 0 60000 65536"/>
              <a:gd name="T15" fmla="*/ 0 60000 65536"/>
              <a:gd name="T16" fmla="*/ 0 60000 65536"/>
              <a:gd name="T17" fmla="*/ 0 60000 65536"/>
              <a:gd name="T18" fmla="*/ 0 w 1440"/>
              <a:gd name="T19" fmla="*/ 0 h 764"/>
              <a:gd name="T20" fmla="*/ 1440 w 1440"/>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1440" h="764">
                <a:moveTo>
                  <a:pt x="0" y="0"/>
                </a:moveTo>
                <a:cubicBezTo>
                  <a:pt x="69" y="51"/>
                  <a:pt x="325" y="241"/>
                  <a:pt x="416" y="308"/>
                </a:cubicBezTo>
                <a:cubicBezTo>
                  <a:pt x="458" y="337"/>
                  <a:pt x="504" y="365"/>
                  <a:pt x="544" y="400"/>
                </a:cubicBezTo>
                <a:cubicBezTo>
                  <a:pt x="578" y="426"/>
                  <a:pt x="543" y="411"/>
                  <a:pt x="624" y="468"/>
                </a:cubicBezTo>
                <a:cubicBezTo>
                  <a:pt x="698" y="517"/>
                  <a:pt x="904" y="618"/>
                  <a:pt x="1040" y="668"/>
                </a:cubicBezTo>
                <a:cubicBezTo>
                  <a:pt x="1138" y="689"/>
                  <a:pt x="1370" y="760"/>
                  <a:pt x="1440" y="764"/>
                </a:cubicBezTo>
              </a:path>
            </a:pathLst>
          </a:custGeom>
          <a:noFill/>
          <a:ln w="9525">
            <a:solidFill>
              <a:schemeClr val="tx1"/>
            </a:solidFill>
            <a:round/>
            <a:headEnd/>
            <a:tailEnd/>
          </a:ln>
        </p:spPr>
        <p:txBody>
          <a:bodyPr wrap="none" anchor="ctr"/>
          <a:lstStyle/>
          <a:p>
            <a:endParaRPr lang="en-US"/>
          </a:p>
        </p:txBody>
      </p:sp>
      <p:sp>
        <p:nvSpPr>
          <p:cNvPr id="11" name="Freeform 14"/>
          <p:cNvSpPr>
            <a:spLocks/>
          </p:cNvSpPr>
          <p:nvPr/>
        </p:nvSpPr>
        <p:spPr bwMode="auto">
          <a:xfrm>
            <a:off x="2590800" y="3276600"/>
            <a:ext cx="1530350" cy="1289050"/>
          </a:xfrm>
          <a:custGeom>
            <a:avLst/>
            <a:gdLst>
              <a:gd name="T0" fmla="*/ 1530350 w 964"/>
              <a:gd name="T1" fmla="*/ 0 h 812"/>
              <a:gd name="T2" fmla="*/ 723900 w 964"/>
              <a:gd name="T3" fmla="*/ 241300 h 812"/>
              <a:gd name="T4" fmla="*/ 298450 w 964"/>
              <a:gd name="T5" fmla="*/ 603250 h 812"/>
              <a:gd name="T6" fmla="*/ 0 w 964"/>
              <a:gd name="T7" fmla="*/ 1289050 h 812"/>
              <a:gd name="T8" fmla="*/ 0 60000 65536"/>
              <a:gd name="T9" fmla="*/ 0 60000 65536"/>
              <a:gd name="T10" fmla="*/ 0 60000 65536"/>
              <a:gd name="T11" fmla="*/ 0 60000 65536"/>
              <a:gd name="T12" fmla="*/ 0 w 964"/>
              <a:gd name="T13" fmla="*/ 0 h 812"/>
              <a:gd name="T14" fmla="*/ 964 w 964"/>
              <a:gd name="T15" fmla="*/ 812 h 812"/>
            </a:gdLst>
            <a:ahLst/>
            <a:cxnLst>
              <a:cxn ang="T8">
                <a:pos x="T0" y="T1"/>
              </a:cxn>
              <a:cxn ang="T9">
                <a:pos x="T2" y="T3"/>
              </a:cxn>
              <a:cxn ang="T10">
                <a:pos x="T4" y="T5"/>
              </a:cxn>
              <a:cxn ang="T11">
                <a:pos x="T6" y="T7"/>
              </a:cxn>
            </a:cxnLst>
            <a:rect l="T12" t="T13" r="T14" b="T15"/>
            <a:pathLst>
              <a:path w="964" h="812">
                <a:moveTo>
                  <a:pt x="964" y="0"/>
                </a:moveTo>
                <a:cubicBezTo>
                  <a:pt x="892" y="29"/>
                  <a:pt x="587" y="89"/>
                  <a:pt x="456" y="152"/>
                </a:cubicBezTo>
                <a:cubicBezTo>
                  <a:pt x="356" y="211"/>
                  <a:pt x="285" y="272"/>
                  <a:pt x="188" y="380"/>
                </a:cubicBezTo>
                <a:cubicBezTo>
                  <a:pt x="135" y="460"/>
                  <a:pt x="39" y="722"/>
                  <a:pt x="0" y="812"/>
                </a:cubicBezTo>
              </a:path>
            </a:pathLst>
          </a:custGeom>
          <a:noFill/>
          <a:ln w="9525">
            <a:solidFill>
              <a:schemeClr val="tx1"/>
            </a:solidFill>
            <a:round/>
            <a:headEnd/>
            <a:tailEnd/>
          </a:ln>
        </p:spPr>
        <p:txBody>
          <a:bodyPr wrap="none" anchor="ctr"/>
          <a:lstStyle/>
          <a:p>
            <a:endParaRPr lang="en-US"/>
          </a:p>
        </p:txBody>
      </p:sp>
      <p:sp>
        <p:nvSpPr>
          <p:cNvPr id="12" name="Line 15"/>
          <p:cNvSpPr>
            <a:spLocks noChangeShapeType="1"/>
          </p:cNvSpPr>
          <p:nvPr/>
        </p:nvSpPr>
        <p:spPr bwMode="auto">
          <a:xfrm>
            <a:off x="1612900" y="3752850"/>
            <a:ext cx="984250" cy="812800"/>
          </a:xfrm>
          <a:prstGeom prst="line">
            <a:avLst/>
          </a:prstGeom>
          <a:noFill/>
          <a:ln w="9525">
            <a:solidFill>
              <a:schemeClr val="tx1"/>
            </a:solidFill>
            <a:round/>
            <a:headEnd/>
            <a:tailEnd/>
          </a:ln>
        </p:spPr>
        <p:txBody>
          <a:bodyPr wrap="none" anchor="ctr"/>
          <a:lstStyle/>
          <a:p>
            <a:endParaRPr lang="en-US"/>
          </a:p>
        </p:txBody>
      </p:sp>
      <p:sp>
        <p:nvSpPr>
          <p:cNvPr id="13" name="Freeform 16"/>
          <p:cNvSpPr>
            <a:spLocks/>
          </p:cNvSpPr>
          <p:nvPr/>
        </p:nvSpPr>
        <p:spPr bwMode="auto">
          <a:xfrm>
            <a:off x="1606550" y="3765550"/>
            <a:ext cx="57150" cy="806450"/>
          </a:xfrm>
          <a:custGeom>
            <a:avLst/>
            <a:gdLst>
              <a:gd name="T0" fmla="*/ 0 w 36"/>
              <a:gd name="T1" fmla="*/ 0 h 508"/>
              <a:gd name="T2" fmla="*/ 19050 w 36"/>
              <a:gd name="T3" fmla="*/ 158750 h 508"/>
              <a:gd name="T4" fmla="*/ 31750 w 36"/>
              <a:gd name="T5" fmla="*/ 615950 h 508"/>
              <a:gd name="T6" fmla="*/ 57150 w 36"/>
              <a:gd name="T7" fmla="*/ 806450 h 508"/>
              <a:gd name="T8" fmla="*/ 0 60000 65536"/>
              <a:gd name="T9" fmla="*/ 0 60000 65536"/>
              <a:gd name="T10" fmla="*/ 0 60000 65536"/>
              <a:gd name="T11" fmla="*/ 0 60000 65536"/>
              <a:gd name="T12" fmla="*/ 0 w 36"/>
              <a:gd name="T13" fmla="*/ 0 h 508"/>
              <a:gd name="T14" fmla="*/ 36 w 36"/>
              <a:gd name="T15" fmla="*/ 508 h 508"/>
            </a:gdLst>
            <a:ahLst/>
            <a:cxnLst>
              <a:cxn ang="T8">
                <a:pos x="T0" y="T1"/>
              </a:cxn>
              <a:cxn ang="T9">
                <a:pos x="T2" y="T3"/>
              </a:cxn>
              <a:cxn ang="T10">
                <a:pos x="T4" y="T5"/>
              </a:cxn>
              <a:cxn ang="T11">
                <a:pos x="T6" y="T7"/>
              </a:cxn>
            </a:cxnLst>
            <a:rect l="T12" t="T13" r="T14" b="T15"/>
            <a:pathLst>
              <a:path w="36" h="508">
                <a:moveTo>
                  <a:pt x="0" y="0"/>
                </a:moveTo>
                <a:cubicBezTo>
                  <a:pt x="9" y="38"/>
                  <a:pt x="8" y="47"/>
                  <a:pt x="12" y="100"/>
                </a:cubicBezTo>
                <a:cubicBezTo>
                  <a:pt x="14" y="138"/>
                  <a:pt x="20" y="388"/>
                  <a:pt x="20" y="388"/>
                </a:cubicBezTo>
                <a:cubicBezTo>
                  <a:pt x="24" y="456"/>
                  <a:pt x="33" y="459"/>
                  <a:pt x="36" y="508"/>
                </a:cubicBezTo>
              </a:path>
            </a:pathLst>
          </a:custGeom>
          <a:noFill/>
          <a:ln w="9525">
            <a:solidFill>
              <a:schemeClr val="tx1"/>
            </a:solidFill>
            <a:round/>
            <a:headEnd/>
            <a:tailEnd/>
          </a:ln>
        </p:spPr>
        <p:txBody>
          <a:bodyPr wrap="none" anchor="ctr"/>
          <a:lstStyle/>
          <a:p>
            <a:endParaRPr lang="en-US"/>
          </a:p>
        </p:txBody>
      </p:sp>
      <p:sp>
        <p:nvSpPr>
          <p:cNvPr id="14" name="Line 17"/>
          <p:cNvSpPr>
            <a:spLocks noChangeShapeType="1"/>
          </p:cNvSpPr>
          <p:nvPr/>
        </p:nvSpPr>
        <p:spPr bwMode="auto">
          <a:xfrm flipH="1">
            <a:off x="1606550" y="4578350"/>
            <a:ext cx="57150" cy="444500"/>
          </a:xfrm>
          <a:prstGeom prst="line">
            <a:avLst/>
          </a:prstGeom>
          <a:noFill/>
          <a:ln w="9525">
            <a:solidFill>
              <a:schemeClr val="tx1"/>
            </a:solidFill>
            <a:round/>
            <a:headEnd/>
            <a:tailEnd/>
          </a:ln>
        </p:spPr>
        <p:txBody>
          <a:bodyPr wrap="none" anchor="ctr"/>
          <a:lstStyle/>
          <a:p>
            <a:endParaRPr lang="en-US"/>
          </a:p>
        </p:txBody>
      </p:sp>
      <p:sp>
        <p:nvSpPr>
          <p:cNvPr id="15" name="Text Box 19"/>
          <p:cNvSpPr txBox="1">
            <a:spLocks noChangeArrowheads="1"/>
          </p:cNvSpPr>
          <p:nvPr/>
        </p:nvSpPr>
        <p:spPr bwMode="auto">
          <a:xfrm>
            <a:off x="1876425" y="2949575"/>
            <a:ext cx="1455738" cy="457200"/>
          </a:xfrm>
          <a:prstGeom prst="rect">
            <a:avLst/>
          </a:prstGeom>
          <a:noFill/>
          <a:ln w="9525">
            <a:noFill/>
            <a:miter lim="800000"/>
            <a:headEnd/>
            <a:tailEnd/>
          </a:ln>
        </p:spPr>
        <p:txBody>
          <a:bodyPr wrap="none">
            <a:spAutoFit/>
          </a:bodyPr>
          <a:lstStyle/>
          <a:p>
            <a:r>
              <a:rPr lang="en-AU" altLang="en-US" sz="2400">
                <a:solidFill>
                  <a:schemeClr val="hlink"/>
                </a:solidFill>
              </a:rPr>
              <a:t>Austenite</a:t>
            </a:r>
          </a:p>
        </p:txBody>
      </p:sp>
      <p:sp>
        <p:nvSpPr>
          <p:cNvPr id="16" name="Text Box 21"/>
          <p:cNvSpPr txBox="1">
            <a:spLocks noChangeArrowheads="1"/>
          </p:cNvSpPr>
          <p:nvPr/>
        </p:nvSpPr>
        <p:spPr bwMode="auto">
          <a:xfrm>
            <a:off x="2752725" y="5127625"/>
            <a:ext cx="1098550" cy="366713"/>
          </a:xfrm>
          <a:prstGeom prst="rect">
            <a:avLst/>
          </a:prstGeom>
          <a:noFill/>
          <a:ln w="9525">
            <a:noFill/>
            <a:miter lim="800000"/>
            <a:headEnd/>
            <a:tailEnd/>
          </a:ln>
        </p:spPr>
        <p:txBody>
          <a:bodyPr wrap="none">
            <a:spAutoFit/>
          </a:bodyPr>
          <a:lstStyle/>
          <a:p>
            <a:r>
              <a:rPr lang="en-AU" altLang="en-US" sz="1800">
                <a:solidFill>
                  <a:schemeClr val="hlink"/>
                </a:solidFill>
                <a:latin typeface="Symbol" charset="2"/>
              </a:rPr>
              <a:t>a </a:t>
            </a:r>
            <a:r>
              <a:rPr lang="en-AU" altLang="en-US" sz="1800">
                <a:solidFill>
                  <a:schemeClr val="hlink"/>
                </a:solidFill>
              </a:rPr>
              <a:t>+ Fe</a:t>
            </a:r>
            <a:r>
              <a:rPr lang="en-AU" altLang="en-US" sz="1800" baseline="-25000">
                <a:solidFill>
                  <a:schemeClr val="hlink"/>
                </a:solidFill>
              </a:rPr>
              <a:t>3</a:t>
            </a:r>
            <a:r>
              <a:rPr lang="en-AU" altLang="en-US" sz="1800">
                <a:solidFill>
                  <a:schemeClr val="hlink"/>
                </a:solidFill>
              </a:rPr>
              <a:t>C</a:t>
            </a:r>
          </a:p>
        </p:txBody>
      </p:sp>
      <p:sp>
        <p:nvSpPr>
          <p:cNvPr id="17" name="Text Box 24"/>
          <p:cNvSpPr txBox="1">
            <a:spLocks noChangeArrowheads="1"/>
          </p:cNvSpPr>
          <p:nvPr/>
        </p:nvSpPr>
        <p:spPr bwMode="auto">
          <a:xfrm>
            <a:off x="3603625" y="2497138"/>
            <a:ext cx="741363" cy="457200"/>
          </a:xfrm>
          <a:prstGeom prst="rect">
            <a:avLst/>
          </a:prstGeom>
          <a:noFill/>
          <a:ln w="9525">
            <a:noFill/>
            <a:miter lim="800000"/>
            <a:headEnd/>
            <a:tailEnd/>
          </a:ln>
        </p:spPr>
        <p:txBody>
          <a:bodyPr wrap="none">
            <a:spAutoFit/>
          </a:bodyPr>
          <a:lstStyle/>
          <a:p>
            <a:r>
              <a:rPr lang="en-AU" altLang="en-US" sz="2400">
                <a:solidFill>
                  <a:schemeClr val="hlink"/>
                </a:solidFill>
                <a:latin typeface="Symbol" charset="2"/>
              </a:rPr>
              <a:t>g</a:t>
            </a:r>
            <a:r>
              <a:rPr lang="en-AU" altLang="en-US" sz="2400">
                <a:solidFill>
                  <a:schemeClr val="hlink"/>
                </a:solidFill>
              </a:rPr>
              <a:t>+ L</a:t>
            </a:r>
          </a:p>
        </p:txBody>
      </p:sp>
      <p:sp>
        <p:nvSpPr>
          <p:cNvPr id="18" name="Text Box 25"/>
          <p:cNvSpPr txBox="1">
            <a:spLocks noChangeArrowheads="1"/>
          </p:cNvSpPr>
          <p:nvPr/>
        </p:nvSpPr>
        <p:spPr bwMode="auto">
          <a:xfrm>
            <a:off x="1685925" y="4187825"/>
            <a:ext cx="682625" cy="366713"/>
          </a:xfrm>
          <a:prstGeom prst="rect">
            <a:avLst/>
          </a:prstGeom>
          <a:noFill/>
          <a:ln w="9525">
            <a:noFill/>
            <a:miter lim="800000"/>
            <a:headEnd/>
            <a:tailEnd/>
          </a:ln>
        </p:spPr>
        <p:txBody>
          <a:bodyPr wrap="none">
            <a:spAutoFit/>
          </a:bodyPr>
          <a:lstStyle/>
          <a:p>
            <a:r>
              <a:rPr lang="en-AU" altLang="en-US" sz="1800">
                <a:solidFill>
                  <a:schemeClr val="hlink"/>
                </a:solidFill>
                <a:latin typeface="Symbol" charset="2"/>
              </a:rPr>
              <a:t>a</a:t>
            </a:r>
            <a:r>
              <a:rPr lang="en-AU" altLang="en-US" sz="1800">
                <a:solidFill>
                  <a:schemeClr val="hlink"/>
                </a:solidFill>
              </a:rPr>
              <a:t> + </a:t>
            </a:r>
            <a:r>
              <a:rPr lang="en-AU" altLang="en-US" sz="1800">
                <a:solidFill>
                  <a:schemeClr val="hlink"/>
                </a:solidFill>
                <a:latin typeface="Symbol" charset="2"/>
              </a:rPr>
              <a:t>g</a:t>
            </a:r>
            <a:endParaRPr lang="en-AU" altLang="en-US" sz="2400">
              <a:solidFill>
                <a:schemeClr val="hlink"/>
              </a:solidFill>
            </a:endParaRPr>
          </a:p>
        </p:txBody>
      </p:sp>
      <p:sp>
        <p:nvSpPr>
          <p:cNvPr id="19" name="Text Box 26"/>
          <p:cNvSpPr txBox="1">
            <a:spLocks noChangeArrowheads="1"/>
          </p:cNvSpPr>
          <p:nvPr/>
        </p:nvSpPr>
        <p:spPr bwMode="auto">
          <a:xfrm>
            <a:off x="6880225" y="2727325"/>
            <a:ext cx="1087438" cy="366713"/>
          </a:xfrm>
          <a:prstGeom prst="rect">
            <a:avLst/>
          </a:prstGeom>
          <a:noFill/>
          <a:ln w="9525">
            <a:noFill/>
            <a:miter lim="800000"/>
            <a:headEnd/>
            <a:tailEnd/>
          </a:ln>
        </p:spPr>
        <p:txBody>
          <a:bodyPr wrap="none">
            <a:spAutoFit/>
          </a:bodyPr>
          <a:lstStyle/>
          <a:p>
            <a:r>
              <a:rPr lang="en-AU" altLang="en-US" sz="1800">
                <a:solidFill>
                  <a:schemeClr val="hlink"/>
                </a:solidFill>
              </a:rPr>
              <a:t>L + Fe</a:t>
            </a:r>
            <a:r>
              <a:rPr lang="en-AU" altLang="en-US" sz="1800" baseline="-25000">
                <a:solidFill>
                  <a:schemeClr val="hlink"/>
                </a:solidFill>
              </a:rPr>
              <a:t>3</a:t>
            </a:r>
            <a:r>
              <a:rPr lang="en-AU" altLang="en-US" sz="1800">
                <a:solidFill>
                  <a:schemeClr val="hlink"/>
                </a:solidFill>
              </a:rPr>
              <a:t>C</a:t>
            </a:r>
            <a:endParaRPr lang="en-AU" altLang="en-US" sz="2400">
              <a:solidFill>
                <a:schemeClr val="hlink"/>
              </a:solidFill>
            </a:endParaRPr>
          </a:p>
        </p:txBody>
      </p:sp>
      <p:sp>
        <p:nvSpPr>
          <p:cNvPr id="20" name="Text Box 27"/>
          <p:cNvSpPr txBox="1">
            <a:spLocks noChangeArrowheads="1"/>
          </p:cNvSpPr>
          <p:nvPr/>
        </p:nvSpPr>
        <p:spPr bwMode="auto">
          <a:xfrm>
            <a:off x="974725" y="4438650"/>
            <a:ext cx="666750" cy="304800"/>
          </a:xfrm>
          <a:prstGeom prst="rect">
            <a:avLst/>
          </a:prstGeom>
          <a:noFill/>
          <a:ln w="9525">
            <a:noFill/>
            <a:miter lim="800000"/>
            <a:headEnd/>
            <a:tailEnd/>
          </a:ln>
        </p:spPr>
        <p:txBody>
          <a:bodyPr wrap="none">
            <a:spAutoFit/>
          </a:bodyPr>
          <a:lstStyle/>
          <a:p>
            <a:r>
              <a:rPr lang="en-AU" altLang="en-US"/>
              <a:t>723˚C</a:t>
            </a:r>
          </a:p>
        </p:txBody>
      </p:sp>
      <p:sp>
        <p:nvSpPr>
          <p:cNvPr id="21" name="Text Box 28"/>
          <p:cNvSpPr txBox="1">
            <a:spLocks noChangeArrowheads="1"/>
          </p:cNvSpPr>
          <p:nvPr/>
        </p:nvSpPr>
        <p:spPr bwMode="auto">
          <a:xfrm>
            <a:off x="898525" y="3600450"/>
            <a:ext cx="666750" cy="304800"/>
          </a:xfrm>
          <a:prstGeom prst="rect">
            <a:avLst/>
          </a:prstGeom>
          <a:noFill/>
          <a:ln w="9525">
            <a:noFill/>
            <a:miter lim="800000"/>
            <a:headEnd/>
            <a:tailEnd/>
          </a:ln>
        </p:spPr>
        <p:txBody>
          <a:bodyPr wrap="none">
            <a:spAutoFit/>
          </a:bodyPr>
          <a:lstStyle/>
          <a:p>
            <a:r>
              <a:rPr lang="en-AU" altLang="en-US"/>
              <a:t>910˚C</a:t>
            </a:r>
          </a:p>
        </p:txBody>
      </p:sp>
      <p:sp>
        <p:nvSpPr>
          <p:cNvPr id="22" name="Text Box 31"/>
          <p:cNvSpPr txBox="1">
            <a:spLocks noChangeArrowheads="1"/>
          </p:cNvSpPr>
          <p:nvPr/>
        </p:nvSpPr>
        <p:spPr bwMode="auto">
          <a:xfrm>
            <a:off x="1355725" y="5810250"/>
            <a:ext cx="441325" cy="304800"/>
          </a:xfrm>
          <a:prstGeom prst="rect">
            <a:avLst/>
          </a:prstGeom>
          <a:noFill/>
          <a:ln w="9525">
            <a:noFill/>
            <a:miter lim="800000"/>
            <a:headEnd/>
            <a:tailEnd/>
          </a:ln>
        </p:spPr>
        <p:txBody>
          <a:bodyPr wrap="none">
            <a:spAutoFit/>
          </a:bodyPr>
          <a:lstStyle/>
          <a:p>
            <a:r>
              <a:rPr lang="en-AU" altLang="en-US"/>
              <a:t>0%</a:t>
            </a:r>
          </a:p>
        </p:txBody>
      </p:sp>
      <p:sp>
        <p:nvSpPr>
          <p:cNvPr id="23" name="Text Box 32"/>
          <p:cNvSpPr txBox="1">
            <a:spLocks noChangeArrowheads="1"/>
          </p:cNvSpPr>
          <p:nvPr/>
        </p:nvSpPr>
        <p:spPr bwMode="auto">
          <a:xfrm>
            <a:off x="2422525" y="5810250"/>
            <a:ext cx="588963" cy="304800"/>
          </a:xfrm>
          <a:prstGeom prst="rect">
            <a:avLst/>
          </a:prstGeom>
          <a:noFill/>
          <a:ln w="9525">
            <a:noFill/>
            <a:miter lim="800000"/>
            <a:headEnd/>
            <a:tailEnd/>
          </a:ln>
        </p:spPr>
        <p:txBody>
          <a:bodyPr wrap="none">
            <a:spAutoFit/>
          </a:bodyPr>
          <a:lstStyle/>
          <a:p>
            <a:r>
              <a:rPr lang="en-AU" altLang="en-US"/>
              <a:t>0.8%</a:t>
            </a:r>
          </a:p>
        </p:txBody>
      </p:sp>
      <p:sp>
        <p:nvSpPr>
          <p:cNvPr id="24" name="Text Box 33"/>
          <p:cNvSpPr txBox="1">
            <a:spLocks noChangeArrowheads="1"/>
          </p:cNvSpPr>
          <p:nvPr/>
        </p:nvSpPr>
        <p:spPr bwMode="auto">
          <a:xfrm>
            <a:off x="4022725" y="5810250"/>
            <a:ext cx="544513" cy="304800"/>
          </a:xfrm>
          <a:prstGeom prst="rect">
            <a:avLst/>
          </a:prstGeom>
          <a:noFill/>
          <a:ln w="9525">
            <a:noFill/>
            <a:miter lim="800000"/>
            <a:headEnd/>
            <a:tailEnd/>
          </a:ln>
        </p:spPr>
        <p:txBody>
          <a:bodyPr wrap="none">
            <a:spAutoFit/>
          </a:bodyPr>
          <a:lstStyle/>
          <a:p>
            <a:r>
              <a:rPr lang="en-AU" altLang="en-US"/>
              <a:t>~2%</a:t>
            </a:r>
          </a:p>
        </p:txBody>
      </p:sp>
      <p:sp>
        <p:nvSpPr>
          <p:cNvPr id="25" name="Text Box 34"/>
          <p:cNvSpPr txBox="1">
            <a:spLocks noChangeArrowheads="1"/>
          </p:cNvSpPr>
          <p:nvPr/>
        </p:nvSpPr>
        <p:spPr bwMode="auto">
          <a:xfrm>
            <a:off x="6003925" y="5810250"/>
            <a:ext cx="169863" cy="304800"/>
          </a:xfrm>
          <a:prstGeom prst="rect">
            <a:avLst/>
          </a:prstGeom>
          <a:noFill/>
          <a:ln w="9525">
            <a:noFill/>
            <a:miter lim="800000"/>
            <a:headEnd/>
            <a:tailEnd/>
          </a:ln>
        </p:spPr>
        <p:txBody>
          <a:bodyPr wrap="none">
            <a:spAutoFit/>
          </a:bodyPr>
          <a:lstStyle/>
          <a:p>
            <a:endParaRPr lang="en-AU" altLang="en-US"/>
          </a:p>
        </p:txBody>
      </p:sp>
      <p:grpSp>
        <p:nvGrpSpPr>
          <p:cNvPr id="26" name="Group 45"/>
          <p:cNvGrpSpPr>
            <a:grpSpLocks/>
          </p:cNvGrpSpPr>
          <p:nvPr/>
        </p:nvGrpSpPr>
        <p:grpSpPr bwMode="auto">
          <a:xfrm>
            <a:off x="1676400" y="4724400"/>
            <a:ext cx="560388" cy="671513"/>
            <a:chOff x="1056" y="2976"/>
            <a:chExt cx="353" cy="423"/>
          </a:xfrm>
        </p:grpSpPr>
        <p:sp>
          <p:nvSpPr>
            <p:cNvPr id="27" name="Text Box 22"/>
            <p:cNvSpPr txBox="1">
              <a:spLocks noChangeArrowheads="1"/>
            </p:cNvSpPr>
            <p:nvPr/>
          </p:nvSpPr>
          <p:spPr bwMode="auto">
            <a:xfrm>
              <a:off x="1152" y="3072"/>
              <a:ext cx="257" cy="327"/>
            </a:xfrm>
            <a:prstGeom prst="rect">
              <a:avLst/>
            </a:prstGeom>
            <a:noFill/>
            <a:ln w="9525">
              <a:noFill/>
              <a:miter lim="800000"/>
              <a:headEnd/>
              <a:tailEnd/>
            </a:ln>
          </p:spPr>
          <p:txBody>
            <a:bodyPr wrap="none">
              <a:spAutoFit/>
            </a:bodyPr>
            <a:lstStyle/>
            <a:p>
              <a:r>
                <a:rPr lang="en-AU" altLang="en-US" sz="2800">
                  <a:solidFill>
                    <a:schemeClr val="hlink"/>
                  </a:solidFill>
                  <a:latin typeface="Symbol" charset="2"/>
                </a:rPr>
                <a:t>a</a:t>
              </a:r>
              <a:endParaRPr lang="en-AU" altLang="en-US" sz="2800">
                <a:solidFill>
                  <a:schemeClr val="hlink"/>
                </a:solidFill>
              </a:endParaRPr>
            </a:p>
          </p:txBody>
        </p:sp>
        <p:sp>
          <p:nvSpPr>
            <p:cNvPr id="28" name="Line 38"/>
            <p:cNvSpPr>
              <a:spLocks noChangeShapeType="1"/>
            </p:cNvSpPr>
            <p:nvPr/>
          </p:nvSpPr>
          <p:spPr bwMode="auto">
            <a:xfrm flipH="1" flipV="1">
              <a:off x="1056" y="2976"/>
              <a:ext cx="144" cy="240"/>
            </a:xfrm>
            <a:prstGeom prst="line">
              <a:avLst/>
            </a:prstGeom>
            <a:noFill/>
            <a:ln w="9525">
              <a:solidFill>
                <a:schemeClr val="tx1"/>
              </a:solidFill>
              <a:miter lim="800000"/>
              <a:headEnd/>
              <a:tailEnd type="triangle" w="med" len="med"/>
            </a:ln>
          </p:spPr>
          <p:txBody>
            <a:bodyPr wrap="none" anchor="ctr"/>
            <a:lstStyle/>
            <a:p>
              <a:endParaRPr lang="en-US"/>
            </a:p>
          </p:txBody>
        </p:sp>
      </p:grpSp>
      <p:sp>
        <p:nvSpPr>
          <p:cNvPr id="29" name="Text Box 44"/>
          <p:cNvSpPr txBox="1">
            <a:spLocks noChangeArrowheads="1"/>
          </p:cNvSpPr>
          <p:nvPr/>
        </p:nvSpPr>
        <p:spPr bwMode="auto">
          <a:xfrm>
            <a:off x="3641725" y="3794125"/>
            <a:ext cx="1054100" cy="366713"/>
          </a:xfrm>
          <a:prstGeom prst="rect">
            <a:avLst/>
          </a:prstGeom>
          <a:noFill/>
          <a:ln w="9525">
            <a:noFill/>
            <a:miter lim="800000"/>
            <a:headEnd/>
            <a:tailEnd/>
          </a:ln>
        </p:spPr>
        <p:txBody>
          <a:bodyPr wrap="none">
            <a:spAutoFit/>
          </a:bodyPr>
          <a:lstStyle/>
          <a:p>
            <a:r>
              <a:rPr lang="en-AU" altLang="en-US" sz="1800">
                <a:solidFill>
                  <a:schemeClr val="hlink"/>
                </a:solidFill>
                <a:latin typeface="Symbol" charset="2"/>
              </a:rPr>
              <a:t>g</a:t>
            </a:r>
            <a:r>
              <a:rPr lang="en-AU" altLang="en-US" sz="1800">
                <a:solidFill>
                  <a:schemeClr val="hlink"/>
                </a:solidFill>
              </a:rPr>
              <a:t> + Fe</a:t>
            </a:r>
            <a:r>
              <a:rPr lang="en-AU" altLang="en-US" sz="1800" baseline="-25000">
                <a:solidFill>
                  <a:schemeClr val="hlink"/>
                </a:solidFill>
              </a:rPr>
              <a:t>3</a:t>
            </a:r>
            <a:r>
              <a:rPr lang="en-AU" altLang="en-US" sz="1800">
                <a:solidFill>
                  <a:schemeClr val="hlink"/>
                </a:solidFill>
              </a:rPr>
              <a:t>C</a:t>
            </a:r>
          </a:p>
        </p:txBody>
      </p:sp>
      <p:sp>
        <p:nvSpPr>
          <p:cNvPr id="30" name="Rectangle 2"/>
          <p:cNvSpPr txBox="1">
            <a:spLocks noChangeArrowheads="1"/>
          </p:cNvSpPr>
          <p:nvPr/>
        </p:nvSpPr>
        <p:spPr>
          <a:xfrm>
            <a:off x="685800" y="4572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altLang="en-US" sz="4400" b="0" i="0" u="none" strike="noStrike" kern="1200" cap="none" spc="0" normalizeH="0" baseline="0" noProof="0" smtClean="0">
                <a:ln>
                  <a:noFill/>
                </a:ln>
                <a:solidFill>
                  <a:schemeClr val="tx1"/>
                </a:solidFill>
                <a:effectLst/>
                <a:uLnTx/>
                <a:uFillTx/>
                <a:latin typeface="+mj-lt"/>
                <a:ea typeface="+mj-ea"/>
                <a:cs typeface="+mj-cs"/>
              </a:rPr>
              <a:t>Iron carbon diagram</a:t>
            </a:r>
            <a:endParaRPr kumimoji="0" lang="en-AU"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1" name="Rectangle 3"/>
          <p:cNvSpPr>
            <a:spLocks noChangeArrowheads="1"/>
          </p:cNvSpPr>
          <p:nvPr/>
        </p:nvSpPr>
        <p:spPr bwMode="auto">
          <a:xfrm>
            <a:off x="1600200" y="1676400"/>
            <a:ext cx="5740400" cy="4191000"/>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32" name="Line 4"/>
          <p:cNvSpPr>
            <a:spLocks noChangeShapeType="1"/>
          </p:cNvSpPr>
          <p:nvPr/>
        </p:nvSpPr>
        <p:spPr bwMode="auto">
          <a:xfrm flipV="1">
            <a:off x="1676400" y="4572000"/>
            <a:ext cx="5662613" cy="0"/>
          </a:xfrm>
          <a:prstGeom prst="line">
            <a:avLst/>
          </a:prstGeom>
          <a:noFill/>
          <a:ln w="9525">
            <a:solidFill>
              <a:schemeClr val="tx1"/>
            </a:solidFill>
            <a:round/>
            <a:headEnd/>
            <a:tailEnd/>
          </a:ln>
        </p:spPr>
        <p:txBody>
          <a:bodyPr wrap="none" anchor="ctr"/>
          <a:lstStyle/>
          <a:p>
            <a:endParaRPr lang="en-US"/>
          </a:p>
        </p:txBody>
      </p:sp>
      <p:sp>
        <p:nvSpPr>
          <p:cNvPr id="33" name="Line 5"/>
          <p:cNvSpPr>
            <a:spLocks noChangeShapeType="1"/>
          </p:cNvSpPr>
          <p:nvPr/>
        </p:nvSpPr>
        <p:spPr bwMode="auto">
          <a:xfrm flipV="1">
            <a:off x="4114800" y="3276600"/>
            <a:ext cx="3236913" cy="0"/>
          </a:xfrm>
          <a:prstGeom prst="line">
            <a:avLst/>
          </a:prstGeom>
          <a:noFill/>
          <a:ln w="9525">
            <a:solidFill>
              <a:schemeClr val="tx1"/>
            </a:solidFill>
            <a:round/>
            <a:headEnd/>
            <a:tailEnd/>
          </a:ln>
        </p:spPr>
        <p:txBody>
          <a:bodyPr wrap="none" anchor="ctr"/>
          <a:lstStyle/>
          <a:p>
            <a:endParaRPr lang="en-US"/>
          </a:p>
        </p:txBody>
      </p:sp>
      <p:sp>
        <p:nvSpPr>
          <p:cNvPr id="34" name="Line 6"/>
          <p:cNvSpPr>
            <a:spLocks noChangeShapeType="1"/>
          </p:cNvSpPr>
          <p:nvPr/>
        </p:nvSpPr>
        <p:spPr bwMode="auto">
          <a:xfrm>
            <a:off x="1676400" y="2057400"/>
            <a:ext cx="457200" cy="0"/>
          </a:xfrm>
          <a:prstGeom prst="line">
            <a:avLst/>
          </a:prstGeom>
          <a:noFill/>
          <a:ln w="9525">
            <a:solidFill>
              <a:schemeClr val="tx1"/>
            </a:solidFill>
            <a:round/>
            <a:headEnd/>
            <a:tailEnd/>
          </a:ln>
        </p:spPr>
        <p:txBody>
          <a:bodyPr wrap="none" anchor="ctr"/>
          <a:lstStyle/>
          <a:p>
            <a:endParaRPr lang="en-US"/>
          </a:p>
        </p:txBody>
      </p:sp>
      <p:sp>
        <p:nvSpPr>
          <p:cNvPr id="35" name="Freeform 7"/>
          <p:cNvSpPr>
            <a:spLocks/>
          </p:cNvSpPr>
          <p:nvPr/>
        </p:nvSpPr>
        <p:spPr bwMode="auto">
          <a:xfrm>
            <a:off x="1604963" y="2057400"/>
            <a:ext cx="71437" cy="365125"/>
          </a:xfrm>
          <a:custGeom>
            <a:avLst/>
            <a:gdLst>
              <a:gd name="T0" fmla="*/ 71437 w 45"/>
              <a:gd name="T1" fmla="*/ 0 h 230"/>
              <a:gd name="T2" fmla="*/ 36512 w 45"/>
              <a:gd name="T3" fmla="*/ 76200 h 230"/>
              <a:gd name="T4" fmla="*/ 11112 w 45"/>
              <a:gd name="T5" fmla="*/ 209550 h 230"/>
              <a:gd name="T6" fmla="*/ 1587 w 45"/>
              <a:gd name="T7" fmla="*/ 365125 h 230"/>
              <a:gd name="T8" fmla="*/ 0 60000 65536"/>
              <a:gd name="T9" fmla="*/ 0 60000 65536"/>
              <a:gd name="T10" fmla="*/ 0 60000 65536"/>
              <a:gd name="T11" fmla="*/ 0 60000 65536"/>
              <a:gd name="T12" fmla="*/ 0 w 45"/>
              <a:gd name="T13" fmla="*/ 0 h 230"/>
              <a:gd name="T14" fmla="*/ 45 w 45"/>
              <a:gd name="T15" fmla="*/ 230 h 230"/>
            </a:gdLst>
            <a:ahLst/>
            <a:cxnLst>
              <a:cxn ang="T8">
                <a:pos x="T0" y="T1"/>
              </a:cxn>
              <a:cxn ang="T9">
                <a:pos x="T2" y="T3"/>
              </a:cxn>
              <a:cxn ang="T10">
                <a:pos x="T4" y="T5"/>
              </a:cxn>
              <a:cxn ang="T11">
                <a:pos x="T6" y="T7"/>
              </a:cxn>
            </a:cxnLst>
            <a:rect l="T12" t="T13" r="T14" b="T15"/>
            <a:pathLst>
              <a:path w="45" h="230">
                <a:moveTo>
                  <a:pt x="45" y="0"/>
                </a:moveTo>
                <a:cubicBezTo>
                  <a:pt x="33" y="22"/>
                  <a:pt x="29" y="26"/>
                  <a:pt x="23" y="48"/>
                </a:cubicBezTo>
                <a:cubicBezTo>
                  <a:pt x="18" y="70"/>
                  <a:pt x="3" y="102"/>
                  <a:pt x="7" y="132"/>
                </a:cubicBezTo>
                <a:cubicBezTo>
                  <a:pt x="5" y="154"/>
                  <a:pt x="0" y="208"/>
                  <a:pt x="1" y="230"/>
                </a:cubicBezTo>
              </a:path>
            </a:pathLst>
          </a:custGeom>
          <a:noFill/>
          <a:ln w="9525">
            <a:solidFill>
              <a:schemeClr val="tx1"/>
            </a:solidFill>
            <a:round/>
            <a:headEnd/>
            <a:tailEnd/>
          </a:ln>
        </p:spPr>
        <p:txBody>
          <a:bodyPr wrap="none" anchor="ctr"/>
          <a:lstStyle/>
          <a:p>
            <a:endParaRPr lang="en-US"/>
          </a:p>
        </p:txBody>
      </p:sp>
      <p:sp>
        <p:nvSpPr>
          <p:cNvPr id="36" name="Freeform 8"/>
          <p:cNvSpPr>
            <a:spLocks/>
          </p:cNvSpPr>
          <p:nvPr/>
        </p:nvSpPr>
        <p:spPr bwMode="auto">
          <a:xfrm>
            <a:off x="1600200" y="1835150"/>
            <a:ext cx="82550" cy="228600"/>
          </a:xfrm>
          <a:custGeom>
            <a:avLst/>
            <a:gdLst>
              <a:gd name="T0" fmla="*/ 0 w 52"/>
              <a:gd name="T1" fmla="*/ 0 h 144"/>
              <a:gd name="T2" fmla="*/ 12700 w 52"/>
              <a:gd name="T3" fmla="*/ 95250 h 144"/>
              <a:gd name="T4" fmla="*/ 28575 w 52"/>
              <a:gd name="T5" fmla="*/ 155575 h 144"/>
              <a:gd name="T6" fmla="*/ 44450 w 52"/>
              <a:gd name="T7" fmla="*/ 193675 h 144"/>
              <a:gd name="T8" fmla="*/ 82550 w 52"/>
              <a:gd name="T9" fmla="*/ 228600 h 144"/>
              <a:gd name="T10" fmla="*/ 0 60000 65536"/>
              <a:gd name="T11" fmla="*/ 0 60000 65536"/>
              <a:gd name="T12" fmla="*/ 0 60000 65536"/>
              <a:gd name="T13" fmla="*/ 0 60000 65536"/>
              <a:gd name="T14" fmla="*/ 0 60000 65536"/>
              <a:gd name="T15" fmla="*/ 0 w 52"/>
              <a:gd name="T16" fmla="*/ 0 h 144"/>
              <a:gd name="T17" fmla="*/ 52 w 52"/>
              <a:gd name="T18" fmla="*/ 144 h 144"/>
            </a:gdLst>
            <a:ahLst/>
            <a:cxnLst>
              <a:cxn ang="T10">
                <a:pos x="T0" y="T1"/>
              </a:cxn>
              <a:cxn ang="T11">
                <a:pos x="T2" y="T3"/>
              </a:cxn>
              <a:cxn ang="T12">
                <a:pos x="T4" y="T5"/>
              </a:cxn>
              <a:cxn ang="T13">
                <a:pos x="T6" y="T7"/>
              </a:cxn>
              <a:cxn ang="T14">
                <a:pos x="T8" y="T9"/>
              </a:cxn>
            </a:cxnLst>
            <a:rect l="T15" t="T16" r="T17" b="T18"/>
            <a:pathLst>
              <a:path w="52" h="144">
                <a:moveTo>
                  <a:pt x="0" y="0"/>
                </a:moveTo>
                <a:cubicBezTo>
                  <a:pt x="8" y="28"/>
                  <a:pt x="4" y="34"/>
                  <a:pt x="8" y="60"/>
                </a:cubicBezTo>
                <a:cubicBezTo>
                  <a:pt x="14" y="78"/>
                  <a:pt x="12" y="80"/>
                  <a:pt x="18" y="98"/>
                </a:cubicBezTo>
                <a:cubicBezTo>
                  <a:pt x="30" y="122"/>
                  <a:pt x="12" y="90"/>
                  <a:pt x="28" y="122"/>
                </a:cubicBezTo>
                <a:cubicBezTo>
                  <a:pt x="36" y="132"/>
                  <a:pt x="52" y="144"/>
                  <a:pt x="52" y="144"/>
                </a:cubicBezTo>
              </a:path>
            </a:pathLst>
          </a:custGeom>
          <a:noFill/>
          <a:ln w="9525">
            <a:solidFill>
              <a:schemeClr val="tx1"/>
            </a:solidFill>
            <a:round/>
            <a:headEnd/>
            <a:tailEnd/>
          </a:ln>
        </p:spPr>
        <p:txBody>
          <a:bodyPr wrap="none" anchor="ctr"/>
          <a:lstStyle/>
          <a:p>
            <a:endParaRPr lang="en-US"/>
          </a:p>
        </p:txBody>
      </p:sp>
      <p:sp>
        <p:nvSpPr>
          <p:cNvPr id="37" name="Freeform 9"/>
          <p:cNvSpPr>
            <a:spLocks/>
          </p:cNvSpPr>
          <p:nvPr/>
        </p:nvSpPr>
        <p:spPr bwMode="auto">
          <a:xfrm>
            <a:off x="1600200" y="1841500"/>
            <a:ext cx="533400" cy="215900"/>
          </a:xfrm>
          <a:custGeom>
            <a:avLst/>
            <a:gdLst>
              <a:gd name="T0" fmla="*/ 0 w 336"/>
              <a:gd name="T1" fmla="*/ 0 h 136"/>
              <a:gd name="T2" fmla="*/ 193675 w 336"/>
              <a:gd name="T3" fmla="*/ 53975 h 136"/>
              <a:gd name="T4" fmla="*/ 323850 w 336"/>
              <a:gd name="T5" fmla="*/ 111125 h 136"/>
              <a:gd name="T6" fmla="*/ 444500 w 336"/>
              <a:gd name="T7" fmla="*/ 174625 h 136"/>
              <a:gd name="T8" fmla="*/ 533400 w 336"/>
              <a:gd name="T9" fmla="*/ 215900 h 136"/>
              <a:gd name="T10" fmla="*/ 0 60000 65536"/>
              <a:gd name="T11" fmla="*/ 0 60000 65536"/>
              <a:gd name="T12" fmla="*/ 0 60000 65536"/>
              <a:gd name="T13" fmla="*/ 0 60000 65536"/>
              <a:gd name="T14" fmla="*/ 0 60000 65536"/>
              <a:gd name="T15" fmla="*/ 0 w 336"/>
              <a:gd name="T16" fmla="*/ 0 h 136"/>
              <a:gd name="T17" fmla="*/ 336 w 336"/>
              <a:gd name="T18" fmla="*/ 136 h 136"/>
            </a:gdLst>
            <a:ahLst/>
            <a:cxnLst>
              <a:cxn ang="T10">
                <a:pos x="T0" y="T1"/>
              </a:cxn>
              <a:cxn ang="T11">
                <a:pos x="T2" y="T3"/>
              </a:cxn>
              <a:cxn ang="T12">
                <a:pos x="T4" y="T5"/>
              </a:cxn>
              <a:cxn ang="T13">
                <a:pos x="T6" y="T7"/>
              </a:cxn>
              <a:cxn ang="T14">
                <a:pos x="T8" y="T9"/>
              </a:cxn>
            </a:cxnLst>
            <a:rect l="T15" t="T16" r="T17" b="T18"/>
            <a:pathLst>
              <a:path w="336" h="136">
                <a:moveTo>
                  <a:pt x="0" y="0"/>
                </a:moveTo>
                <a:cubicBezTo>
                  <a:pt x="23" y="9"/>
                  <a:pt x="82" y="16"/>
                  <a:pt x="122" y="34"/>
                </a:cubicBezTo>
                <a:cubicBezTo>
                  <a:pt x="162" y="52"/>
                  <a:pt x="180" y="61"/>
                  <a:pt x="204" y="70"/>
                </a:cubicBezTo>
                <a:cubicBezTo>
                  <a:pt x="235" y="82"/>
                  <a:pt x="264" y="105"/>
                  <a:pt x="280" y="110"/>
                </a:cubicBezTo>
                <a:cubicBezTo>
                  <a:pt x="287" y="114"/>
                  <a:pt x="329" y="136"/>
                  <a:pt x="336" y="136"/>
                </a:cubicBezTo>
              </a:path>
            </a:pathLst>
          </a:custGeom>
          <a:noFill/>
          <a:ln w="9525">
            <a:solidFill>
              <a:schemeClr val="tx1"/>
            </a:solidFill>
            <a:round/>
            <a:headEnd/>
            <a:tailEnd/>
          </a:ln>
        </p:spPr>
        <p:txBody>
          <a:bodyPr wrap="none" anchor="ctr"/>
          <a:lstStyle/>
          <a:p>
            <a:endParaRPr lang="en-US"/>
          </a:p>
        </p:txBody>
      </p:sp>
      <p:sp>
        <p:nvSpPr>
          <p:cNvPr id="38" name="Freeform 10"/>
          <p:cNvSpPr>
            <a:spLocks/>
          </p:cNvSpPr>
          <p:nvPr/>
        </p:nvSpPr>
        <p:spPr bwMode="auto">
          <a:xfrm>
            <a:off x="2139950" y="2063750"/>
            <a:ext cx="3981450" cy="1219200"/>
          </a:xfrm>
          <a:custGeom>
            <a:avLst/>
            <a:gdLst>
              <a:gd name="T0" fmla="*/ 0 w 2508"/>
              <a:gd name="T1" fmla="*/ 0 h 768"/>
              <a:gd name="T2" fmla="*/ 1320800 w 2508"/>
              <a:gd name="T3" fmla="*/ 158750 h 768"/>
              <a:gd name="T4" fmla="*/ 2336800 w 2508"/>
              <a:gd name="T5" fmla="*/ 387350 h 768"/>
              <a:gd name="T6" fmla="*/ 3155950 w 2508"/>
              <a:gd name="T7" fmla="*/ 679450 h 768"/>
              <a:gd name="T8" fmla="*/ 3981450 w 2508"/>
              <a:gd name="T9" fmla="*/ 1219200 h 768"/>
              <a:gd name="T10" fmla="*/ 0 60000 65536"/>
              <a:gd name="T11" fmla="*/ 0 60000 65536"/>
              <a:gd name="T12" fmla="*/ 0 60000 65536"/>
              <a:gd name="T13" fmla="*/ 0 60000 65536"/>
              <a:gd name="T14" fmla="*/ 0 60000 65536"/>
              <a:gd name="T15" fmla="*/ 0 w 2508"/>
              <a:gd name="T16" fmla="*/ 0 h 768"/>
              <a:gd name="T17" fmla="*/ 2508 w 2508"/>
              <a:gd name="T18" fmla="*/ 768 h 768"/>
            </a:gdLst>
            <a:ahLst/>
            <a:cxnLst>
              <a:cxn ang="T10">
                <a:pos x="T0" y="T1"/>
              </a:cxn>
              <a:cxn ang="T11">
                <a:pos x="T2" y="T3"/>
              </a:cxn>
              <a:cxn ang="T12">
                <a:pos x="T4" y="T5"/>
              </a:cxn>
              <a:cxn ang="T13">
                <a:pos x="T6" y="T7"/>
              </a:cxn>
              <a:cxn ang="T14">
                <a:pos x="T8" y="T9"/>
              </a:cxn>
            </a:cxnLst>
            <a:rect l="T15" t="T16" r="T17" b="T18"/>
            <a:pathLst>
              <a:path w="2508" h="768">
                <a:moveTo>
                  <a:pt x="0" y="0"/>
                </a:moveTo>
                <a:cubicBezTo>
                  <a:pt x="120" y="47"/>
                  <a:pt x="652" y="52"/>
                  <a:pt x="832" y="100"/>
                </a:cubicBezTo>
                <a:cubicBezTo>
                  <a:pt x="1092" y="144"/>
                  <a:pt x="1315" y="204"/>
                  <a:pt x="1472" y="244"/>
                </a:cubicBezTo>
                <a:cubicBezTo>
                  <a:pt x="1661" y="297"/>
                  <a:pt x="1924" y="404"/>
                  <a:pt x="1988" y="428"/>
                </a:cubicBezTo>
                <a:cubicBezTo>
                  <a:pt x="2156" y="504"/>
                  <a:pt x="2399" y="697"/>
                  <a:pt x="2508" y="768"/>
                </a:cubicBezTo>
              </a:path>
            </a:pathLst>
          </a:custGeom>
          <a:noFill/>
          <a:ln w="9525">
            <a:solidFill>
              <a:schemeClr val="tx1"/>
            </a:solidFill>
            <a:round/>
            <a:headEnd/>
            <a:tailEnd/>
          </a:ln>
        </p:spPr>
        <p:txBody>
          <a:bodyPr wrap="none" anchor="ctr"/>
          <a:lstStyle/>
          <a:p>
            <a:endParaRPr lang="en-US"/>
          </a:p>
        </p:txBody>
      </p:sp>
      <p:sp>
        <p:nvSpPr>
          <p:cNvPr id="39" name="Line 11"/>
          <p:cNvSpPr>
            <a:spLocks noChangeShapeType="1"/>
          </p:cNvSpPr>
          <p:nvPr/>
        </p:nvSpPr>
        <p:spPr bwMode="auto">
          <a:xfrm flipV="1">
            <a:off x="6108700" y="2260600"/>
            <a:ext cx="1250950" cy="1016000"/>
          </a:xfrm>
          <a:prstGeom prst="line">
            <a:avLst/>
          </a:prstGeom>
          <a:noFill/>
          <a:ln w="9525">
            <a:solidFill>
              <a:schemeClr val="tx1"/>
            </a:solidFill>
            <a:round/>
            <a:headEnd/>
            <a:tailEnd/>
          </a:ln>
        </p:spPr>
        <p:txBody>
          <a:bodyPr wrap="none" anchor="ctr"/>
          <a:lstStyle/>
          <a:p>
            <a:endParaRPr lang="en-US"/>
          </a:p>
        </p:txBody>
      </p:sp>
      <p:sp>
        <p:nvSpPr>
          <p:cNvPr id="40" name="Freeform 12"/>
          <p:cNvSpPr>
            <a:spLocks/>
          </p:cNvSpPr>
          <p:nvPr/>
        </p:nvSpPr>
        <p:spPr bwMode="auto">
          <a:xfrm>
            <a:off x="1854200" y="2057400"/>
            <a:ext cx="2286000" cy="1212850"/>
          </a:xfrm>
          <a:custGeom>
            <a:avLst/>
            <a:gdLst>
              <a:gd name="T0" fmla="*/ 0 w 1440"/>
              <a:gd name="T1" fmla="*/ 0 h 764"/>
              <a:gd name="T2" fmla="*/ 660400 w 1440"/>
              <a:gd name="T3" fmla="*/ 488950 h 764"/>
              <a:gd name="T4" fmla="*/ 863600 w 1440"/>
              <a:gd name="T5" fmla="*/ 635000 h 764"/>
              <a:gd name="T6" fmla="*/ 990600 w 1440"/>
              <a:gd name="T7" fmla="*/ 742950 h 764"/>
              <a:gd name="T8" fmla="*/ 1651000 w 1440"/>
              <a:gd name="T9" fmla="*/ 1060450 h 764"/>
              <a:gd name="T10" fmla="*/ 2286000 w 1440"/>
              <a:gd name="T11" fmla="*/ 1212850 h 764"/>
              <a:gd name="T12" fmla="*/ 0 60000 65536"/>
              <a:gd name="T13" fmla="*/ 0 60000 65536"/>
              <a:gd name="T14" fmla="*/ 0 60000 65536"/>
              <a:gd name="T15" fmla="*/ 0 60000 65536"/>
              <a:gd name="T16" fmla="*/ 0 60000 65536"/>
              <a:gd name="T17" fmla="*/ 0 60000 65536"/>
              <a:gd name="T18" fmla="*/ 0 w 1440"/>
              <a:gd name="T19" fmla="*/ 0 h 764"/>
              <a:gd name="T20" fmla="*/ 1440 w 1440"/>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1440" h="764">
                <a:moveTo>
                  <a:pt x="0" y="0"/>
                </a:moveTo>
                <a:cubicBezTo>
                  <a:pt x="69" y="51"/>
                  <a:pt x="325" y="241"/>
                  <a:pt x="416" y="308"/>
                </a:cubicBezTo>
                <a:cubicBezTo>
                  <a:pt x="458" y="337"/>
                  <a:pt x="504" y="365"/>
                  <a:pt x="544" y="400"/>
                </a:cubicBezTo>
                <a:cubicBezTo>
                  <a:pt x="578" y="426"/>
                  <a:pt x="543" y="411"/>
                  <a:pt x="624" y="468"/>
                </a:cubicBezTo>
                <a:cubicBezTo>
                  <a:pt x="698" y="517"/>
                  <a:pt x="904" y="618"/>
                  <a:pt x="1040" y="668"/>
                </a:cubicBezTo>
                <a:cubicBezTo>
                  <a:pt x="1138" y="689"/>
                  <a:pt x="1370" y="760"/>
                  <a:pt x="1440" y="764"/>
                </a:cubicBezTo>
              </a:path>
            </a:pathLst>
          </a:custGeom>
          <a:noFill/>
          <a:ln w="9525">
            <a:solidFill>
              <a:schemeClr val="tx1"/>
            </a:solidFill>
            <a:round/>
            <a:headEnd/>
            <a:tailEnd/>
          </a:ln>
        </p:spPr>
        <p:txBody>
          <a:bodyPr wrap="none" anchor="ctr"/>
          <a:lstStyle/>
          <a:p>
            <a:endParaRPr lang="en-US"/>
          </a:p>
        </p:txBody>
      </p:sp>
      <p:sp>
        <p:nvSpPr>
          <p:cNvPr id="41" name="Freeform 13"/>
          <p:cNvSpPr>
            <a:spLocks/>
          </p:cNvSpPr>
          <p:nvPr/>
        </p:nvSpPr>
        <p:spPr bwMode="auto">
          <a:xfrm>
            <a:off x="1593850" y="2033588"/>
            <a:ext cx="260350" cy="366712"/>
          </a:xfrm>
          <a:custGeom>
            <a:avLst/>
            <a:gdLst>
              <a:gd name="T0" fmla="*/ 260350 w 164"/>
              <a:gd name="T1" fmla="*/ 23812 h 231"/>
              <a:gd name="T2" fmla="*/ 190500 w 164"/>
              <a:gd name="T3" fmla="*/ 68262 h 231"/>
              <a:gd name="T4" fmla="*/ 107950 w 164"/>
              <a:gd name="T5" fmla="*/ 220662 h 231"/>
              <a:gd name="T6" fmla="*/ 38100 w 164"/>
              <a:gd name="T7" fmla="*/ 315912 h 231"/>
              <a:gd name="T8" fmla="*/ 0 w 164"/>
              <a:gd name="T9" fmla="*/ 366712 h 231"/>
              <a:gd name="T10" fmla="*/ 0 60000 65536"/>
              <a:gd name="T11" fmla="*/ 0 60000 65536"/>
              <a:gd name="T12" fmla="*/ 0 60000 65536"/>
              <a:gd name="T13" fmla="*/ 0 60000 65536"/>
              <a:gd name="T14" fmla="*/ 0 60000 65536"/>
              <a:gd name="T15" fmla="*/ 0 w 164"/>
              <a:gd name="T16" fmla="*/ 0 h 231"/>
              <a:gd name="T17" fmla="*/ 164 w 164"/>
              <a:gd name="T18" fmla="*/ 231 h 231"/>
            </a:gdLst>
            <a:ahLst/>
            <a:cxnLst>
              <a:cxn ang="T10">
                <a:pos x="T0" y="T1"/>
              </a:cxn>
              <a:cxn ang="T11">
                <a:pos x="T2" y="T3"/>
              </a:cxn>
              <a:cxn ang="T12">
                <a:pos x="T4" y="T5"/>
              </a:cxn>
              <a:cxn ang="T13">
                <a:pos x="T6" y="T7"/>
              </a:cxn>
              <a:cxn ang="T14">
                <a:pos x="T8" y="T9"/>
              </a:cxn>
            </a:cxnLst>
            <a:rect l="T15" t="T16" r="T17" b="T18"/>
            <a:pathLst>
              <a:path w="164" h="231">
                <a:moveTo>
                  <a:pt x="164" y="15"/>
                </a:moveTo>
                <a:cubicBezTo>
                  <a:pt x="141" y="0"/>
                  <a:pt x="132" y="25"/>
                  <a:pt x="120" y="43"/>
                </a:cubicBezTo>
                <a:cubicBezTo>
                  <a:pt x="98" y="73"/>
                  <a:pt x="88" y="108"/>
                  <a:pt x="68" y="139"/>
                </a:cubicBezTo>
                <a:cubicBezTo>
                  <a:pt x="53" y="159"/>
                  <a:pt x="39" y="179"/>
                  <a:pt x="24" y="199"/>
                </a:cubicBezTo>
                <a:cubicBezTo>
                  <a:pt x="17" y="207"/>
                  <a:pt x="0" y="217"/>
                  <a:pt x="0" y="231"/>
                </a:cubicBezTo>
              </a:path>
            </a:pathLst>
          </a:custGeom>
          <a:noFill/>
          <a:ln w="9525">
            <a:solidFill>
              <a:schemeClr val="tx1"/>
            </a:solidFill>
            <a:round/>
            <a:headEnd/>
            <a:tailEnd/>
          </a:ln>
        </p:spPr>
        <p:txBody>
          <a:bodyPr wrap="none" anchor="ctr"/>
          <a:lstStyle/>
          <a:p>
            <a:endParaRPr lang="en-US"/>
          </a:p>
        </p:txBody>
      </p:sp>
      <p:sp>
        <p:nvSpPr>
          <p:cNvPr id="42" name="Freeform 14"/>
          <p:cNvSpPr>
            <a:spLocks/>
          </p:cNvSpPr>
          <p:nvPr/>
        </p:nvSpPr>
        <p:spPr bwMode="auto">
          <a:xfrm>
            <a:off x="2590800" y="3276600"/>
            <a:ext cx="1530350" cy="1289050"/>
          </a:xfrm>
          <a:custGeom>
            <a:avLst/>
            <a:gdLst>
              <a:gd name="T0" fmla="*/ 1530350 w 964"/>
              <a:gd name="T1" fmla="*/ 0 h 812"/>
              <a:gd name="T2" fmla="*/ 723900 w 964"/>
              <a:gd name="T3" fmla="*/ 241300 h 812"/>
              <a:gd name="T4" fmla="*/ 298450 w 964"/>
              <a:gd name="T5" fmla="*/ 603250 h 812"/>
              <a:gd name="T6" fmla="*/ 0 w 964"/>
              <a:gd name="T7" fmla="*/ 1289050 h 812"/>
              <a:gd name="T8" fmla="*/ 0 60000 65536"/>
              <a:gd name="T9" fmla="*/ 0 60000 65536"/>
              <a:gd name="T10" fmla="*/ 0 60000 65536"/>
              <a:gd name="T11" fmla="*/ 0 60000 65536"/>
              <a:gd name="T12" fmla="*/ 0 w 964"/>
              <a:gd name="T13" fmla="*/ 0 h 812"/>
              <a:gd name="T14" fmla="*/ 964 w 964"/>
              <a:gd name="T15" fmla="*/ 812 h 812"/>
            </a:gdLst>
            <a:ahLst/>
            <a:cxnLst>
              <a:cxn ang="T8">
                <a:pos x="T0" y="T1"/>
              </a:cxn>
              <a:cxn ang="T9">
                <a:pos x="T2" y="T3"/>
              </a:cxn>
              <a:cxn ang="T10">
                <a:pos x="T4" y="T5"/>
              </a:cxn>
              <a:cxn ang="T11">
                <a:pos x="T6" y="T7"/>
              </a:cxn>
            </a:cxnLst>
            <a:rect l="T12" t="T13" r="T14" b="T15"/>
            <a:pathLst>
              <a:path w="964" h="812">
                <a:moveTo>
                  <a:pt x="964" y="0"/>
                </a:moveTo>
                <a:cubicBezTo>
                  <a:pt x="892" y="29"/>
                  <a:pt x="587" y="89"/>
                  <a:pt x="456" y="152"/>
                </a:cubicBezTo>
                <a:cubicBezTo>
                  <a:pt x="356" y="211"/>
                  <a:pt x="285" y="272"/>
                  <a:pt x="188" y="380"/>
                </a:cubicBezTo>
                <a:cubicBezTo>
                  <a:pt x="135" y="460"/>
                  <a:pt x="39" y="722"/>
                  <a:pt x="0" y="812"/>
                </a:cubicBezTo>
              </a:path>
            </a:pathLst>
          </a:custGeom>
          <a:noFill/>
          <a:ln w="9525">
            <a:solidFill>
              <a:schemeClr val="tx1"/>
            </a:solidFill>
            <a:round/>
            <a:headEnd/>
            <a:tailEnd/>
          </a:ln>
        </p:spPr>
        <p:txBody>
          <a:bodyPr wrap="none" anchor="ctr"/>
          <a:lstStyle/>
          <a:p>
            <a:endParaRPr lang="en-US"/>
          </a:p>
        </p:txBody>
      </p:sp>
      <p:sp>
        <p:nvSpPr>
          <p:cNvPr id="43" name="Line 15"/>
          <p:cNvSpPr>
            <a:spLocks noChangeShapeType="1"/>
          </p:cNvSpPr>
          <p:nvPr/>
        </p:nvSpPr>
        <p:spPr bwMode="auto">
          <a:xfrm>
            <a:off x="1612900" y="3752850"/>
            <a:ext cx="984250" cy="812800"/>
          </a:xfrm>
          <a:prstGeom prst="line">
            <a:avLst/>
          </a:prstGeom>
          <a:noFill/>
          <a:ln w="9525">
            <a:solidFill>
              <a:schemeClr val="tx1"/>
            </a:solidFill>
            <a:round/>
            <a:headEnd/>
            <a:tailEnd/>
          </a:ln>
        </p:spPr>
        <p:txBody>
          <a:bodyPr wrap="none" anchor="ctr"/>
          <a:lstStyle/>
          <a:p>
            <a:endParaRPr lang="en-US"/>
          </a:p>
        </p:txBody>
      </p:sp>
      <p:sp>
        <p:nvSpPr>
          <p:cNvPr id="44" name="Freeform 16"/>
          <p:cNvSpPr>
            <a:spLocks/>
          </p:cNvSpPr>
          <p:nvPr/>
        </p:nvSpPr>
        <p:spPr bwMode="auto">
          <a:xfrm>
            <a:off x="1606550" y="3765550"/>
            <a:ext cx="57150" cy="806450"/>
          </a:xfrm>
          <a:custGeom>
            <a:avLst/>
            <a:gdLst>
              <a:gd name="T0" fmla="*/ 0 w 36"/>
              <a:gd name="T1" fmla="*/ 0 h 508"/>
              <a:gd name="T2" fmla="*/ 19050 w 36"/>
              <a:gd name="T3" fmla="*/ 158750 h 508"/>
              <a:gd name="T4" fmla="*/ 31750 w 36"/>
              <a:gd name="T5" fmla="*/ 615950 h 508"/>
              <a:gd name="T6" fmla="*/ 57150 w 36"/>
              <a:gd name="T7" fmla="*/ 806450 h 508"/>
              <a:gd name="T8" fmla="*/ 0 60000 65536"/>
              <a:gd name="T9" fmla="*/ 0 60000 65536"/>
              <a:gd name="T10" fmla="*/ 0 60000 65536"/>
              <a:gd name="T11" fmla="*/ 0 60000 65536"/>
              <a:gd name="T12" fmla="*/ 0 w 36"/>
              <a:gd name="T13" fmla="*/ 0 h 508"/>
              <a:gd name="T14" fmla="*/ 36 w 36"/>
              <a:gd name="T15" fmla="*/ 508 h 508"/>
            </a:gdLst>
            <a:ahLst/>
            <a:cxnLst>
              <a:cxn ang="T8">
                <a:pos x="T0" y="T1"/>
              </a:cxn>
              <a:cxn ang="T9">
                <a:pos x="T2" y="T3"/>
              </a:cxn>
              <a:cxn ang="T10">
                <a:pos x="T4" y="T5"/>
              </a:cxn>
              <a:cxn ang="T11">
                <a:pos x="T6" y="T7"/>
              </a:cxn>
            </a:cxnLst>
            <a:rect l="T12" t="T13" r="T14" b="T15"/>
            <a:pathLst>
              <a:path w="36" h="508">
                <a:moveTo>
                  <a:pt x="0" y="0"/>
                </a:moveTo>
                <a:cubicBezTo>
                  <a:pt x="9" y="38"/>
                  <a:pt x="8" y="47"/>
                  <a:pt x="12" y="100"/>
                </a:cubicBezTo>
                <a:cubicBezTo>
                  <a:pt x="14" y="138"/>
                  <a:pt x="20" y="388"/>
                  <a:pt x="20" y="388"/>
                </a:cubicBezTo>
                <a:cubicBezTo>
                  <a:pt x="24" y="456"/>
                  <a:pt x="33" y="459"/>
                  <a:pt x="36" y="508"/>
                </a:cubicBezTo>
              </a:path>
            </a:pathLst>
          </a:custGeom>
          <a:noFill/>
          <a:ln w="9525">
            <a:solidFill>
              <a:schemeClr val="tx1"/>
            </a:solidFill>
            <a:round/>
            <a:headEnd/>
            <a:tailEnd/>
          </a:ln>
        </p:spPr>
        <p:txBody>
          <a:bodyPr wrap="none" anchor="ctr"/>
          <a:lstStyle/>
          <a:p>
            <a:endParaRPr lang="en-US"/>
          </a:p>
        </p:txBody>
      </p:sp>
      <p:sp>
        <p:nvSpPr>
          <p:cNvPr id="45" name="Line 17"/>
          <p:cNvSpPr>
            <a:spLocks noChangeShapeType="1"/>
          </p:cNvSpPr>
          <p:nvPr/>
        </p:nvSpPr>
        <p:spPr bwMode="auto">
          <a:xfrm flipH="1">
            <a:off x="1606550" y="4578350"/>
            <a:ext cx="57150" cy="444500"/>
          </a:xfrm>
          <a:prstGeom prst="line">
            <a:avLst/>
          </a:prstGeom>
          <a:noFill/>
          <a:ln w="9525">
            <a:solidFill>
              <a:schemeClr val="tx1"/>
            </a:solidFill>
            <a:round/>
            <a:headEnd/>
            <a:tailEnd/>
          </a:ln>
        </p:spPr>
        <p:txBody>
          <a:bodyPr wrap="none" anchor="ctr"/>
          <a:lstStyle/>
          <a:p>
            <a:endParaRPr lang="en-US"/>
          </a:p>
        </p:txBody>
      </p:sp>
      <p:sp>
        <p:nvSpPr>
          <p:cNvPr id="46" name="Text Box 18"/>
          <p:cNvSpPr txBox="1">
            <a:spLocks noChangeArrowheads="1"/>
          </p:cNvSpPr>
          <p:nvPr/>
        </p:nvSpPr>
        <p:spPr bwMode="auto">
          <a:xfrm>
            <a:off x="4810125" y="1920875"/>
            <a:ext cx="1000125" cy="457200"/>
          </a:xfrm>
          <a:prstGeom prst="rect">
            <a:avLst/>
          </a:prstGeom>
          <a:noFill/>
          <a:ln w="9525">
            <a:noFill/>
            <a:miter lim="800000"/>
            <a:headEnd/>
            <a:tailEnd/>
          </a:ln>
        </p:spPr>
        <p:txBody>
          <a:bodyPr wrap="none">
            <a:spAutoFit/>
          </a:bodyPr>
          <a:lstStyle/>
          <a:p>
            <a:r>
              <a:rPr lang="en-AU" altLang="en-US" sz="2400">
                <a:solidFill>
                  <a:schemeClr val="hlink"/>
                </a:solidFill>
              </a:rPr>
              <a:t>Liquid</a:t>
            </a:r>
          </a:p>
        </p:txBody>
      </p:sp>
      <p:sp>
        <p:nvSpPr>
          <p:cNvPr id="47" name="Text Box 19"/>
          <p:cNvSpPr txBox="1">
            <a:spLocks noChangeArrowheads="1"/>
          </p:cNvSpPr>
          <p:nvPr/>
        </p:nvSpPr>
        <p:spPr bwMode="auto">
          <a:xfrm>
            <a:off x="1876425" y="2949575"/>
            <a:ext cx="1455738" cy="457200"/>
          </a:xfrm>
          <a:prstGeom prst="rect">
            <a:avLst/>
          </a:prstGeom>
          <a:noFill/>
          <a:ln w="9525">
            <a:noFill/>
            <a:miter lim="800000"/>
            <a:headEnd/>
            <a:tailEnd/>
          </a:ln>
        </p:spPr>
        <p:txBody>
          <a:bodyPr wrap="none">
            <a:spAutoFit/>
          </a:bodyPr>
          <a:lstStyle/>
          <a:p>
            <a:r>
              <a:rPr lang="en-AU" altLang="en-US" sz="2400">
                <a:solidFill>
                  <a:schemeClr val="hlink"/>
                </a:solidFill>
              </a:rPr>
              <a:t>Austenite</a:t>
            </a:r>
          </a:p>
        </p:txBody>
      </p:sp>
      <p:sp>
        <p:nvSpPr>
          <p:cNvPr id="48" name="Text Box 21"/>
          <p:cNvSpPr txBox="1">
            <a:spLocks noChangeArrowheads="1"/>
          </p:cNvSpPr>
          <p:nvPr/>
        </p:nvSpPr>
        <p:spPr bwMode="auto">
          <a:xfrm>
            <a:off x="2752725" y="5127625"/>
            <a:ext cx="1098550" cy="366713"/>
          </a:xfrm>
          <a:prstGeom prst="rect">
            <a:avLst/>
          </a:prstGeom>
          <a:noFill/>
          <a:ln w="9525">
            <a:noFill/>
            <a:miter lim="800000"/>
            <a:headEnd/>
            <a:tailEnd/>
          </a:ln>
        </p:spPr>
        <p:txBody>
          <a:bodyPr wrap="none">
            <a:spAutoFit/>
          </a:bodyPr>
          <a:lstStyle/>
          <a:p>
            <a:r>
              <a:rPr lang="en-AU" altLang="en-US" sz="1800">
                <a:solidFill>
                  <a:schemeClr val="hlink"/>
                </a:solidFill>
                <a:latin typeface="Symbol" charset="2"/>
              </a:rPr>
              <a:t>a </a:t>
            </a:r>
            <a:r>
              <a:rPr lang="en-AU" altLang="en-US" sz="1800">
                <a:solidFill>
                  <a:schemeClr val="hlink"/>
                </a:solidFill>
              </a:rPr>
              <a:t>+ Fe</a:t>
            </a:r>
            <a:r>
              <a:rPr lang="en-AU" altLang="en-US" sz="1800" baseline="-25000">
                <a:solidFill>
                  <a:schemeClr val="hlink"/>
                </a:solidFill>
              </a:rPr>
              <a:t>3</a:t>
            </a:r>
            <a:r>
              <a:rPr lang="en-AU" altLang="en-US" sz="1800">
                <a:solidFill>
                  <a:schemeClr val="hlink"/>
                </a:solidFill>
              </a:rPr>
              <a:t>C</a:t>
            </a:r>
          </a:p>
        </p:txBody>
      </p:sp>
      <p:sp>
        <p:nvSpPr>
          <p:cNvPr id="49" name="Text Box 23"/>
          <p:cNvSpPr txBox="1">
            <a:spLocks noChangeArrowheads="1"/>
          </p:cNvSpPr>
          <p:nvPr/>
        </p:nvSpPr>
        <p:spPr bwMode="auto">
          <a:xfrm>
            <a:off x="1101725" y="1817688"/>
            <a:ext cx="334963" cy="457200"/>
          </a:xfrm>
          <a:prstGeom prst="rect">
            <a:avLst/>
          </a:prstGeom>
          <a:noFill/>
          <a:ln w="9525">
            <a:noFill/>
            <a:miter lim="800000"/>
            <a:headEnd/>
            <a:tailEnd/>
          </a:ln>
        </p:spPr>
        <p:txBody>
          <a:bodyPr wrap="none">
            <a:spAutoFit/>
          </a:bodyPr>
          <a:lstStyle/>
          <a:p>
            <a:r>
              <a:rPr lang="en-AU" altLang="en-US" sz="2400">
                <a:solidFill>
                  <a:schemeClr val="hlink"/>
                </a:solidFill>
                <a:latin typeface="Symbol" charset="2"/>
              </a:rPr>
              <a:t>d</a:t>
            </a:r>
            <a:endParaRPr lang="en-AU" altLang="en-US" sz="2400">
              <a:solidFill>
                <a:schemeClr val="hlink"/>
              </a:solidFill>
            </a:endParaRPr>
          </a:p>
        </p:txBody>
      </p:sp>
      <p:sp>
        <p:nvSpPr>
          <p:cNvPr id="50" name="Text Box 24"/>
          <p:cNvSpPr txBox="1">
            <a:spLocks noChangeArrowheads="1"/>
          </p:cNvSpPr>
          <p:nvPr/>
        </p:nvSpPr>
        <p:spPr bwMode="auto">
          <a:xfrm>
            <a:off x="3603625" y="2497138"/>
            <a:ext cx="741363" cy="457200"/>
          </a:xfrm>
          <a:prstGeom prst="rect">
            <a:avLst/>
          </a:prstGeom>
          <a:noFill/>
          <a:ln w="9525">
            <a:noFill/>
            <a:miter lim="800000"/>
            <a:headEnd/>
            <a:tailEnd/>
          </a:ln>
        </p:spPr>
        <p:txBody>
          <a:bodyPr wrap="none">
            <a:spAutoFit/>
          </a:bodyPr>
          <a:lstStyle/>
          <a:p>
            <a:r>
              <a:rPr lang="en-AU" altLang="en-US" sz="2400">
                <a:solidFill>
                  <a:schemeClr val="hlink"/>
                </a:solidFill>
                <a:latin typeface="Symbol" charset="2"/>
              </a:rPr>
              <a:t>g</a:t>
            </a:r>
            <a:r>
              <a:rPr lang="en-AU" altLang="en-US" sz="2400">
                <a:solidFill>
                  <a:schemeClr val="hlink"/>
                </a:solidFill>
              </a:rPr>
              <a:t>+ L</a:t>
            </a:r>
          </a:p>
        </p:txBody>
      </p:sp>
      <p:sp>
        <p:nvSpPr>
          <p:cNvPr id="51" name="Text Box 25"/>
          <p:cNvSpPr txBox="1">
            <a:spLocks noChangeArrowheads="1"/>
          </p:cNvSpPr>
          <p:nvPr/>
        </p:nvSpPr>
        <p:spPr bwMode="auto">
          <a:xfrm>
            <a:off x="1685925" y="4187825"/>
            <a:ext cx="682625" cy="366713"/>
          </a:xfrm>
          <a:prstGeom prst="rect">
            <a:avLst/>
          </a:prstGeom>
          <a:noFill/>
          <a:ln w="9525">
            <a:noFill/>
            <a:miter lim="800000"/>
            <a:headEnd/>
            <a:tailEnd/>
          </a:ln>
        </p:spPr>
        <p:txBody>
          <a:bodyPr wrap="none">
            <a:spAutoFit/>
          </a:bodyPr>
          <a:lstStyle/>
          <a:p>
            <a:r>
              <a:rPr lang="en-AU" altLang="en-US" sz="1800">
                <a:solidFill>
                  <a:schemeClr val="hlink"/>
                </a:solidFill>
                <a:latin typeface="Symbol" charset="2"/>
              </a:rPr>
              <a:t>a</a:t>
            </a:r>
            <a:r>
              <a:rPr lang="en-AU" altLang="en-US" sz="1800">
                <a:solidFill>
                  <a:schemeClr val="hlink"/>
                </a:solidFill>
              </a:rPr>
              <a:t> + </a:t>
            </a:r>
            <a:r>
              <a:rPr lang="en-AU" altLang="en-US" sz="1800">
                <a:solidFill>
                  <a:schemeClr val="hlink"/>
                </a:solidFill>
                <a:latin typeface="Symbol" charset="2"/>
              </a:rPr>
              <a:t>g</a:t>
            </a:r>
            <a:endParaRPr lang="en-AU" altLang="en-US" sz="2400">
              <a:solidFill>
                <a:schemeClr val="hlink"/>
              </a:solidFill>
            </a:endParaRPr>
          </a:p>
        </p:txBody>
      </p:sp>
      <p:sp>
        <p:nvSpPr>
          <p:cNvPr id="52" name="Text Box 26"/>
          <p:cNvSpPr txBox="1">
            <a:spLocks noChangeArrowheads="1"/>
          </p:cNvSpPr>
          <p:nvPr/>
        </p:nvSpPr>
        <p:spPr bwMode="auto">
          <a:xfrm>
            <a:off x="6880225" y="2727325"/>
            <a:ext cx="1087438" cy="366713"/>
          </a:xfrm>
          <a:prstGeom prst="rect">
            <a:avLst/>
          </a:prstGeom>
          <a:noFill/>
          <a:ln w="9525">
            <a:noFill/>
            <a:miter lim="800000"/>
            <a:headEnd/>
            <a:tailEnd/>
          </a:ln>
        </p:spPr>
        <p:txBody>
          <a:bodyPr wrap="none">
            <a:spAutoFit/>
          </a:bodyPr>
          <a:lstStyle/>
          <a:p>
            <a:r>
              <a:rPr lang="en-AU" altLang="en-US" sz="1800">
                <a:solidFill>
                  <a:schemeClr val="hlink"/>
                </a:solidFill>
              </a:rPr>
              <a:t>L + Fe</a:t>
            </a:r>
            <a:r>
              <a:rPr lang="en-AU" altLang="en-US" sz="1800" baseline="-25000">
                <a:solidFill>
                  <a:schemeClr val="hlink"/>
                </a:solidFill>
              </a:rPr>
              <a:t>3</a:t>
            </a:r>
            <a:r>
              <a:rPr lang="en-AU" altLang="en-US" sz="1800">
                <a:solidFill>
                  <a:schemeClr val="hlink"/>
                </a:solidFill>
              </a:rPr>
              <a:t>C</a:t>
            </a:r>
            <a:endParaRPr lang="en-AU" altLang="en-US" sz="2400">
              <a:solidFill>
                <a:schemeClr val="hlink"/>
              </a:solidFill>
            </a:endParaRPr>
          </a:p>
        </p:txBody>
      </p:sp>
      <p:sp>
        <p:nvSpPr>
          <p:cNvPr id="53" name="Text Box 27"/>
          <p:cNvSpPr txBox="1">
            <a:spLocks noChangeArrowheads="1"/>
          </p:cNvSpPr>
          <p:nvPr/>
        </p:nvSpPr>
        <p:spPr bwMode="auto">
          <a:xfrm>
            <a:off x="974725" y="4438650"/>
            <a:ext cx="666750" cy="304800"/>
          </a:xfrm>
          <a:prstGeom prst="rect">
            <a:avLst/>
          </a:prstGeom>
          <a:noFill/>
          <a:ln w="9525">
            <a:noFill/>
            <a:miter lim="800000"/>
            <a:headEnd/>
            <a:tailEnd/>
          </a:ln>
        </p:spPr>
        <p:txBody>
          <a:bodyPr wrap="none">
            <a:spAutoFit/>
          </a:bodyPr>
          <a:lstStyle/>
          <a:p>
            <a:r>
              <a:rPr lang="en-AU" altLang="en-US"/>
              <a:t>723˚C</a:t>
            </a:r>
          </a:p>
        </p:txBody>
      </p:sp>
      <p:sp>
        <p:nvSpPr>
          <p:cNvPr id="54" name="Text Box 28"/>
          <p:cNvSpPr txBox="1">
            <a:spLocks noChangeArrowheads="1"/>
          </p:cNvSpPr>
          <p:nvPr/>
        </p:nvSpPr>
        <p:spPr bwMode="auto">
          <a:xfrm>
            <a:off x="898525" y="3600450"/>
            <a:ext cx="666750" cy="304800"/>
          </a:xfrm>
          <a:prstGeom prst="rect">
            <a:avLst/>
          </a:prstGeom>
          <a:noFill/>
          <a:ln w="9525">
            <a:noFill/>
            <a:miter lim="800000"/>
            <a:headEnd/>
            <a:tailEnd/>
          </a:ln>
        </p:spPr>
        <p:txBody>
          <a:bodyPr wrap="none">
            <a:spAutoFit/>
          </a:bodyPr>
          <a:lstStyle/>
          <a:p>
            <a:r>
              <a:rPr lang="en-AU" altLang="en-US"/>
              <a:t>910˚C</a:t>
            </a:r>
          </a:p>
        </p:txBody>
      </p:sp>
      <p:sp>
        <p:nvSpPr>
          <p:cNvPr id="55" name="Text Box 31"/>
          <p:cNvSpPr txBox="1">
            <a:spLocks noChangeArrowheads="1"/>
          </p:cNvSpPr>
          <p:nvPr/>
        </p:nvSpPr>
        <p:spPr bwMode="auto">
          <a:xfrm>
            <a:off x="1355725" y="5810250"/>
            <a:ext cx="441325" cy="304800"/>
          </a:xfrm>
          <a:prstGeom prst="rect">
            <a:avLst/>
          </a:prstGeom>
          <a:noFill/>
          <a:ln w="9525">
            <a:noFill/>
            <a:miter lim="800000"/>
            <a:headEnd/>
            <a:tailEnd/>
          </a:ln>
        </p:spPr>
        <p:txBody>
          <a:bodyPr wrap="none">
            <a:spAutoFit/>
          </a:bodyPr>
          <a:lstStyle/>
          <a:p>
            <a:r>
              <a:rPr lang="en-AU" altLang="en-US"/>
              <a:t>0%</a:t>
            </a:r>
          </a:p>
        </p:txBody>
      </p:sp>
      <p:sp>
        <p:nvSpPr>
          <p:cNvPr id="56" name="Text Box 32"/>
          <p:cNvSpPr txBox="1">
            <a:spLocks noChangeArrowheads="1"/>
          </p:cNvSpPr>
          <p:nvPr/>
        </p:nvSpPr>
        <p:spPr bwMode="auto">
          <a:xfrm>
            <a:off x="2422525" y="5810250"/>
            <a:ext cx="588963" cy="304800"/>
          </a:xfrm>
          <a:prstGeom prst="rect">
            <a:avLst/>
          </a:prstGeom>
          <a:noFill/>
          <a:ln w="9525">
            <a:noFill/>
            <a:miter lim="800000"/>
            <a:headEnd/>
            <a:tailEnd/>
          </a:ln>
        </p:spPr>
        <p:txBody>
          <a:bodyPr wrap="none">
            <a:spAutoFit/>
          </a:bodyPr>
          <a:lstStyle/>
          <a:p>
            <a:r>
              <a:rPr lang="en-AU" altLang="en-US"/>
              <a:t>0.8%</a:t>
            </a:r>
          </a:p>
        </p:txBody>
      </p:sp>
      <p:sp>
        <p:nvSpPr>
          <p:cNvPr id="57" name="Text Box 33"/>
          <p:cNvSpPr txBox="1">
            <a:spLocks noChangeArrowheads="1"/>
          </p:cNvSpPr>
          <p:nvPr/>
        </p:nvSpPr>
        <p:spPr bwMode="auto">
          <a:xfrm>
            <a:off x="4022725" y="5810250"/>
            <a:ext cx="544513" cy="304800"/>
          </a:xfrm>
          <a:prstGeom prst="rect">
            <a:avLst/>
          </a:prstGeom>
          <a:noFill/>
          <a:ln w="9525">
            <a:noFill/>
            <a:miter lim="800000"/>
            <a:headEnd/>
            <a:tailEnd/>
          </a:ln>
        </p:spPr>
        <p:txBody>
          <a:bodyPr wrap="none">
            <a:spAutoFit/>
          </a:bodyPr>
          <a:lstStyle/>
          <a:p>
            <a:r>
              <a:rPr lang="en-AU" altLang="en-US"/>
              <a:t>~2%</a:t>
            </a:r>
          </a:p>
        </p:txBody>
      </p:sp>
      <p:sp>
        <p:nvSpPr>
          <p:cNvPr id="58" name="Text Box 34"/>
          <p:cNvSpPr txBox="1">
            <a:spLocks noChangeArrowheads="1"/>
          </p:cNvSpPr>
          <p:nvPr/>
        </p:nvSpPr>
        <p:spPr bwMode="auto">
          <a:xfrm>
            <a:off x="6003925" y="5810250"/>
            <a:ext cx="473075" cy="369332"/>
          </a:xfrm>
          <a:prstGeom prst="rect">
            <a:avLst/>
          </a:prstGeom>
          <a:noFill/>
          <a:ln w="9525">
            <a:noFill/>
            <a:miter lim="800000"/>
            <a:headEnd/>
            <a:tailEnd/>
          </a:ln>
        </p:spPr>
        <p:txBody>
          <a:bodyPr wrap="square">
            <a:spAutoFit/>
          </a:bodyPr>
          <a:lstStyle/>
          <a:p>
            <a:r>
              <a:rPr lang="en-AU" altLang="en-US" dirty="0" smtClean="0"/>
              <a:t>3%</a:t>
            </a:r>
            <a:endParaRPr lang="en-AU" altLang="en-US" dirty="0"/>
          </a:p>
        </p:txBody>
      </p:sp>
      <p:grpSp>
        <p:nvGrpSpPr>
          <p:cNvPr id="59" name="Group 45"/>
          <p:cNvGrpSpPr>
            <a:grpSpLocks/>
          </p:cNvGrpSpPr>
          <p:nvPr/>
        </p:nvGrpSpPr>
        <p:grpSpPr bwMode="auto">
          <a:xfrm>
            <a:off x="1676400" y="4724400"/>
            <a:ext cx="560388" cy="671513"/>
            <a:chOff x="1056" y="2976"/>
            <a:chExt cx="353" cy="423"/>
          </a:xfrm>
        </p:grpSpPr>
        <p:sp>
          <p:nvSpPr>
            <p:cNvPr id="60" name="Text Box 22"/>
            <p:cNvSpPr txBox="1">
              <a:spLocks noChangeArrowheads="1"/>
            </p:cNvSpPr>
            <p:nvPr/>
          </p:nvSpPr>
          <p:spPr bwMode="auto">
            <a:xfrm>
              <a:off x="1152" y="3072"/>
              <a:ext cx="257" cy="327"/>
            </a:xfrm>
            <a:prstGeom prst="rect">
              <a:avLst/>
            </a:prstGeom>
            <a:noFill/>
            <a:ln w="9525">
              <a:noFill/>
              <a:miter lim="800000"/>
              <a:headEnd/>
              <a:tailEnd/>
            </a:ln>
          </p:spPr>
          <p:txBody>
            <a:bodyPr wrap="none">
              <a:spAutoFit/>
            </a:bodyPr>
            <a:lstStyle/>
            <a:p>
              <a:r>
                <a:rPr lang="en-AU" altLang="en-US" sz="2800">
                  <a:solidFill>
                    <a:schemeClr val="hlink"/>
                  </a:solidFill>
                  <a:latin typeface="Symbol" charset="2"/>
                </a:rPr>
                <a:t>a</a:t>
              </a:r>
              <a:endParaRPr lang="en-AU" altLang="en-US" sz="2800">
                <a:solidFill>
                  <a:schemeClr val="hlink"/>
                </a:solidFill>
              </a:endParaRPr>
            </a:p>
          </p:txBody>
        </p:sp>
        <p:sp>
          <p:nvSpPr>
            <p:cNvPr id="61" name="Line 38"/>
            <p:cNvSpPr>
              <a:spLocks noChangeShapeType="1"/>
            </p:cNvSpPr>
            <p:nvPr/>
          </p:nvSpPr>
          <p:spPr bwMode="auto">
            <a:xfrm flipH="1" flipV="1">
              <a:off x="1056" y="2976"/>
              <a:ext cx="144" cy="240"/>
            </a:xfrm>
            <a:prstGeom prst="line">
              <a:avLst/>
            </a:prstGeom>
            <a:noFill/>
            <a:ln w="9525">
              <a:solidFill>
                <a:schemeClr val="tx1"/>
              </a:solidFill>
              <a:miter lim="800000"/>
              <a:headEnd/>
              <a:tailEnd type="triangle" w="med" len="med"/>
            </a:ln>
          </p:spPr>
          <p:txBody>
            <a:bodyPr wrap="none" anchor="ctr"/>
            <a:lstStyle/>
            <a:p>
              <a:endParaRPr lang="en-US"/>
            </a:p>
          </p:txBody>
        </p:sp>
      </p:grpSp>
      <p:sp>
        <p:nvSpPr>
          <p:cNvPr id="62" name="Text Box 44"/>
          <p:cNvSpPr txBox="1">
            <a:spLocks noChangeArrowheads="1"/>
          </p:cNvSpPr>
          <p:nvPr/>
        </p:nvSpPr>
        <p:spPr bwMode="auto">
          <a:xfrm>
            <a:off x="3641725" y="3794125"/>
            <a:ext cx="1054100" cy="366713"/>
          </a:xfrm>
          <a:prstGeom prst="rect">
            <a:avLst/>
          </a:prstGeom>
          <a:noFill/>
          <a:ln w="9525">
            <a:noFill/>
            <a:miter lim="800000"/>
            <a:headEnd/>
            <a:tailEnd/>
          </a:ln>
        </p:spPr>
        <p:txBody>
          <a:bodyPr wrap="none">
            <a:spAutoFit/>
          </a:bodyPr>
          <a:lstStyle/>
          <a:p>
            <a:r>
              <a:rPr lang="en-AU" altLang="en-US" sz="1800">
                <a:solidFill>
                  <a:schemeClr val="hlink"/>
                </a:solidFill>
                <a:latin typeface="Symbol" charset="2"/>
              </a:rPr>
              <a:t>g</a:t>
            </a:r>
            <a:r>
              <a:rPr lang="en-AU" altLang="en-US" sz="1800">
                <a:solidFill>
                  <a:schemeClr val="hlink"/>
                </a:solidFill>
              </a:rPr>
              <a:t> + Fe</a:t>
            </a:r>
            <a:r>
              <a:rPr lang="en-AU" altLang="en-US" sz="1800" baseline="-25000">
                <a:solidFill>
                  <a:schemeClr val="hlink"/>
                </a:solidFill>
              </a:rPr>
              <a:t>3</a:t>
            </a:r>
            <a:r>
              <a:rPr lang="en-AU" altLang="en-US" sz="1800">
                <a:solidFill>
                  <a:schemeClr val="hlink"/>
                </a:solidFill>
              </a:rPr>
              <a:t>C</a:t>
            </a:r>
          </a:p>
        </p:txBody>
      </p:sp>
      <p:sp>
        <p:nvSpPr>
          <p:cNvPr id="63" name="Rectangle 43"/>
          <p:cNvSpPr>
            <a:spLocks noChangeArrowheads="1"/>
          </p:cNvSpPr>
          <p:nvPr/>
        </p:nvSpPr>
        <p:spPr bwMode="auto">
          <a:xfrm>
            <a:off x="5410200" y="1524000"/>
            <a:ext cx="1371600" cy="4343400"/>
          </a:xfrm>
          <a:prstGeom prst="rect">
            <a:avLst/>
          </a:prstGeom>
          <a:noFill/>
          <a:ln w="38100">
            <a:solidFill>
              <a:schemeClr val="folHlink"/>
            </a:solidFill>
            <a:prstDash val="lgDash"/>
            <a:miter lim="800000"/>
            <a:headEnd/>
            <a:tailEnd/>
          </a:ln>
        </p:spPr>
        <p:txBody>
          <a:bodyPr wrap="none" anchor="ctr"/>
          <a:lstStyle/>
          <a:p>
            <a:pPr algn="ctr"/>
            <a:r>
              <a:rPr lang="en-AU" altLang="en-US" sz="2000" dirty="0">
                <a:solidFill>
                  <a:schemeClr val="folHlink"/>
                </a:solidFill>
              </a:rPr>
              <a:t>Cast Iron</a:t>
            </a:r>
            <a:endParaRPr lang="en-AU" altLang="en-US" dirty="0">
              <a:solidFill>
                <a:schemeClr val="folHlink"/>
              </a:solidFill>
            </a:endParaRPr>
          </a:p>
        </p:txBody>
      </p:sp>
      <p:sp>
        <p:nvSpPr>
          <p:cNvPr id="64" name="Rectangle 40"/>
          <p:cNvSpPr>
            <a:spLocks noChangeArrowheads="1"/>
          </p:cNvSpPr>
          <p:nvPr/>
        </p:nvSpPr>
        <p:spPr bwMode="auto">
          <a:xfrm>
            <a:off x="1600200" y="1524000"/>
            <a:ext cx="1143000" cy="4343400"/>
          </a:xfrm>
          <a:prstGeom prst="rect">
            <a:avLst/>
          </a:prstGeom>
          <a:noFill/>
          <a:ln w="38100">
            <a:solidFill>
              <a:schemeClr val="folHlink"/>
            </a:solidFill>
            <a:prstDash val="lgDash"/>
            <a:miter lim="800000"/>
            <a:headEnd/>
            <a:tailEnd/>
          </a:ln>
        </p:spPr>
        <p:txBody>
          <a:bodyPr wrap="none" anchor="ctr"/>
          <a:lstStyle/>
          <a:p>
            <a:pPr algn="ctr"/>
            <a:r>
              <a:rPr lang="en-AU" altLang="en-US" sz="2000">
                <a:solidFill>
                  <a:schemeClr val="folHlink"/>
                </a:solidFill>
              </a:rPr>
              <a:t>Carbon </a:t>
            </a:r>
          </a:p>
          <a:p>
            <a:pPr algn="ctr"/>
            <a:r>
              <a:rPr lang="en-AU" altLang="en-US" sz="2000">
                <a:solidFill>
                  <a:schemeClr val="folHlink"/>
                </a:solidFill>
              </a:rPr>
              <a:t>Steel</a:t>
            </a:r>
            <a:endParaRPr lang="en-AU" altLang="en-US">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autoUpdateAnimBg="0"/>
      <p:bldP spid="6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altLang="en-US" sz="4400" b="1" i="0" u="none" strike="noStrike" kern="1200" cap="none" spc="0" normalizeH="0" baseline="0" noProof="0" dirty="0" smtClean="0">
                <a:ln>
                  <a:noFill/>
                </a:ln>
                <a:solidFill>
                  <a:schemeClr val="tx1"/>
                </a:solidFill>
                <a:effectLst/>
                <a:uLnTx/>
                <a:uFillTx/>
                <a:latin typeface="+mj-lt"/>
                <a:ea typeface="+mj-ea"/>
                <a:cs typeface="+mj-cs"/>
              </a:rPr>
              <a:t>Effect of cooling rate</a:t>
            </a:r>
          </a:p>
        </p:txBody>
      </p:sp>
      <p:sp>
        <p:nvSpPr>
          <p:cNvPr id="3" name="Rectangle 3"/>
          <p:cNvSpPr txBox="1">
            <a:spLocks noChangeArrowheads="1"/>
          </p:cNvSpPr>
          <p:nvPr/>
        </p:nvSpPr>
        <p:spPr>
          <a:xfrm>
            <a:off x="685800" y="1219200"/>
            <a:ext cx="7772400" cy="4724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Slow cooling favours the formation of graphite &amp; low hardness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Rapid cooling promotes carbides with high hardness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Thick sections cool slowly, while thin sections cool quickly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altLang="en-US" sz="3200" b="1" i="0" u="none" strike="noStrike" kern="1200" cap="none" spc="0" normalizeH="0" baseline="0" noProof="0" dirty="0" smtClean="0">
                <a:ln>
                  <a:noFill/>
                </a:ln>
                <a:solidFill>
                  <a:schemeClr val="tx1"/>
                </a:solidFill>
                <a:effectLst/>
                <a:uLnTx/>
                <a:uFillTx/>
                <a:latin typeface="+mn-lt"/>
                <a:ea typeface="+mn-ea"/>
                <a:cs typeface="+mn-cs"/>
              </a:rPr>
              <a:t>Sand moulds cool slowly, but metal chills can be used to increase cooling rate &amp; promote white iron.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646331"/>
          </a:xfrm>
          <a:prstGeom prst="rect">
            <a:avLst/>
          </a:prstGeom>
          <a:noFill/>
        </p:spPr>
        <p:txBody>
          <a:bodyPr wrap="square" rtlCol="0">
            <a:spAutoFit/>
          </a:bodyPr>
          <a:lstStyle/>
          <a:p>
            <a:r>
              <a:rPr lang="en-US" sz="3600" b="1" dirty="0" smtClean="0">
                <a:solidFill>
                  <a:srgbClr val="FF0000"/>
                </a:solidFill>
              </a:rPr>
              <a:t>		TYPES OF CAST IRON</a:t>
            </a:r>
            <a:endParaRPr lang="en-US" sz="3600" b="1" dirty="0">
              <a:solidFill>
                <a:srgbClr val="FF0000"/>
              </a:solidFill>
            </a:endParaRPr>
          </a:p>
        </p:txBody>
      </p:sp>
      <p:sp>
        <p:nvSpPr>
          <p:cNvPr id="3" name="Rounded Rectangle 2"/>
          <p:cNvSpPr/>
          <p:nvPr/>
        </p:nvSpPr>
        <p:spPr>
          <a:xfrm>
            <a:off x="2514600" y="1295400"/>
            <a:ext cx="2895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solidFill>
              </a:rPr>
              <a:t>CAST IRON</a:t>
            </a:r>
            <a:endParaRPr lang="en-US" sz="4400" dirty="0">
              <a:solidFill>
                <a:schemeClr val="tx1"/>
              </a:solidFill>
            </a:endParaRPr>
          </a:p>
        </p:txBody>
      </p:sp>
      <p:cxnSp>
        <p:nvCxnSpPr>
          <p:cNvPr id="5" name="Straight Connector 4"/>
          <p:cNvCxnSpPr/>
          <p:nvPr/>
        </p:nvCxnSpPr>
        <p:spPr>
          <a:xfrm>
            <a:off x="762000" y="2209800"/>
            <a:ext cx="7772400" cy="1588"/>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52400" y="2667000"/>
            <a:ext cx="990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GRAY CI</a:t>
            </a:r>
            <a:endParaRPr lang="en-US" sz="2400" b="1" dirty="0"/>
          </a:p>
        </p:txBody>
      </p:sp>
      <p:sp>
        <p:nvSpPr>
          <p:cNvPr id="7" name="Rounded Rectangle 6"/>
          <p:cNvSpPr/>
          <p:nvPr/>
        </p:nvSpPr>
        <p:spPr>
          <a:xfrm>
            <a:off x="1295400" y="2715490"/>
            <a:ext cx="1295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WHITE CI</a:t>
            </a:r>
            <a:endParaRPr lang="en-US" sz="2800" b="1" dirty="0"/>
          </a:p>
        </p:txBody>
      </p:sp>
      <p:sp>
        <p:nvSpPr>
          <p:cNvPr id="8" name="Rounded Rectangle 7"/>
          <p:cNvSpPr/>
          <p:nvPr/>
        </p:nvSpPr>
        <p:spPr>
          <a:xfrm>
            <a:off x="2743200" y="2667000"/>
            <a:ext cx="2057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NODULAR CI</a:t>
            </a:r>
          </a:p>
          <a:p>
            <a:pPr algn="ctr"/>
            <a:r>
              <a:rPr lang="en-US" sz="2400" b="1" dirty="0" smtClean="0"/>
              <a:t>SPHEROIDAL CI</a:t>
            </a:r>
          </a:p>
          <a:p>
            <a:pPr algn="ctr"/>
            <a:r>
              <a:rPr lang="en-US" sz="2400" b="1" dirty="0" smtClean="0"/>
              <a:t>DUCTILE CI</a:t>
            </a:r>
            <a:endParaRPr lang="en-US" sz="2400" b="1" dirty="0"/>
          </a:p>
        </p:txBody>
      </p:sp>
      <p:sp>
        <p:nvSpPr>
          <p:cNvPr id="9" name="Rounded Rectangle 8"/>
          <p:cNvSpPr/>
          <p:nvPr/>
        </p:nvSpPr>
        <p:spPr>
          <a:xfrm>
            <a:off x="4876800" y="2667000"/>
            <a:ext cx="1371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CHILLED CI</a:t>
            </a:r>
            <a:endParaRPr lang="en-US" sz="2400" b="1" dirty="0"/>
          </a:p>
        </p:txBody>
      </p:sp>
      <p:sp>
        <p:nvSpPr>
          <p:cNvPr id="10" name="Rounded Rectangle 9"/>
          <p:cNvSpPr/>
          <p:nvPr/>
        </p:nvSpPr>
        <p:spPr>
          <a:xfrm>
            <a:off x="6324600" y="2667000"/>
            <a:ext cx="1447800" cy="1136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MEEHA NITE CI</a:t>
            </a:r>
            <a:endParaRPr lang="en-US" sz="2400" b="1" dirty="0"/>
          </a:p>
        </p:txBody>
      </p:sp>
      <p:sp>
        <p:nvSpPr>
          <p:cNvPr id="11" name="Rounded Rectangle 10"/>
          <p:cNvSpPr/>
          <p:nvPr/>
        </p:nvSpPr>
        <p:spPr>
          <a:xfrm>
            <a:off x="7834745" y="2701634"/>
            <a:ext cx="1295400" cy="1108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ALLOY CI</a:t>
            </a:r>
            <a:endParaRPr lang="en-US" sz="2800" b="1" dirty="0"/>
          </a:p>
        </p:txBody>
      </p:sp>
      <p:sp>
        <p:nvSpPr>
          <p:cNvPr id="12" name="Down Arrow 11"/>
          <p:cNvSpPr/>
          <p:nvPr/>
        </p:nvSpPr>
        <p:spPr>
          <a:xfrm>
            <a:off x="1752600" y="3505200"/>
            <a:ext cx="3048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62000" y="4648200"/>
            <a:ext cx="2971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MALLEABLE CI</a:t>
            </a:r>
            <a:endParaRPr lang="en-US" sz="3200" b="1" dirty="0"/>
          </a:p>
        </p:txBody>
      </p:sp>
      <p:sp>
        <p:nvSpPr>
          <p:cNvPr id="14" name="Down Arrow 13"/>
          <p:cNvSpPr/>
          <p:nvPr/>
        </p:nvSpPr>
        <p:spPr>
          <a:xfrm>
            <a:off x="914400" y="51054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352800" y="5105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28600" y="5715000"/>
            <a:ext cx="2362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en-US" sz="2400" b="1" dirty="0" smtClean="0"/>
              <a:t>WHITE HEART </a:t>
            </a:r>
            <a:endParaRPr lang="en-US" sz="2400" b="1" dirty="0" smtClean="0">
              <a:solidFill>
                <a:srgbClr val="FF0000"/>
              </a:solidFill>
            </a:endParaRPr>
          </a:p>
          <a:p>
            <a:pPr algn="ctr"/>
            <a:endParaRPr lang="en-US" sz="2400" b="1" dirty="0"/>
          </a:p>
        </p:txBody>
      </p:sp>
      <p:sp>
        <p:nvSpPr>
          <p:cNvPr id="17" name="Rounded Rectangle 16"/>
          <p:cNvSpPr/>
          <p:nvPr/>
        </p:nvSpPr>
        <p:spPr>
          <a:xfrm>
            <a:off x="2971800" y="5715000"/>
            <a:ext cx="2133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BLACK HEART </a:t>
            </a:r>
            <a:endParaRPr lang="en-US" sz="2400" b="1" dirty="0"/>
          </a:p>
        </p:txBody>
      </p:sp>
      <p:sp>
        <p:nvSpPr>
          <p:cNvPr id="18" name="Down Arrow 17"/>
          <p:cNvSpPr/>
          <p:nvPr/>
        </p:nvSpPr>
        <p:spPr>
          <a:xfrm>
            <a:off x="3886200" y="19812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62000" y="2209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905000" y="2209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3657600" y="2209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5334000" y="2209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781800" y="2209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8458200" y="2209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2007</Words>
  <Application>Microsoft Office PowerPoint</Application>
  <PresentationFormat>On-screen Show (4:3)</PresentationFormat>
  <Paragraphs>425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Anand</dc:creator>
  <cp:lastModifiedBy>GP-MECH-05</cp:lastModifiedBy>
  <cp:revision>99</cp:revision>
  <dcterms:created xsi:type="dcterms:W3CDTF">2006-08-16T00:00:00Z</dcterms:created>
  <dcterms:modified xsi:type="dcterms:W3CDTF">2013-07-17T06:51:47Z</dcterms:modified>
</cp:coreProperties>
</file>