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86" r:id="rId8"/>
    <p:sldId id="284" r:id="rId9"/>
    <p:sldId id="285" r:id="rId10"/>
    <p:sldId id="287" r:id="rId11"/>
    <p:sldId id="288" r:id="rId12"/>
    <p:sldId id="289" r:id="rId13"/>
    <p:sldId id="290" r:id="rId14"/>
    <p:sldId id="291" r:id="rId15"/>
    <p:sldId id="292" r:id="rId16"/>
    <p:sldId id="293" r:id="rId17"/>
    <p:sldId id="294" r:id="rId18"/>
    <p:sldId id="258" r:id="rId19"/>
    <p:sldId id="259" r:id="rId20"/>
    <p:sldId id="260" r:id="rId21"/>
    <p:sldId id="261" r:id="rId22"/>
    <p:sldId id="295" r:id="rId23"/>
    <p:sldId id="262" r:id="rId24"/>
    <p:sldId id="263" r:id="rId25"/>
    <p:sldId id="264" r:id="rId26"/>
    <p:sldId id="304" r:id="rId27"/>
    <p:sldId id="305" r:id="rId28"/>
    <p:sldId id="296" r:id="rId29"/>
    <p:sldId id="297" r:id="rId30"/>
    <p:sldId id="298" r:id="rId31"/>
    <p:sldId id="299" r:id="rId32"/>
    <p:sldId id="300" r:id="rId33"/>
    <p:sldId id="301" r:id="rId34"/>
    <p:sldId id="302" r:id="rId35"/>
    <p:sldId id="303" r:id="rId36"/>
    <p:sldId id="306" r:id="rId37"/>
    <p:sldId id="307" r:id="rId38"/>
    <p:sldId id="308" r:id="rId39"/>
    <p:sldId id="309" r:id="rId40"/>
    <p:sldId id="310" r:id="rId41"/>
    <p:sldId id="311" r:id="rId42"/>
    <p:sldId id="312"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30-Nov-16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30-Nov-16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4.bp.blogspot.com/-G8AyQybo37Q/T3Kd5CgYPaI/AAAAAAAAAew/kjwHTYmjvCk/s1600/priani-gauge-image.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instrumentationtoday.com/wp-content/uploads/2012/01/External-Type-Ionisation-Gauge.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nstrumentationtoday.com/wp-content/uploads/2011/09/Bourdon-Tube-Pressure-Gauge.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nstrumentationtoday.com/wp-content/uploads/2011/09/Expansion-of-Bourdon-Tube-Due-to-Internal-Pressure.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instrumentationtoday.com/pressure-transducer/2011/09/"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instrumentationtoday.com/wp-content/uploads/2011/09/Diaphragm-Gauge.jpg"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instrumentationtoday.com/wp-content/uploads/2011/09/Diaphragm-Pressure-Transducer.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instrumentationtoday.com/bourdon-tube/2011/09/"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instrumentationtoday.com/wp-content/uploads/2011/09/U-Tube-Manometer.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instrumentationtoday.com/wp-content/uploads/2011/09/Well-Type-Manometer.jp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instrumentationtoday.com/wp-content/uploads/2011/09/Inclined-Tube-Manometer.jp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instrumentationtoday.com/wp-content/uploads/2011/09/Micromanometer.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534400" cy="4770537"/>
          </a:xfrm>
          <a:prstGeom prst="rect">
            <a:avLst/>
          </a:prstGeom>
          <a:noFill/>
        </p:spPr>
        <p:txBody>
          <a:bodyPr wrap="square" rtlCol="0">
            <a:spAutoFit/>
          </a:bodyPr>
          <a:lstStyle/>
          <a:p>
            <a:pPr algn="ctr"/>
            <a:r>
              <a:rPr lang="en-US" sz="4000" b="1" dirty="0" smtClean="0">
                <a:solidFill>
                  <a:srgbClr val="FF0000"/>
                </a:solidFill>
              </a:rPr>
              <a:t>Pressure Measurement  </a:t>
            </a:r>
          </a:p>
          <a:p>
            <a:r>
              <a:rPr lang="en-US" sz="4000" b="1" dirty="0" smtClean="0">
                <a:solidFill>
                  <a:srgbClr val="0070C0"/>
                </a:solidFill>
              </a:rPr>
              <a:t>Syllabus:  </a:t>
            </a:r>
          </a:p>
          <a:p>
            <a:r>
              <a:rPr lang="en-US" sz="3200" b="1" dirty="0" smtClean="0"/>
              <a:t>5.1    Definition &amp; Units of Pressure, Terminology </a:t>
            </a:r>
          </a:p>
          <a:p>
            <a:r>
              <a:rPr lang="en-US" sz="3200" b="1" dirty="0" smtClean="0"/>
              <a:t>         of Pressure Measurement.</a:t>
            </a:r>
          </a:p>
          <a:p>
            <a:r>
              <a:rPr lang="en-US" sz="3200" b="1" dirty="0" smtClean="0"/>
              <a:t>5.2    Low Pressure Measurement, McLeod  </a:t>
            </a:r>
          </a:p>
          <a:p>
            <a:r>
              <a:rPr lang="en-US" sz="3200" b="1" dirty="0" smtClean="0"/>
              <a:t>         Gauge, Thermal Conductivity Gauge, </a:t>
            </a:r>
          </a:p>
          <a:p>
            <a:r>
              <a:rPr lang="en-US" sz="3200" b="1" dirty="0" smtClean="0"/>
              <a:t>         Ionization Gauge </a:t>
            </a:r>
          </a:p>
          <a:p>
            <a:r>
              <a:rPr lang="en-US" sz="3200" b="1" dirty="0" smtClean="0"/>
              <a:t>5.3    High Pressure Measurement Manometers,             </a:t>
            </a:r>
          </a:p>
          <a:p>
            <a:r>
              <a:rPr lang="en-US" sz="3200" b="1" dirty="0" smtClean="0"/>
              <a:t>         Electrical Resistance Pressure Gauge</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82000" cy="5539978"/>
          </a:xfrm>
          <a:prstGeom prst="rect">
            <a:avLst/>
          </a:prstGeom>
          <a:noFill/>
        </p:spPr>
        <p:txBody>
          <a:bodyPr wrap="square" rtlCol="0">
            <a:spAutoFit/>
          </a:bodyPr>
          <a:lstStyle/>
          <a:p>
            <a:r>
              <a:rPr lang="en-US" sz="2400" b="1" dirty="0" smtClean="0"/>
              <a:t>A REFERENCE COLUMN WITH REFERENCE CAPILLARY TUBE. </a:t>
            </a:r>
          </a:p>
          <a:p>
            <a:r>
              <a:rPr lang="en-US" sz="2400" b="1" dirty="0" smtClean="0"/>
              <a:t>THE REFERENCE CAPILLARY TUBE HAS A POINT CALLED ZERO REFERENCE POINT. </a:t>
            </a:r>
          </a:p>
          <a:p>
            <a:endParaRPr lang="en-US" sz="2400" b="1" dirty="0" smtClean="0"/>
          </a:p>
          <a:p>
            <a:r>
              <a:rPr lang="en-US" sz="2400" b="1" dirty="0" smtClean="0">
                <a:solidFill>
                  <a:srgbClr val="0070C0"/>
                </a:solidFill>
              </a:rPr>
              <a:t>THIS REFERENCE COLUMN IS CONNECTED TO A BULB AND MEASURING CAPILLARY AND THE PLACE OF CONNECTION OF THE BULB WITH REFERENCE COLUMN IS CALLED AS CUT OFF POINT. (IT IS CALLED THE CUT OFF POINT, SINCE IF THE MERCURY LEVEL IS RAISED ABOVE THIS POINT, IT WILL CUT OFF THE ENTRY OF THE APPLIED PRESSURE TO THE BULB AND MEASURING CAPILLARY. </a:t>
            </a:r>
          </a:p>
          <a:p>
            <a:endParaRPr lang="en-US" sz="2400" b="1" dirty="0" smtClean="0"/>
          </a:p>
          <a:p>
            <a:r>
              <a:rPr lang="en-US" sz="2400" b="1" dirty="0" smtClean="0"/>
              <a:t>BELOW THE REFERENCE COLUMN AND THE BULB, THERE IS A MERCURY RESERVOIR OPERATED BY A PISTON.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5539978"/>
          </a:xfrm>
          <a:prstGeom prst="rect">
            <a:avLst/>
          </a:prstGeom>
          <a:noFill/>
        </p:spPr>
        <p:txBody>
          <a:bodyPr wrap="square" rtlCol="0">
            <a:spAutoFit/>
          </a:bodyPr>
          <a:lstStyle/>
          <a:p>
            <a:r>
              <a:rPr lang="en-US" sz="2400" b="1" dirty="0" smtClean="0">
                <a:solidFill>
                  <a:srgbClr val="FF0000"/>
                </a:solidFill>
              </a:rPr>
              <a:t>OPERATION OF MCLEOD VACUUM GAUGE:</a:t>
            </a:r>
          </a:p>
          <a:p>
            <a:r>
              <a:rPr lang="en-US" sz="2400" b="1" dirty="0" smtClean="0"/>
              <a:t/>
            </a:r>
            <a:br>
              <a:rPr lang="en-US" sz="2400" b="1" dirty="0" smtClean="0"/>
            </a:br>
            <a:r>
              <a:rPr lang="en-US" sz="2400" b="1" dirty="0" smtClean="0"/>
              <a:t>THE PRESSURE TO BE MEASURED (P1) IS APPLIED TO THE TOP OF THE REFERENCE COLUMN OF THE MCLEOD GAUGE AS SHOWN IN DIAGRAM. </a:t>
            </a:r>
          </a:p>
          <a:p>
            <a:endParaRPr lang="en-US" sz="2400" b="1" dirty="0" smtClean="0"/>
          </a:p>
          <a:p>
            <a:r>
              <a:rPr lang="en-US" sz="2400" b="1" dirty="0" smtClean="0"/>
              <a:t>THE MERCURY LEVEL IN THE GAUGE IS RAISED BY OPERATING THE PISTON TO FILL THE VOLUME AS SHOWN BY THE DARK SHADE IN THE DIAGRAM. </a:t>
            </a:r>
          </a:p>
          <a:p>
            <a:endParaRPr lang="en-US" sz="2400" b="1" dirty="0" smtClean="0"/>
          </a:p>
          <a:p>
            <a:r>
              <a:rPr lang="en-US" sz="2400" b="1" dirty="0" smtClean="0"/>
              <a:t>WHEN THIS IS THE CASE (CONDITION – 1), THE APPLIED PRESSURE FILLS THE BULB AND THE CAPILLARY.</a:t>
            </a:r>
            <a:br>
              <a:rPr lang="en-US" sz="2400" b="1" dirty="0" smtClean="0"/>
            </a:br>
            <a:r>
              <a:rPr lang="en-US" sz="2400" b="1" dirty="0" smtClean="0"/>
              <a:t>NOW AGAIN THE PISTON IS OPERATED SO THAT THE MERCURY LEVEL IN THE GAUGE INCREASES.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370975"/>
          </a:xfrm>
          <a:prstGeom prst="rect">
            <a:avLst/>
          </a:prstGeom>
          <a:noFill/>
        </p:spPr>
        <p:txBody>
          <a:bodyPr wrap="square" rtlCol="0">
            <a:spAutoFit/>
          </a:bodyPr>
          <a:lstStyle/>
          <a:p>
            <a:r>
              <a:rPr lang="en-US" sz="2400" b="1" dirty="0" smtClean="0"/>
              <a:t>WHEN THE MERCURY LEVEL REACHES THE CUTOFF POINT, A KNOWN VOLUME OF GAS (V1) IS TRAPPED IN THE BULB AND MEASURING CAPILLARY TUBE. </a:t>
            </a:r>
          </a:p>
          <a:p>
            <a:endParaRPr lang="en-US" sz="2400" b="1" dirty="0" smtClean="0"/>
          </a:p>
          <a:p>
            <a:r>
              <a:rPr lang="en-US" sz="2400" b="1" dirty="0" smtClean="0"/>
              <a:t>THE MERCURY LEVEL IS FURTHER RAISED BY OPERATING THE PISTON SO THE TRAPPED GAS IN THE BULB AND MEASURING CAPILLARY TUBE ARE COMPRESSED. </a:t>
            </a:r>
          </a:p>
          <a:p>
            <a:endParaRPr lang="en-US" sz="2400" b="1" dirty="0" smtClean="0"/>
          </a:p>
          <a:p>
            <a:r>
              <a:rPr lang="en-US" sz="2400" b="1" dirty="0" smtClean="0"/>
              <a:t>THIS IS DONE UNTIL THE MERCURY LEVEL REACHES THE “ZERO REFERENCE POINT” MARKED ON THE REFERENCE CAPILLARY (CONDITION – 2). IN THIS CONDITION, THE VOLUME OF THE GAS IN THE MEASURING CAPILLARY TUBE IS READ DIRECTLY BY A SCALE BESIDES IT. </a:t>
            </a:r>
          </a:p>
          <a:p>
            <a:r>
              <a:rPr lang="en-US" sz="2400" b="1" dirty="0" smtClean="0"/>
              <a:t>THAT IS, THE DIFFERENCE IN HEIGHT ‘H’ OF THE MEASURING CAPILLARY AND THE REFERENCE CAPILLARY BECOMES A MEASURE OF THE VOLUME (V2) AND PRESSURE (P2) OF THE TRAPPED GAS.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6186309"/>
          </a:xfrm>
          <a:prstGeom prst="rect">
            <a:avLst/>
          </a:prstGeom>
          <a:noFill/>
        </p:spPr>
        <p:txBody>
          <a:bodyPr wrap="square" rtlCol="0">
            <a:spAutoFit/>
          </a:bodyPr>
          <a:lstStyle/>
          <a:p>
            <a:r>
              <a:rPr lang="en-US" dirty="0" smtClean="0"/>
              <a:t>Now as V1,V2 and P2 are known, the applied pressure P1 can be calculated using Boyle’s Law given by;</a:t>
            </a:r>
            <a:br>
              <a:rPr lang="en-US" dirty="0" smtClean="0"/>
            </a:br>
            <a:r>
              <a:rPr lang="en-US" dirty="0" smtClean="0"/>
              <a:t>      P1V1 = P2V2</a:t>
            </a:r>
            <a:br>
              <a:rPr lang="en-US" dirty="0" smtClean="0"/>
            </a:br>
            <a:r>
              <a:rPr lang="en-US" dirty="0" smtClean="0"/>
              <a:t/>
            </a:r>
            <a:br>
              <a:rPr lang="en-US" dirty="0" smtClean="0"/>
            </a:br>
            <a:r>
              <a:rPr lang="en-US" dirty="0" smtClean="0"/>
              <a:t>Let the volume of the bulb from the cutoff point up to the beginning of the measuring capillary tube = V</a:t>
            </a:r>
            <a:br>
              <a:rPr lang="en-US" dirty="0" smtClean="0"/>
            </a:br>
            <a:r>
              <a:rPr lang="en-US" dirty="0" smtClean="0"/>
              <a:t/>
            </a:r>
            <a:br>
              <a:rPr lang="en-US" dirty="0" smtClean="0"/>
            </a:br>
            <a:r>
              <a:rPr lang="en-US" dirty="0" smtClean="0"/>
              <a:t>Let area of cross – section of the measuring capillary tube = a </a:t>
            </a:r>
            <a:br>
              <a:rPr lang="en-US" dirty="0" smtClean="0"/>
            </a:br>
            <a:r>
              <a:rPr lang="en-US" dirty="0" smtClean="0"/>
              <a:t>Let height of measuring capillary tube = </a:t>
            </a:r>
            <a:r>
              <a:rPr lang="en-US" dirty="0" err="1" smtClean="0"/>
              <a:t>hc</a:t>
            </a:r>
            <a:r>
              <a:rPr lang="en-US" dirty="0" smtClean="0"/>
              <a:t>.</a:t>
            </a:r>
            <a:br>
              <a:rPr lang="en-US" dirty="0" smtClean="0"/>
            </a:br>
            <a:r>
              <a:rPr lang="en-US" dirty="0" smtClean="0"/>
              <a:t/>
            </a:r>
            <a:br>
              <a:rPr lang="en-US" dirty="0" smtClean="0"/>
            </a:br>
            <a:r>
              <a:rPr lang="en-US" dirty="0" smtClean="0"/>
              <a:t>Therefore,</a:t>
            </a:r>
            <a:br>
              <a:rPr lang="en-US" dirty="0" smtClean="0"/>
            </a:br>
            <a:r>
              <a:rPr lang="en-US" dirty="0" smtClean="0"/>
              <a:t/>
            </a:r>
            <a:br>
              <a:rPr lang="en-US" dirty="0" smtClean="0"/>
            </a:br>
            <a:r>
              <a:rPr lang="en-US" dirty="0" smtClean="0"/>
              <a:t>Initial Volume of gas entrapped in the bulb plus measuring capillary tube = </a:t>
            </a:r>
          </a:p>
          <a:p>
            <a:r>
              <a:rPr lang="en-US" dirty="0" smtClean="0"/>
              <a:t>	V1 = </a:t>
            </a:r>
            <a:r>
              <a:rPr lang="en-US" dirty="0" err="1" smtClean="0"/>
              <a:t>V+a</a:t>
            </a:r>
            <a:r>
              <a:rPr lang="en-US" dirty="0" smtClean="0"/>
              <a:t>*</a:t>
            </a:r>
            <a:r>
              <a:rPr lang="en-US" dirty="0" err="1" smtClean="0"/>
              <a:t>hc</a:t>
            </a:r>
            <a:r>
              <a:rPr lang="en-US" dirty="0" smtClean="0"/>
              <a:t>.</a:t>
            </a:r>
            <a:br>
              <a:rPr lang="en-US" dirty="0" smtClean="0"/>
            </a:br>
            <a:r>
              <a:rPr lang="en-US" dirty="0" smtClean="0"/>
              <a:t/>
            </a:r>
            <a:br>
              <a:rPr lang="en-US" dirty="0" smtClean="0"/>
            </a:br>
            <a:r>
              <a:rPr lang="en-US" dirty="0" smtClean="0"/>
              <a:t>When the mercury has been forced upwards to reach the zero reference point in the reference capillary, the final volume of the gas = V2= ah.</a:t>
            </a:r>
            <a:br>
              <a:rPr lang="en-US" dirty="0" smtClean="0"/>
            </a:br>
            <a:r>
              <a:rPr lang="en-US" dirty="0" smtClean="0"/>
              <a:t/>
            </a:r>
            <a:br>
              <a:rPr lang="en-US" dirty="0" smtClean="0"/>
            </a:br>
            <a:r>
              <a:rPr lang="en-US" dirty="0" smtClean="0"/>
              <a:t>Where, h = height of the compressed gas in the measuring capillary tube</a:t>
            </a:r>
            <a:br>
              <a:rPr lang="en-US" dirty="0" smtClean="0"/>
            </a:br>
            <a:r>
              <a:rPr lang="en-US" dirty="0" smtClean="0"/>
              <a:t>P1 = Applied pressure of the gas unknown.</a:t>
            </a:r>
            <a:br>
              <a:rPr lang="en-US" dirty="0" smtClean="0"/>
            </a:br>
            <a:r>
              <a:rPr lang="en-US" dirty="0" smtClean="0"/>
              <a:t>P2 = Pressure of gas at final condition, that is, after compression</a:t>
            </a:r>
            <a:br>
              <a:rPr lang="en-US" dirty="0" smtClean="0"/>
            </a:br>
            <a:r>
              <a:rPr lang="en-US" dirty="0" smtClean="0"/>
              <a:t>= P1+h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4524315"/>
          </a:xfrm>
          <a:prstGeom prst="rect">
            <a:avLst/>
          </a:prstGeom>
          <a:noFill/>
        </p:spPr>
        <p:txBody>
          <a:bodyPr wrap="square" rtlCol="0">
            <a:spAutoFit/>
          </a:bodyPr>
          <a:lstStyle/>
          <a:p>
            <a:r>
              <a:rPr lang="en-US" dirty="0" smtClean="0"/>
              <a:t>We have, P1V1 = P2V2 (Boyle’s Law)</a:t>
            </a:r>
            <a:br>
              <a:rPr lang="en-US" dirty="0" smtClean="0"/>
            </a:br>
            <a:r>
              <a:rPr lang="en-US" dirty="0" smtClean="0"/>
              <a:t>Therefore, P1V1= (P1+h)ah</a:t>
            </a:r>
            <a:br>
              <a:rPr lang="en-US" dirty="0" smtClean="0"/>
            </a:br>
            <a:r>
              <a:rPr lang="en-US" dirty="0" smtClean="0"/>
              <a:t/>
            </a:r>
            <a:br>
              <a:rPr lang="en-US" dirty="0" smtClean="0"/>
            </a:br>
            <a:r>
              <a:rPr lang="en-US" dirty="0" smtClean="0"/>
              <a:t>P1V1 = P1ah + ah^2</a:t>
            </a:r>
            <a:br>
              <a:rPr lang="en-US" dirty="0" smtClean="0"/>
            </a:br>
            <a:r>
              <a:rPr lang="en-US" dirty="0" smtClean="0"/>
              <a:t/>
            </a:r>
            <a:br>
              <a:rPr lang="en-US" dirty="0" smtClean="0"/>
            </a:br>
            <a:r>
              <a:rPr lang="en-US" dirty="0" smtClean="0"/>
              <a:t>P1V1-P1ah = ah^2</a:t>
            </a:r>
            <a:br>
              <a:rPr lang="en-US" dirty="0" smtClean="0"/>
            </a:br>
            <a:r>
              <a:rPr lang="en-US" dirty="0" smtClean="0"/>
              <a:t/>
            </a:r>
            <a:br>
              <a:rPr lang="en-US" dirty="0" smtClean="0"/>
            </a:br>
            <a:r>
              <a:rPr lang="en-US" dirty="0" smtClean="0"/>
              <a:t>P1 = ah^2/(V1-ah)</a:t>
            </a:r>
            <a:br>
              <a:rPr lang="en-US" dirty="0" smtClean="0"/>
            </a:br>
            <a:r>
              <a:rPr lang="en-US" dirty="0" smtClean="0"/>
              <a:t/>
            </a:r>
            <a:br>
              <a:rPr lang="en-US" dirty="0" smtClean="0"/>
            </a:br>
            <a:r>
              <a:rPr lang="en-US" dirty="0" smtClean="0"/>
              <a:t>Since ah is very small when compared to V1, it can be neglected.</a:t>
            </a:r>
            <a:br>
              <a:rPr lang="en-US" dirty="0" smtClean="0"/>
            </a:br>
            <a:r>
              <a:rPr lang="en-US" dirty="0" smtClean="0"/>
              <a:t/>
            </a:r>
            <a:br>
              <a:rPr lang="en-US" dirty="0" smtClean="0"/>
            </a:br>
            <a:r>
              <a:rPr lang="en-US" dirty="0" smtClean="0"/>
              <a:t>Therefore, P1 = ah^2/V1</a:t>
            </a:r>
            <a:br>
              <a:rPr lang="en-US" dirty="0" smtClean="0"/>
            </a:br>
            <a:r>
              <a:rPr lang="en-US" dirty="0" smtClean="0"/>
              <a:t/>
            </a:r>
            <a:br>
              <a:rPr lang="en-US" dirty="0" smtClean="0"/>
            </a:br>
            <a:r>
              <a:rPr lang="en-US" dirty="0" smtClean="0"/>
              <a:t>Thus the applied pressure is calculated using the McLeod Gauge.</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305800" cy="6494085"/>
          </a:xfrm>
          <a:prstGeom prst="rect">
            <a:avLst/>
          </a:prstGeom>
          <a:noFill/>
        </p:spPr>
        <p:txBody>
          <a:bodyPr wrap="square" rtlCol="0">
            <a:spAutoFit/>
          </a:bodyPr>
          <a:lstStyle/>
          <a:p>
            <a:r>
              <a:rPr lang="en-US" sz="2000" b="1" dirty="0" smtClean="0">
                <a:solidFill>
                  <a:srgbClr val="FF0000"/>
                </a:solidFill>
              </a:rPr>
              <a:t>APPLICATIONS</a:t>
            </a:r>
          </a:p>
          <a:p>
            <a:r>
              <a:rPr lang="en-US" sz="2000" b="1" dirty="0" smtClean="0"/>
              <a:t>THE MCLEOD GAUGE IS USED TO MEASURE VACUUM PRESSURE.</a:t>
            </a:r>
            <a:br>
              <a:rPr lang="en-US" sz="2000" b="1" dirty="0" smtClean="0"/>
            </a:br>
            <a:r>
              <a:rPr lang="en-US" sz="2000" b="1" dirty="0" smtClean="0"/>
              <a:t/>
            </a:r>
            <a:br>
              <a:rPr lang="en-US" sz="2000" b="1" dirty="0" smtClean="0"/>
            </a:br>
            <a:r>
              <a:rPr lang="en-US" sz="2000" b="1" dirty="0" smtClean="0">
                <a:solidFill>
                  <a:srgbClr val="FF0000"/>
                </a:solidFill>
              </a:rPr>
              <a:t>ADVANTAGES OF THE MCLEOD GAUGE:</a:t>
            </a:r>
          </a:p>
          <a:p>
            <a:endParaRPr lang="en-US" sz="2000" b="1" dirty="0" smtClean="0"/>
          </a:p>
          <a:p>
            <a:pPr lvl="0">
              <a:buFont typeface="Arial" pitchFamily="34" charset="0"/>
              <a:buChar char="•"/>
            </a:pPr>
            <a:r>
              <a:rPr lang="en-US" sz="2000" b="1" dirty="0" smtClean="0">
                <a:solidFill>
                  <a:srgbClr val="0070C0"/>
                </a:solidFill>
              </a:rPr>
              <a:t>  IT IS INDEPENDENT OF THE GAS COMPOSITION.</a:t>
            </a:r>
          </a:p>
          <a:p>
            <a:pPr lvl="0">
              <a:buFont typeface="Arial" pitchFamily="34" charset="0"/>
              <a:buChar char="•"/>
            </a:pPr>
            <a:r>
              <a:rPr lang="en-US" sz="2000" b="1" dirty="0" smtClean="0">
                <a:solidFill>
                  <a:srgbClr val="0070C0"/>
                </a:solidFill>
              </a:rPr>
              <a:t>  IT SERVES AS A REFERENCE STANDARD TO CALIBRATE OTHER LOW </a:t>
            </a:r>
          </a:p>
          <a:p>
            <a:pPr lvl="0"/>
            <a:r>
              <a:rPr lang="en-US" sz="2000" b="1" dirty="0" smtClean="0">
                <a:solidFill>
                  <a:srgbClr val="0070C0"/>
                </a:solidFill>
              </a:rPr>
              <a:t>     PRESSURE GAUGES.</a:t>
            </a:r>
          </a:p>
          <a:p>
            <a:pPr lvl="0">
              <a:buFont typeface="Arial" pitchFamily="34" charset="0"/>
              <a:buChar char="•"/>
            </a:pPr>
            <a:r>
              <a:rPr lang="en-US" sz="2000" b="1" dirty="0" smtClean="0">
                <a:solidFill>
                  <a:srgbClr val="0070C0"/>
                </a:solidFill>
              </a:rPr>
              <a:t>  A LINEAR RELATIONSHIP EXISTS BETWEEN THE APPLIED PRESSURE AND H</a:t>
            </a:r>
          </a:p>
          <a:p>
            <a:pPr lvl="0"/>
            <a:r>
              <a:rPr lang="en-US" sz="2000" b="1" dirty="0" smtClean="0">
                <a:solidFill>
                  <a:srgbClr val="0070C0"/>
                </a:solidFill>
              </a:rPr>
              <a:t>    THERE IS NO NEED TO APPLY CORRECTIONS TO THE MCLEOD GAUGE    </a:t>
            </a:r>
          </a:p>
          <a:p>
            <a:pPr lvl="0"/>
            <a:r>
              <a:rPr lang="en-US" sz="2000" b="1" dirty="0" smtClean="0">
                <a:solidFill>
                  <a:srgbClr val="0070C0"/>
                </a:solidFill>
              </a:rPr>
              <a:t>      READINGS.</a:t>
            </a:r>
          </a:p>
          <a:p>
            <a:r>
              <a:rPr lang="en-US" sz="2000" b="1" dirty="0" smtClean="0"/>
              <a:t/>
            </a:r>
            <a:br>
              <a:rPr lang="en-US" sz="2000" b="1" dirty="0" smtClean="0"/>
            </a:br>
            <a:r>
              <a:rPr lang="en-US" sz="2000" b="1" dirty="0" smtClean="0">
                <a:solidFill>
                  <a:srgbClr val="FF0000"/>
                </a:solidFill>
              </a:rPr>
              <a:t>LIMITATIONS OF MCLEOD GAUGE:</a:t>
            </a:r>
            <a:r>
              <a:rPr lang="en-US" sz="2000" b="1" dirty="0" smtClean="0"/>
              <a:t/>
            </a:r>
            <a:br>
              <a:rPr lang="en-US" sz="2000" b="1" dirty="0" smtClean="0"/>
            </a:br>
            <a:endParaRPr lang="en-US" sz="2000" b="1" dirty="0" smtClean="0"/>
          </a:p>
          <a:p>
            <a:pPr lvl="0">
              <a:buFont typeface="Wingdings" pitchFamily="2" charset="2"/>
              <a:buChar char="ü"/>
            </a:pPr>
            <a:r>
              <a:rPr lang="en-US" sz="2000" b="1" dirty="0" smtClean="0">
                <a:solidFill>
                  <a:srgbClr val="00B0F0"/>
                </a:solidFill>
              </a:rPr>
              <a:t>  THE GAS WHOSE PRESSURE IS TO BE MEASURED SHOULD OBEY THE BOYLE’S LAW</a:t>
            </a:r>
          </a:p>
          <a:p>
            <a:pPr lvl="0">
              <a:buFont typeface="Wingdings" pitchFamily="2" charset="2"/>
              <a:buChar char="ü"/>
            </a:pPr>
            <a:r>
              <a:rPr lang="en-US" sz="2000" b="1" dirty="0" smtClean="0">
                <a:solidFill>
                  <a:srgbClr val="00B0F0"/>
                </a:solidFill>
              </a:rPr>
              <a:t>  MOISTURE TRAPS MUST BE PROVIDED TO AVOID ANY CONSIDERABLE </a:t>
            </a:r>
          </a:p>
          <a:p>
            <a:pPr lvl="0"/>
            <a:r>
              <a:rPr lang="en-US" sz="2000" b="1" dirty="0" smtClean="0">
                <a:solidFill>
                  <a:srgbClr val="00B0F0"/>
                </a:solidFill>
              </a:rPr>
              <a:t>     VAPOR INTO THE GAUGE.</a:t>
            </a:r>
          </a:p>
          <a:p>
            <a:pPr lvl="0">
              <a:buFont typeface="Wingdings" pitchFamily="2" charset="2"/>
              <a:buChar char="ü"/>
            </a:pPr>
            <a:r>
              <a:rPr lang="en-US" sz="2000" b="1" dirty="0" smtClean="0">
                <a:solidFill>
                  <a:srgbClr val="00B0F0"/>
                </a:solidFill>
              </a:rPr>
              <a:t>    IT MEASURE ONLY ON A SAMPLING BASIS.</a:t>
            </a:r>
          </a:p>
          <a:p>
            <a:pPr lvl="0">
              <a:buFont typeface="Wingdings" pitchFamily="2" charset="2"/>
              <a:buChar char="ü"/>
            </a:pPr>
            <a:r>
              <a:rPr lang="en-US" sz="2000" b="1" dirty="0" smtClean="0">
                <a:solidFill>
                  <a:srgbClr val="00B0F0"/>
                </a:solidFill>
              </a:rPr>
              <a:t>    IT CANNOT GIVE A CONTINUOUS OUTPUT.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304800"/>
            <a:ext cx="2362200" cy="523220"/>
          </a:xfrm>
          <a:prstGeom prst="rect">
            <a:avLst/>
          </a:prstGeom>
          <a:ln>
            <a:solidFill>
              <a:schemeClr val="tx1"/>
            </a:solidFill>
          </a:ln>
        </p:spPr>
        <p:txBody>
          <a:bodyPr wrap="square">
            <a:spAutoFit/>
          </a:bodyPr>
          <a:lstStyle/>
          <a:p>
            <a:r>
              <a:rPr lang="en-US" sz="2800" b="1" dirty="0" err="1" smtClean="0">
                <a:solidFill>
                  <a:srgbClr val="FF0000"/>
                </a:solidFill>
                <a:latin typeface="Times New Roman" pitchFamily="18" charset="0"/>
                <a:cs typeface="Times New Roman" pitchFamily="18" charset="0"/>
              </a:rPr>
              <a:t>Pirani</a:t>
            </a:r>
            <a:r>
              <a:rPr lang="en-US" sz="2800" b="1" dirty="0" smtClean="0">
                <a:solidFill>
                  <a:srgbClr val="FF0000"/>
                </a:solidFill>
                <a:latin typeface="Times New Roman" pitchFamily="18" charset="0"/>
                <a:cs typeface="Times New Roman" pitchFamily="18" charset="0"/>
              </a:rPr>
              <a:t> Gauge</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04800" y="1524000"/>
            <a:ext cx="8077200" cy="4062651"/>
          </a:xfrm>
          <a:prstGeom prst="rect">
            <a:avLst/>
          </a:prstGeom>
          <a:noFill/>
        </p:spPr>
        <p:txBody>
          <a:bodyPr wrap="square" rtlCol="0">
            <a:spAutoFit/>
          </a:bodyPr>
          <a:lstStyle/>
          <a:p>
            <a:r>
              <a:rPr lang="en-US" sz="2200"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The operation of </a:t>
            </a:r>
            <a:r>
              <a:rPr lang="en-US" sz="2400" b="1" dirty="0" err="1" smtClean="0">
                <a:solidFill>
                  <a:srgbClr val="7030A0"/>
                </a:solidFill>
                <a:latin typeface="Times New Roman" pitchFamily="18" charset="0"/>
                <a:cs typeface="Times New Roman" pitchFamily="18" charset="0"/>
              </a:rPr>
              <a:t>pirani</a:t>
            </a:r>
            <a:r>
              <a:rPr lang="en-US" sz="2400" b="1" dirty="0" smtClean="0">
                <a:solidFill>
                  <a:srgbClr val="7030A0"/>
                </a:solidFill>
                <a:latin typeface="Times New Roman" pitchFamily="18" charset="0"/>
                <a:cs typeface="Times New Roman" pitchFamily="18" charset="0"/>
              </a:rPr>
              <a:t> gauge depends on variation of the thermal conductivity of a gas with pressure.</a:t>
            </a:r>
            <a:endParaRPr lang="en-US" sz="2200" b="1" dirty="0" smtClean="0">
              <a:solidFill>
                <a:srgbClr val="7030A0"/>
              </a:solidFill>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For pressures down to about  1 mm Hg the thermal conductivity is independent of pressure.</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a:t>
            </a:r>
            <a:r>
              <a:rPr lang="en-US" sz="2400" b="1" dirty="0" smtClean="0">
                <a:solidFill>
                  <a:srgbClr val="7030A0"/>
                </a:solidFill>
                <a:latin typeface="Times New Roman" pitchFamily="18" charset="0"/>
                <a:cs typeface="Times New Roman" pitchFamily="18" charset="0"/>
              </a:rPr>
              <a:t>Below 1 mm Hg approximately linear relationship exists between pressure and the thermal conductivity.</a:t>
            </a:r>
            <a:endParaRPr lang="en-US" sz="2200" b="1" dirty="0" smtClean="0">
              <a:solidFill>
                <a:srgbClr val="7030A0"/>
              </a:solidFill>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very low pressures the amount of heat conducted becomes very small.</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953000" y="1447800"/>
            <a:ext cx="3824287" cy="3779990"/>
          </a:xfrm>
          <a:prstGeom prst="rect">
            <a:avLst/>
          </a:prstGeom>
          <a:noFill/>
          <a:ln w="9525">
            <a:noFill/>
            <a:miter lim="800000"/>
            <a:headEnd/>
            <a:tailEnd/>
          </a:ln>
          <a:effectLst/>
        </p:spPr>
      </p:pic>
      <p:pic>
        <p:nvPicPr>
          <p:cNvPr id="5" name="Picture 4" descr="http://www.instrumentationtoday.com/wp-content/uploads/2011/10/Pirani-Gauge.jpg"/>
          <p:cNvPicPr>
            <a:picLocks noChangeAspect="1" noChangeArrowheads="1"/>
          </p:cNvPicPr>
          <p:nvPr/>
        </p:nvPicPr>
        <p:blipFill>
          <a:blip r:embed="rId3" cstate="print"/>
          <a:srcRect l="11636" t="6013" r="11273" b="6797"/>
          <a:stretch>
            <a:fillRect/>
          </a:stretch>
        </p:blipFill>
        <p:spPr bwMode="auto">
          <a:xfrm>
            <a:off x="4648200" y="1066800"/>
            <a:ext cx="4094480" cy="4419601"/>
          </a:xfrm>
          <a:prstGeom prst="rect">
            <a:avLst/>
          </a:prstGeom>
          <a:noFill/>
        </p:spPr>
      </p:pic>
      <p:sp>
        <p:nvSpPr>
          <p:cNvPr id="6" name="Rectangle 5"/>
          <p:cNvSpPr/>
          <p:nvPr/>
        </p:nvSpPr>
        <p:spPr>
          <a:xfrm>
            <a:off x="685800" y="457200"/>
            <a:ext cx="2362200" cy="523220"/>
          </a:xfrm>
          <a:prstGeom prst="rect">
            <a:avLst/>
          </a:prstGeom>
          <a:ln>
            <a:solidFill>
              <a:schemeClr val="tx1"/>
            </a:solidFill>
          </a:ln>
        </p:spPr>
        <p:txBody>
          <a:bodyPr wrap="square">
            <a:spAutoFit/>
          </a:bodyPr>
          <a:lstStyle/>
          <a:p>
            <a:r>
              <a:rPr lang="en-US" sz="2800" b="1" dirty="0" err="1" smtClean="0">
                <a:solidFill>
                  <a:srgbClr val="FF0000"/>
                </a:solidFill>
                <a:latin typeface="Times New Roman" pitchFamily="18" charset="0"/>
                <a:cs typeface="Times New Roman" pitchFamily="18" charset="0"/>
              </a:rPr>
              <a:t>Pirani</a:t>
            </a:r>
            <a:r>
              <a:rPr lang="en-US" sz="2800" b="1" dirty="0" smtClean="0">
                <a:solidFill>
                  <a:srgbClr val="FF0000"/>
                </a:solidFill>
                <a:latin typeface="Times New Roman" pitchFamily="18" charset="0"/>
                <a:cs typeface="Times New Roman" pitchFamily="18" charset="0"/>
              </a:rPr>
              <a:t> Gauge</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152400" y="2438400"/>
            <a:ext cx="4495800" cy="3908762"/>
          </a:xfrm>
          <a:prstGeom prst="rect">
            <a:avLst/>
          </a:prstGeom>
          <a:noFill/>
        </p:spPr>
        <p:txBody>
          <a:bodyPr wrap="square" rtlCol="0">
            <a:spAutoFit/>
          </a:bodyPr>
          <a:lstStyle/>
          <a:p>
            <a:pPr>
              <a:buFontTx/>
              <a:buChar char="-"/>
            </a:pPr>
            <a:r>
              <a:rPr lang="en-US" sz="2400" b="1" dirty="0" smtClean="0">
                <a:latin typeface="Times New Roman" pitchFamily="18" charset="0"/>
                <a:cs typeface="Times New Roman" pitchFamily="18" charset="0"/>
              </a:rPr>
              <a:t> Useful for pressure measurement ranging from </a:t>
            </a:r>
            <a:r>
              <a:rPr lang="en-US" sz="2800" b="1" dirty="0" smtClean="0">
                <a:latin typeface="Times New Roman" pitchFamily="18" charset="0"/>
                <a:cs typeface="Times New Roman" pitchFamily="18" charset="0"/>
              </a:rPr>
              <a:t>10</a:t>
            </a:r>
            <a:r>
              <a:rPr lang="en-US" sz="2800" b="1" baseline="30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to 10</a:t>
            </a:r>
            <a:r>
              <a:rPr lang="en-US" sz="2800" b="1" baseline="30000"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mm of Hg</a:t>
            </a:r>
          </a:p>
          <a:p>
            <a:pPr>
              <a:buFontTx/>
              <a:buChar char="-"/>
            </a:pPr>
            <a:endParaRPr lang="en-US" sz="2400" b="1" dirty="0" smtClean="0">
              <a:latin typeface="Times New Roman" pitchFamily="18" charset="0"/>
              <a:cs typeface="Times New Roman" pitchFamily="18" charset="0"/>
            </a:endParaRPr>
          </a:p>
          <a:p>
            <a:pPr>
              <a:buFontTx/>
              <a:buChar char="-"/>
            </a:pPr>
            <a:r>
              <a:rPr lang="en-US" sz="2400" b="1" dirty="0" smtClean="0">
                <a:latin typeface="Times New Roman" pitchFamily="18" charset="0"/>
                <a:cs typeface="Times New Roman" pitchFamily="18" charset="0"/>
              </a:rPr>
              <a:t>It is rugged in construction</a:t>
            </a:r>
          </a:p>
          <a:p>
            <a:pPr>
              <a:buFontTx/>
              <a:buChar char="-"/>
            </a:pPr>
            <a:endParaRPr lang="en-US" sz="2400" b="1" dirty="0" smtClean="0">
              <a:latin typeface="Times New Roman" pitchFamily="18" charset="0"/>
              <a:cs typeface="Times New Roman" pitchFamily="18" charset="0"/>
            </a:endParaRPr>
          </a:p>
          <a:p>
            <a:pPr>
              <a:buFontTx/>
              <a:buChar char="-"/>
            </a:pPr>
            <a:r>
              <a:rPr lang="en-US" sz="2400" b="1" dirty="0" smtClean="0">
                <a:latin typeface="Times New Roman" pitchFamily="18" charset="0"/>
                <a:cs typeface="Times New Roman" pitchFamily="18" charset="0"/>
              </a:rPr>
              <a:t>Less costly</a:t>
            </a:r>
          </a:p>
          <a:p>
            <a:pPr>
              <a:buFontTx/>
              <a:buChar char="-"/>
            </a:pP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Usually more accurate than thermocouple gauges</a:t>
            </a:r>
            <a:endParaRPr lang="en-US" sz="2400" b="1" dirty="0">
              <a:latin typeface="Times New Roman" pitchFamily="18" charset="0"/>
              <a:cs typeface="Times New Roman" pitchFamily="18" charset="0"/>
            </a:endParaRPr>
          </a:p>
        </p:txBody>
      </p:sp>
      <p:sp>
        <p:nvSpPr>
          <p:cNvPr id="8" name="TextBox 7"/>
          <p:cNvSpPr txBox="1"/>
          <p:nvPr/>
        </p:nvSpPr>
        <p:spPr>
          <a:xfrm>
            <a:off x="304800" y="1676400"/>
            <a:ext cx="3581400" cy="400110"/>
          </a:xfrm>
          <a:prstGeom prst="rect">
            <a:avLst/>
          </a:prstGeom>
          <a:noFill/>
        </p:spPr>
        <p:txBody>
          <a:bodyPr wrap="square" rtlCol="0">
            <a:spAutoFit/>
          </a:bodyPr>
          <a:lstStyle/>
          <a:p>
            <a:r>
              <a:rPr lang="en-US" sz="2000" b="1" i="1" dirty="0" smtClean="0">
                <a:solidFill>
                  <a:srgbClr val="0070C0"/>
                </a:solidFill>
              </a:rPr>
              <a:t>Features of </a:t>
            </a:r>
            <a:r>
              <a:rPr lang="en-US" sz="2000" b="1" i="1" dirty="0" err="1" smtClean="0">
                <a:solidFill>
                  <a:srgbClr val="0070C0"/>
                </a:solidFill>
              </a:rPr>
              <a:t>Pirani</a:t>
            </a:r>
            <a:r>
              <a:rPr lang="en-US" sz="2000" b="1" i="1" dirty="0" smtClean="0">
                <a:solidFill>
                  <a:srgbClr val="0070C0"/>
                </a:solidFill>
              </a:rPr>
              <a:t> Gauges</a:t>
            </a:r>
            <a:endParaRPr lang="en-US" sz="2000" b="1" i="1" dirty="0">
              <a:solidFill>
                <a:srgbClr val="0070C0"/>
              </a:solidFill>
            </a:endParaRPr>
          </a:p>
        </p:txBody>
      </p:sp>
      <p:sp>
        <p:nvSpPr>
          <p:cNvPr id="9" name="TextBox 8"/>
          <p:cNvSpPr txBox="1"/>
          <p:nvPr/>
        </p:nvSpPr>
        <p:spPr>
          <a:xfrm>
            <a:off x="5257800" y="5791200"/>
            <a:ext cx="2971800" cy="369332"/>
          </a:xfrm>
          <a:prstGeom prst="rect">
            <a:avLst/>
          </a:prstGeom>
          <a:noFill/>
        </p:spPr>
        <p:txBody>
          <a:bodyPr wrap="square" rtlCol="0">
            <a:spAutoFit/>
          </a:bodyPr>
          <a:lstStyle/>
          <a:p>
            <a:r>
              <a:rPr lang="en-US" b="1" dirty="0" smtClean="0">
                <a:solidFill>
                  <a:srgbClr val="FF0000"/>
                </a:solidFill>
              </a:rPr>
              <a:t>WHEATSTONE’S BRIDGE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2359"/>
            <a:ext cx="8458200" cy="6309420"/>
          </a:xfrm>
          <a:prstGeom prst="rect">
            <a:avLst/>
          </a:prstGeom>
          <a:noFill/>
        </p:spPr>
        <p:txBody>
          <a:bodyPr wrap="square" rtlCol="0">
            <a:spAutoFit/>
          </a:bodyPr>
          <a:lstStyle/>
          <a:p>
            <a:r>
              <a:rPr lang="en-US" sz="2800" b="1" dirty="0" smtClean="0">
                <a:solidFill>
                  <a:srgbClr val="FF0000"/>
                </a:solidFill>
              </a:rPr>
              <a:t>BASIC PRINCIPLE OF PIRANI GAUGE</a:t>
            </a:r>
            <a:endParaRPr lang="en-US" sz="2400" b="1" dirty="0" smtClean="0"/>
          </a:p>
          <a:p>
            <a:r>
              <a:rPr lang="en-US" sz="2800" b="1" dirty="0" smtClean="0">
                <a:solidFill>
                  <a:srgbClr val="7030A0"/>
                </a:solidFill>
              </a:rPr>
              <a:t>A CONDUCTING WIRE GETS HEATED WHEN ELECTRIC CURRENT FLOWS THROUGH IT. </a:t>
            </a:r>
          </a:p>
          <a:p>
            <a:r>
              <a:rPr lang="en-US" sz="2800" b="1" dirty="0" smtClean="0">
                <a:solidFill>
                  <a:srgbClr val="FF0000"/>
                </a:solidFill>
              </a:rPr>
              <a:t>THE RATE AT WHICH HEAT IS DISSIPATED FROM THIS WIRE DEPENDS ON THE CONDUCTIVITY OF THE SURROUNDING MEDIA. </a:t>
            </a:r>
          </a:p>
          <a:p>
            <a:r>
              <a:rPr lang="en-US" sz="2800" b="1" dirty="0" smtClean="0"/>
              <a:t>THE CONDUCTIVITY OF THE SURROUNDING MEDIA INTURN DEPENDS ON THE DENSISTY OF THE SURROUNDING MEDIA (THAT IS, LOWER PRESSURE OF THE SURROUNDING MEDIA, LOWER WILL BE ITS DENSITY). </a:t>
            </a:r>
          </a:p>
          <a:p>
            <a:r>
              <a:rPr lang="en-US" sz="2400" b="1" dirty="0" smtClean="0">
                <a:solidFill>
                  <a:srgbClr val="FF0000"/>
                </a:solidFill>
              </a:rPr>
              <a:t>IF THE DENSITY OF THE SURROUNDING MEDIA IS LOW, ITS CONDUCTIVITY ALSO WILL BE LOW CAUSING THE WIRE TO BECOME HOTTER FOR A GIVEN CURRENT FLOW, AND VICE VERSA.</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rani gauge">
            <a:hlinkClick r:id="rId2"/>
          </p:cNvPr>
          <p:cNvPicPr/>
          <p:nvPr/>
        </p:nvPicPr>
        <p:blipFill>
          <a:blip r:embed="rId3"/>
          <a:srcRect/>
          <a:stretch>
            <a:fillRect/>
          </a:stretch>
        </p:blipFill>
        <p:spPr bwMode="auto">
          <a:xfrm>
            <a:off x="4876800" y="304800"/>
            <a:ext cx="3276600" cy="3581400"/>
          </a:xfrm>
          <a:prstGeom prst="rect">
            <a:avLst/>
          </a:prstGeom>
          <a:noFill/>
          <a:ln w="9525">
            <a:noFill/>
            <a:miter lim="800000"/>
            <a:headEnd/>
            <a:tailEnd/>
          </a:ln>
        </p:spPr>
      </p:pic>
      <p:sp>
        <p:nvSpPr>
          <p:cNvPr id="3" name="TextBox 2"/>
          <p:cNvSpPr txBox="1"/>
          <p:nvPr/>
        </p:nvSpPr>
        <p:spPr>
          <a:xfrm>
            <a:off x="304800" y="533400"/>
            <a:ext cx="4191000" cy="5909310"/>
          </a:xfrm>
          <a:prstGeom prst="rect">
            <a:avLst/>
          </a:prstGeom>
          <a:noFill/>
        </p:spPr>
        <p:txBody>
          <a:bodyPr wrap="square" rtlCol="0">
            <a:spAutoFit/>
          </a:bodyPr>
          <a:lstStyle/>
          <a:p>
            <a:pPr marL="457200" lvl="0" indent="-457200">
              <a:buAutoNum type="arabicPeriod"/>
            </a:pPr>
            <a:r>
              <a:rPr lang="en-US" sz="2400" b="1" dirty="0" smtClean="0"/>
              <a:t>A PIRANI GAUGE CHAMBER WHICH ENCLOSES A  </a:t>
            </a:r>
            <a:r>
              <a:rPr lang="en-US" sz="2400" b="1" dirty="0" smtClean="0">
                <a:solidFill>
                  <a:srgbClr val="FF0000"/>
                </a:solidFill>
              </a:rPr>
              <a:t>PLATINUM FILAMENT.</a:t>
            </a:r>
          </a:p>
          <a:p>
            <a:pPr marL="457200" lvl="0" indent="-457200"/>
            <a:endParaRPr lang="en-US" sz="2400" b="1" dirty="0" smtClean="0"/>
          </a:p>
          <a:p>
            <a:pPr marL="457200" lvl="0" indent="-457200">
              <a:buAutoNum type="arabicPeriod" startAt="2"/>
            </a:pPr>
            <a:r>
              <a:rPr lang="en-US" sz="2400" b="1" dirty="0" smtClean="0"/>
              <a:t>A </a:t>
            </a:r>
            <a:r>
              <a:rPr lang="en-US" sz="2400" b="1" dirty="0" smtClean="0">
                <a:solidFill>
                  <a:srgbClr val="7030A0"/>
                </a:solidFill>
              </a:rPr>
              <a:t>COMPENSATING CELL TO MINIMIZE VARIATION CAUSED DUE TO AMBIENT TEMPERATURE CHANGES</a:t>
            </a:r>
            <a:r>
              <a:rPr lang="en-US" sz="2400" b="1" dirty="0" smtClean="0"/>
              <a:t>.</a:t>
            </a:r>
          </a:p>
          <a:p>
            <a:pPr marL="457200" lvl="0" indent="-457200"/>
            <a:endParaRPr lang="en-US" sz="2400" b="1" dirty="0" smtClean="0"/>
          </a:p>
          <a:p>
            <a:pPr lvl="0"/>
            <a:r>
              <a:rPr lang="en-US" sz="2400" b="1" dirty="0" smtClean="0"/>
              <a:t>3.   THE PIRANI GAUGE CHAMBER AND THE COMPENSATING CELL IS HOUSED ON A WHEAT STONE BRIDGE CIRCUIT AS SHOWN IN DIAGRAM.</a:t>
            </a:r>
          </a:p>
          <a:p>
            <a:endParaRPr lang="en-US" dirty="0"/>
          </a:p>
        </p:txBody>
      </p:sp>
      <p:sp>
        <p:nvSpPr>
          <p:cNvPr id="4" name="TextBox 3"/>
          <p:cNvSpPr txBox="1"/>
          <p:nvPr/>
        </p:nvSpPr>
        <p:spPr>
          <a:xfrm>
            <a:off x="5334000" y="3886200"/>
            <a:ext cx="3581400" cy="830997"/>
          </a:xfrm>
          <a:prstGeom prst="rect">
            <a:avLst/>
          </a:prstGeom>
          <a:noFill/>
        </p:spPr>
        <p:txBody>
          <a:bodyPr wrap="square" rtlCol="0">
            <a:spAutoFit/>
          </a:bodyPr>
          <a:lstStyle/>
          <a:p>
            <a:r>
              <a:rPr lang="en-US" sz="2400" b="1" dirty="0" smtClean="0">
                <a:solidFill>
                  <a:srgbClr val="FF0000"/>
                </a:solidFill>
              </a:rPr>
              <a:t>The arrangement forms </a:t>
            </a:r>
          </a:p>
          <a:p>
            <a:r>
              <a:rPr lang="en-US" sz="2400" b="1" dirty="0" err="1" smtClean="0">
                <a:solidFill>
                  <a:srgbClr val="FF0000"/>
                </a:solidFill>
              </a:rPr>
              <a:t>wheatstone’s</a:t>
            </a:r>
            <a:r>
              <a:rPr lang="en-US" sz="2400" b="1" dirty="0" smtClean="0">
                <a:solidFill>
                  <a:srgbClr val="FF0000"/>
                </a:solidFill>
              </a:rPr>
              <a:t> bridge </a:t>
            </a:r>
            <a:endParaRPr lang="en-US" sz="2400" b="1" dirty="0">
              <a:solidFill>
                <a:srgbClr val="FF0000"/>
              </a:solidFill>
            </a:endParaRPr>
          </a:p>
        </p:txBody>
      </p:sp>
      <p:sp>
        <p:nvSpPr>
          <p:cNvPr id="5" name="TextBox 4"/>
          <p:cNvSpPr txBox="1"/>
          <p:nvPr/>
        </p:nvSpPr>
        <p:spPr>
          <a:xfrm>
            <a:off x="2667000" y="5657671"/>
            <a:ext cx="6172200" cy="923330"/>
          </a:xfrm>
          <a:prstGeom prst="rect">
            <a:avLst/>
          </a:prstGeom>
          <a:noFill/>
        </p:spPr>
        <p:txBody>
          <a:bodyPr wrap="square" rtlCol="0">
            <a:spAutoFit/>
          </a:bodyPr>
          <a:lstStyle/>
          <a:p>
            <a:r>
              <a:rPr lang="en-US" b="1" dirty="0" smtClean="0">
                <a:solidFill>
                  <a:srgbClr val="7030A0"/>
                </a:solidFill>
              </a:rPr>
              <a:t>Note: [higher pressure – higher density – higher conductivity – reduced filament temperature – less resistance of filament] and vice versa.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762000"/>
            <a:ext cx="7391400" cy="2308324"/>
          </a:xfrm>
          <a:prstGeom prst="rect">
            <a:avLst/>
          </a:prstGeom>
          <a:noFill/>
        </p:spPr>
        <p:txBody>
          <a:bodyPr wrap="square" rtlCol="0">
            <a:spAutoFit/>
          </a:bodyPr>
          <a:lstStyle/>
          <a:p>
            <a:r>
              <a:rPr lang="en-US" b="1" i="1" dirty="0" smtClean="0">
                <a:solidFill>
                  <a:srgbClr val="0070C0"/>
                </a:solidFill>
              </a:rPr>
              <a:t>                          Force per unit area</a:t>
            </a:r>
          </a:p>
          <a:p>
            <a:endParaRPr lang="en-US" dirty="0" smtClean="0"/>
          </a:p>
          <a:p>
            <a:r>
              <a:rPr lang="en-US" b="1" i="1" dirty="0" smtClean="0">
                <a:solidFill>
                  <a:srgbClr val="0070C0"/>
                </a:solidFill>
              </a:rPr>
              <a:t>Normal force exerted by the medium (usually fluid) on unit area.</a:t>
            </a:r>
          </a:p>
          <a:p>
            <a:endParaRPr lang="en-US" b="1" i="1" dirty="0" smtClean="0">
              <a:solidFill>
                <a:srgbClr val="0070C0"/>
              </a:solidFill>
            </a:endParaRPr>
          </a:p>
          <a:p>
            <a:r>
              <a:rPr lang="en-US" b="1" i="1" dirty="0" smtClean="0"/>
              <a:t>Mathematically,   </a:t>
            </a:r>
          </a:p>
          <a:p>
            <a:r>
              <a:rPr lang="en-US" b="1" i="1" dirty="0" smtClean="0">
                <a:solidFill>
                  <a:srgbClr val="0070C0"/>
                </a:solidFill>
              </a:rPr>
              <a:t>		                       Pressure,  P= F/A </a:t>
            </a:r>
          </a:p>
          <a:p>
            <a:r>
              <a:rPr lang="en-US" b="1" i="1" dirty="0" smtClean="0">
                <a:solidFill>
                  <a:srgbClr val="0070C0"/>
                </a:solidFill>
              </a:rPr>
              <a:t>			       </a:t>
            </a:r>
            <a:r>
              <a:rPr lang="en-US" i="1" dirty="0" smtClean="0"/>
              <a:t>where, F- force exerted</a:t>
            </a:r>
          </a:p>
          <a:p>
            <a:r>
              <a:rPr lang="en-US" i="1" dirty="0" smtClean="0"/>
              <a:t>				   A- Unit area</a:t>
            </a:r>
            <a:endParaRPr lang="en-US" i="1" dirty="0"/>
          </a:p>
        </p:txBody>
      </p:sp>
      <p:sp>
        <p:nvSpPr>
          <p:cNvPr id="7" name="TextBox 6"/>
          <p:cNvSpPr txBox="1"/>
          <p:nvPr/>
        </p:nvSpPr>
        <p:spPr>
          <a:xfrm>
            <a:off x="152400" y="3048000"/>
            <a:ext cx="2819400"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Unit of Pressure</a:t>
            </a:r>
            <a:endParaRPr lang="en-US" sz="2800" b="1" dirty="0">
              <a:latin typeface="Times New Roman" pitchFamily="18" charset="0"/>
              <a:cs typeface="Times New Roman" pitchFamily="18" charset="0"/>
            </a:endParaRPr>
          </a:p>
        </p:txBody>
      </p:sp>
      <p:sp>
        <p:nvSpPr>
          <p:cNvPr id="12" name="TextBox 11"/>
          <p:cNvSpPr txBox="1"/>
          <p:nvPr/>
        </p:nvSpPr>
        <p:spPr>
          <a:xfrm>
            <a:off x="152400" y="3733800"/>
            <a:ext cx="8763000" cy="646331"/>
          </a:xfrm>
          <a:prstGeom prst="rect">
            <a:avLst/>
          </a:prstGeom>
          <a:noFill/>
        </p:spPr>
        <p:txBody>
          <a:bodyPr wrap="square" rtlCol="0">
            <a:spAutoFit/>
          </a:bodyPr>
          <a:lstStyle/>
          <a:p>
            <a:r>
              <a:rPr lang="en-US" dirty="0" smtClean="0"/>
              <a:t>High pressures are often expressed in units of </a:t>
            </a:r>
            <a:r>
              <a:rPr lang="en-US" b="1" i="1" dirty="0" smtClean="0"/>
              <a:t>atmosphere </a:t>
            </a:r>
            <a:r>
              <a:rPr lang="en-US" dirty="0" smtClean="0"/>
              <a:t>or  </a:t>
            </a:r>
            <a:r>
              <a:rPr lang="en-US" b="1" i="1" dirty="0" smtClean="0"/>
              <a:t>Pascal </a:t>
            </a:r>
            <a:r>
              <a:rPr lang="en-US" dirty="0" smtClean="0"/>
              <a:t>or </a:t>
            </a:r>
            <a:r>
              <a:rPr lang="en-US" b="1" i="1" dirty="0" smtClean="0"/>
              <a:t>pounds force per square inch(psi) or mm Hg of manometer</a:t>
            </a:r>
            <a:endParaRPr lang="en-US" b="1" i="1" dirty="0"/>
          </a:p>
        </p:txBody>
      </p:sp>
      <p:pic>
        <p:nvPicPr>
          <p:cNvPr id="1034" name="Picture 10"/>
          <p:cNvPicPr>
            <a:picLocks noChangeAspect="1" noChangeArrowheads="1"/>
          </p:cNvPicPr>
          <p:nvPr/>
        </p:nvPicPr>
        <p:blipFill>
          <a:blip r:embed="rId2" cstate="print"/>
          <a:srcRect/>
          <a:stretch>
            <a:fillRect/>
          </a:stretch>
        </p:blipFill>
        <p:spPr bwMode="auto">
          <a:xfrm>
            <a:off x="152400" y="4419600"/>
            <a:ext cx="7772400" cy="59381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3" cstate="print"/>
          <a:srcRect/>
          <a:stretch>
            <a:fillRect/>
          </a:stretch>
        </p:blipFill>
        <p:spPr bwMode="auto">
          <a:xfrm>
            <a:off x="152400" y="5105400"/>
            <a:ext cx="5715000" cy="345944"/>
          </a:xfrm>
          <a:prstGeom prst="rect">
            <a:avLst/>
          </a:prstGeom>
          <a:noFill/>
          <a:ln w="9525">
            <a:noFill/>
            <a:miter lim="800000"/>
            <a:headEnd/>
            <a:tailEnd/>
          </a:ln>
          <a:effectLst/>
        </p:spPr>
      </p:pic>
      <p:pic>
        <p:nvPicPr>
          <p:cNvPr id="1036" name="Picture 12"/>
          <p:cNvPicPr>
            <a:picLocks noChangeAspect="1" noChangeArrowheads="1"/>
          </p:cNvPicPr>
          <p:nvPr/>
        </p:nvPicPr>
        <p:blipFill>
          <a:blip r:embed="rId4" cstate="print"/>
          <a:srcRect/>
          <a:stretch>
            <a:fillRect/>
          </a:stretch>
        </p:blipFill>
        <p:spPr bwMode="auto">
          <a:xfrm>
            <a:off x="152400" y="5486400"/>
            <a:ext cx="4191000" cy="295684"/>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a:stretch>
            <a:fillRect/>
          </a:stretch>
        </p:blipFill>
        <p:spPr bwMode="auto">
          <a:xfrm>
            <a:off x="152400" y="5943600"/>
            <a:ext cx="6324600" cy="281988"/>
          </a:xfrm>
          <a:prstGeom prst="rect">
            <a:avLst/>
          </a:prstGeom>
          <a:noFill/>
          <a:ln w="9525">
            <a:noFill/>
            <a:miter lim="800000"/>
            <a:headEnd/>
            <a:tailEnd/>
          </a:ln>
          <a:effectLst/>
        </p:spPr>
      </p:pic>
      <p:pic>
        <p:nvPicPr>
          <p:cNvPr id="1038" name="Picture 14"/>
          <p:cNvPicPr>
            <a:picLocks noChangeAspect="1" noChangeArrowheads="1"/>
          </p:cNvPicPr>
          <p:nvPr/>
        </p:nvPicPr>
        <p:blipFill>
          <a:blip r:embed="rId6" cstate="print"/>
          <a:srcRect/>
          <a:stretch>
            <a:fillRect/>
          </a:stretch>
        </p:blipFill>
        <p:spPr bwMode="auto">
          <a:xfrm>
            <a:off x="152400" y="6297906"/>
            <a:ext cx="4419600" cy="341019"/>
          </a:xfrm>
          <a:prstGeom prst="rect">
            <a:avLst/>
          </a:prstGeom>
          <a:noFill/>
          <a:ln w="9525">
            <a:noFill/>
            <a:miter lim="800000"/>
            <a:headEnd/>
            <a:tailEnd/>
          </a:ln>
          <a:effectLst/>
        </p:spPr>
      </p:pic>
      <p:sp>
        <p:nvSpPr>
          <p:cNvPr id="21" name="Rectangle 20"/>
          <p:cNvSpPr/>
          <p:nvPr/>
        </p:nvSpPr>
        <p:spPr>
          <a:xfrm>
            <a:off x="304800" y="304800"/>
            <a:ext cx="1981200" cy="523220"/>
          </a:xfrm>
          <a:prstGeom prst="rect">
            <a:avLst/>
          </a:prstGeom>
          <a:ln>
            <a:solidFill>
              <a:schemeClr val="tx1"/>
            </a:solidFill>
          </a:ln>
        </p:spPr>
        <p:txBody>
          <a:bodyPr wrap="square">
            <a:spAutoFit/>
          </a:bodyPr>
          <a:lstStyle/>
          <a:p>
            <a:r>
              <a:rPr lang="en-US" sz="2800" b="1" dirty="0" smtClean="0">
                <a:latin typeface="Times New Roman" pitchFamily="18" charset="0"/>
                <a:cs typeface="Times New Roman" pitchFamily="18" charset="0"/>
              </a:rPr>
              <a:t>Definition</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909310"/>
          </a:xfrm>
          <a:prstGeom prst="rect">
            <a:avLst/>
          </a:prstGeom>
          <a:noFill/>
        </p:spPr>
        <p:txBody>
          <a:bodyPr wrap="square" rtlCol="0">
            <a:spAutoFit/>
          </a:bodyPr>
          <a:lstStyle/>
          <a:p>
            <a:r>
              <a:rPr lang="en-US" sz="2000" b="1" dirty="0" smtClean="0">
                <a:solidFill>
                  <a:srgbClr val="FF0000"/>
                </a:solidFill>
              </a:rPr>
              <a:t>OPERATION OF PIRANI GAUGE</a:t>
            </a:r>
          </a:p>
          <a:p>
            <a:pPr lvl="0"/>
            <a:r>
              <a:rPr lang="en-US" sz="2000" b="1" dirty="0" smtClean="0"/>
              <a:t>A CONSTANT CURRENT IS PASSED THROUGH THE FILAMENT IN THE PIRANI GAUGE CHAMBER. </a:t>
            </a:r>
          </a:p>
          <a:p>
            <a:pPr lvl="0"/>
            <a:r>
              <a:rPr lang="en-US" sz="2000" b="1" dirty="0" smtClean="0"/>
              <a:t>DUE TO THIS CURRENT, THE FILAMENT GETS HEATED AND ASSUMES A RESISTANCE WHICH IS MEASURED USING THE BRIDGE.</a:t>
            </a:r>
          </a:p>
          <a:p>
            <a:pPr lvl="0"/>
            <a:r>
              <a:rPr lang="en-US" sz="2000" b="1" dirty="0" smtClean="0">
                <a:solidFill>
                  <a:srgbClr val="FF0000"/>
                </a:solidFill>
              </a:rPr>
              <a:t>NOW THE PRESSURE TO BE MEASURED (APPLIED PRESSURE) IS CONNECTED TO THE PIRANI GAUGE CHAMBER. </a:t>
            </a:r>
            <a:r>
              <a:rPr lang="en-US" sz="2000" b="1" dirty="0" smtClean="0"/>
              <a:t>DUE TO THE APPLIED PRESSURE THE DENSITY OF THE SURROUNDING OF THE PIRANI GAUGE FILAMENT CHANGES. DUE TO THIS CHANGE IN DENSITY OF THE SURROUNDING OF THE FILAMENT ITS CONDUCTIVITY CHANGES CAUSING THE TEMPERATURE OF THE FILAMENT TO CHANGE.</a:t>
            </a:r>
          </a:p>
          <a:p>
            <a:pPr lvl="0"/>
            <a:endParaRPr lang="en-US" sz="2000" b="1" dirty="0" smtClean="0"/>
          </a:p>
          <a:p>
            <a:pPr lvl="0"/>
            <a:r>
              <a:rPr lang="en-US" sz="2000" b="1" dirty="0" smtClean="0">
                <a:solidFill>
                  <a:srgbClr val="0070C0"/>
                </a:solidFill>
              </a:rPr>
              <a:t>WHEN THE TEMPERATURE OF THE FILAMENT CHANGES, THE RESISTANCE OF THE FILAMENT ALSO CHANGES.</a:t>
            </a:r>
          </a:p>
          <a:p>
            <a:pPr lvl="0"/>
            <a:r>
              <a:rPr lang="en-US" sz="2000" b="1" dirty="0" smtClean="0"/>
              <a:t>NOW THE CHANGE IN RESISTANCE OF THE FILAMENT IS DETERMINED USING THE BRIDGE.</a:t>
            </a:r>
          </a:p>
          <a:p>
            <a:pPr lvl="0"/>
            <a:r>
              <a:rPr lang="en-US" sz="2000" b="1" dirty="0" smtClean="0"/>
              <a:t>THIS CHANGE IN RESISTANCE OF THE PIRANI GAUGE FILAMENT BECOMES A MEASURE OF THE APPLIED PRESSURE WHEN CALIBRATED.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4985980"/>
          </a:xfrm>
          <a:prstGeom prst="rect">
            <a:avLst/>
          </a:prstGeom>
          <a:noFill/>
        </p:spPr>
        <p:txBody>
          <a:bodyPr wrap="square" rtlCol="0">
            <a:spAutoFit/>
          </a:bodyPr>
          <a:lstStyle/>
          <a:p>
            <a:r>
              <a:rPr lang="en-US" sz="2000" b="1" dirty="0" smtClean="0">
                <a:solidFill>
                  <a:srgbClr val="FF0000"/>
                </a:solidFill>
              </a:rPr>
              <a:t>APPLICATIONS OF PIRANI GAUGE</a:t>
            </a:r>
          </a:p>
          <a:p>
            <a:r>
              <a:rPr lang="en-US" sz="2000" b="1" dirty="0" smtClean="0"/>
              <a:t>USED TO MEASURE LOW VACUUM AND ULTRA HIGH VACUUM PRESSURES.</a:t>
            </a:r>
            <a:br>
              <a:rPr lang="en-US" sz="2000" b="1" dirty="0" smtClean="0"/>
            </a:br>
            <a:endParaRPr lang="en-US" sz="2000" b="1" dirty="0" smtClean="0"/>
          </a:p>
          <a:p>
            <a:r>
              <a:rPr lang="en-US" sz="2000" b="1" dirty="0" smtClean="0">
                <a:solidFill>
                  <a:srgbClr val="FF0000"/>
                </a:solidFill>
              </a:rPr>
              <a:t>ADVANTAGES OF PIRANI GAUGE</a:t>
            </a:r>
          </a:p>
          <a:p>
            <a:pPr lvl="0">
              <a:buFont typeface="Arial" pitchFamily="34" charset="0"/>
              <a:buChar char="•"/>
            </a:pPr>
            <a:r>
              <a:rPr lang="en-US" sz="2000" b="1" dirty="0" smtClean="0"/>
              <a:t>   THEY ARE RUGGED AND INEXPENSIVE</a:t>
            </a:r>
          </a:p>
          <a:p>
            <a:pPr lvl="0">
              <a:buFont typeface="Arial" pitchFamily="34" charset="0"/>
              <a:buChar char="•"/>
            </a:pPr>
            <a:r>
              <a:rPr lang="en-US" sz="2000" b="1" dirty="0" smtClean="0"/>
              <a:t>   GIVE ACCURATE RESULTS</a:t>
            </a:r>
          </a:p>
          <a:p>
            <a:pPr lvl="0">
              <a:buFont typeface="Arial" pitchFamily="34" charset="0"/>
              <a:buChar char="•"/>
            </a:pPr>
            <a:r>
              <a:rPr lang="en-US" sz="2000" b="1" dirty="0" smtClean="0"/>
              <a:t>   GOOD RESPONSE TO PRESSURE CHANGES.</a:t>
            </a:r>
          </a:p>
          <a:p>
            <a:pPr lvl="0">
              <a:buFont typeface="Arial" pitchFamily="34" charset="0"/>
              <a:buChar char="•"/>
            </a:pPr>
            <a:r>
              <a:rPr lang="en-US" sz="2000" b="1" dirty="0" smtClean="0"/>
              <a:t>    RELATION BETWEEN PRESSURE AND RESISTANCE IS LINEAR FOR THE RANGE  </a:t>
            </a:r>
          </a:p>
          <a:p>
            <a:pPr lvl="0"/>
            <a:r>
              <a:rPr lang="en-US" sz="2000" b="1" dirty="0" smtClean="0"/>
              <a:t>      OF USE.</a:t>
            </a:r>
          </a:p>
          <a:p>
            <a:pPr lvl="0">
              <a:buFont typeface="Arial" pitchFamily="34" charset="0"/>
              <a:buChar char="•"/>
            </a:pPr>
            <a:r>
              <a:rPr lang="en-US" sz="2000" b="1" dirty="0" smtClean="0"/>
              <a:t>    READINGS CAN BE TAKEN FROM A DISTANCE.</a:t>
            </a:r>
            <a:br>
              <a:rPr lang="en-US" sz="2000" b="1" dirty="0" smtClean="0"/>
            </a:br>
            <a:endParaRPr lang="en-US" sz="2000" b="1" dirty="0" smtClean="0"/>
          </a:p>
          <a:p>
            <a:r>
              <a:rPr lang="en-US" sz="2000" b="1" dirty="0" smtClean="0">
                <a:solidFill>
                  <a:srgbClr val="FF0000"/>
                </a:solidFill>
              </a:rPr>
              <a:t>LIMITATIONS OF PIRANI GAUGE</a:t>
            </a:r>
          </a:p>
          <a:p>
            <a:pPr lvl="0">
              <a:buFont typeface="Arial" pitchFamily="34" charset="0"/>
              <a:buChar char="•"/>
            </a:pPr>
            <a:r>
              <a:rPr lang="en-US" sz="2000" b="1" dirty="0" smtClean="0"/>
              <a:t>      PIRANI GAUGE MUST BE CHECKED FREQUENTLY.</a:t>
            </a:r>
          </a:p>
          <a:p>
            <a:pPr lvl="0">
              <a:buFont typeface="Arial" pitchFamily="34" charset="0"/>
              <a:buChar char="•"/>
            </a:pPr>
            <a:r>
              <a:rPr lang="en-US" sz="2000" b="1" dirty="0" smtClean="0"/>
              <a:t>      PIRANI GAUGE MUST BE CALIBRATED FROM DIFFERENT GASES.</a:t>
            </a:r>
          </a:p>
          <a:p>
            <a:pPr lvl="0">
              <a:buFont typeface="Arial" pitchFamily="34" charset="0"/>
              <a:buChar char="•"/>
            </a:pPr>
            <a:r>
              <a:rPr lang="en-US" sz="2000" b="1" dirty="0" smtClean="0"/>
              <a:t>      ELECTRIC POWER IS A MUST FOR ITS OPERATION.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5181600" cy="523220"/>
          </a:xfrm>
          <a:prstGeom prst="rect">
            <a:avLst/>
          </a:prstGeom>
          <a:ln>
            <a:solidFill>
              <a:schemeClr val="tx1"/>
            </a:solidFill>
          </a:ln>
        </p:spPr>
        <p:txBody>
          <a:bodyPr wrap="square">
            <a:spAutoFit/>
          </a:bodyPr>
          <a:lstStyle/>
          <a:p>
            <a:r>
              <a:rPr lang="en-US" sz="2800" b="1" dirty="0" smtClean="0">
                <a:latin typeface="Times New Roman" pitchFamily="18" charset="0"/>
                <a:cs typeface="Times New Roman" pitchFamily="18" charset="0"/>
              </a:rPr>
              <a:t>Ionization Type vacuum  Gauge</a:t>
            </a:r>
            <a:endParaRPr lang="en-US" sz="2800" b="1" dirty="0">
              <a:latin typeface="Times New Roman" pitchFamily="18" charset="0"/>
              <a:cs typeface="Times New Roman" pitchFamily="18" charset="0"/>
            </a:endParaRPr>
          </a:p>
        </p:txBody>
      </p:sp>
      <p:sp>
        <p:nvSpPr>
          <p:cNvPr id="5" name="TextBox 4"/>
          <p:cNvSpPr txBox="1"/>
          <p:nvPr/>
        </p:nvSpPr>
        <p:spPr>
          <a:xfrm>
            <a:off x="228600" y="914400"/>
            <a:ext cx="8686800" cy="1508105"/>
          </a:xfrm>
          <a:prstGeom prst="rect">
            <a:avLst/>
          </a:prstGeom>
          <a:noFill/>
        </p:spPr>
        <p:txBody>
          <a:bodyPr wrap="square" rtlCol="0">
            <a:spAutoFit/>
          </a:bodyPr>
          <a:lstStyle/>
          <a:p>
            <a:r>
              <a:rPr lang="en-US" sz="2400" b="1" i="1" dirty="0" smtClean="0">
                <a:solidFill>
                  <a:srgbClr val="0070C0"/>
                </a:solidFill>
                <a:latin typeface="Times New Roman" pitchFamily="18" charset="0"/>
                <a:cs typeface="Times New Roman" pitchFamily="18" charset="0"/>
              </a:rPr>
              <a:t>Ionization is the process of removing electron from an atom producing a free electron and positively charged ion.</a:t>
            </a:r>
          </a:p>
          <a:p>
            <a:r>
              <a:rPr lang="en-US" sz="2200" dirty="0" smtClean="0"/>
              <a:t>It may be produced by the collision of high speed electrons from the </a:t>
            </a:r>
            <a:r>
              <a:rPr lang="en-US" sz="2200" dirty="0" smtClean="0"/>
              <a:t>atom</a:t>
            </a:r>
          </a:p>
          <a:p>
            <a:endParaRPr lang="en-US" sz="2200" dirty="0"/>
          </a:p>
        </p:txBody>
      </p:sp>
      <p:sp>
        <p:nvSpPr>
          <p:cNvPr id="6" name="TextBox 5"/>
          <p:cNvSpPr txBox="1"/>
          <p:nvPr/>
        </p:nvSpPr>
        <p:spPr>
          <a:xfrm>
            <a:off x="838200" y="5943600"/>
            <a:ext cx="4800600" cy="738664"/>
          </a:xfrm>
          <a:prstGeom prst="rect">
            <a:avLst/>
          </a:prstGeom>
          <a:noFill/>
        </p:spPr>
        <p:txBody>
          <a:bodyPr wrap="square" rtlCol="0">
            <a:spAutoFit/>
          </a:bodyPr>
          <a:lstStyle/>
          <a:p>
            <a:r>
              <a:rPr lang="en-US" dirty="0" smtClean="0"/>
              <a:t>It is useful to measure pressure ranging from </a:t>
            </a:r>
          </a:p>
          <a:p>
            <a:r>
              <a:rPr lang="en-US" sz="2400" dirty="0" smtClean="0">
                <a:solidFill>
                  <a:srgbClr val="FF0000"/>
                </a:solidFill>
                <a:latin typeface="Times New Roman" pitchFamily="18" charset="0"/>
                <a:cs typeface="Times New Roman" pitchFamily="18" charset="0"/>
              </a:rPr>
              <a:t>10</a:t>
            </a:r>
            <a:r>
              <a:rPr lang="en-US" sz="2400" baseline="30000" dirty="0" smtClean="0">
                <a:solidFill>
                  <a:srgbClr val="FF0000"/>
                </a:solidFill>
                <a:latin typeface="Times New Roman" pitchFamily="18" charset="0"/>
                <a:cs typeface="Times New Roman" pitchFamily="18" charset="0"/>
              </a:rPr>
              <a:t>-3</a:t>
            </a:r>
            <a:r>
              <a:rPr lang="en-US" sz="2400" dirty="0" smtClean="0">
                <a:solidFill>
                  <a:srgbClr val="FF0000"/>
                </a:solidFill>
                <a:latin typeface="Times New Roman" pitchFamily="18" charset="0"/>
                <a:cs typeface="Times New Roman" pitchFamily="18" charset="0"/>
              </a:rPr>
              <a:t>  to 10</a:t>
            </a:r>
            <a:r>
              <a:rPr lang="en-US" sz="2400" baseline="30000" dirty="0" smtClean="0">
                <a:solidFill>
                  <a:srgbClr val="FF0000"/>
                </a:solidFill>
                <a:latin typeface="Times New Roman" pitchFamily="18" charset="0"/>
                <a:cs typeface="Times New Roman" pitchFamily="18" charset="0"/>
              </a:rPr>
              <a:t>-8</a:t>
            </a:r>
            <a:r>
              <a:rPr lang="en-US" dirty="0" smtClean="0">
                <a:solidFill>
                  <a:srgbClr val="FF0000"/>
                </a:solidFill>
                <a:latin typeface="Times New Roman" pitchFamily="18" charset="0"/>
                <a:cs typeface="Times New Roman" pitchFamily="18" charset="0"/>
              </a:rPr>
              <a:t> mm of Hg</a:t>
            </a:r>
            <a:r>
              <a:rPr lang="en-US" dirty="0" smtClean="0">
                <a:solidFill>
                  <a:srgbClr val="FF0000"/>
                </a:solidFill>
              </a:rPr>
              <a:t> </a:t>
            </a:r>
            <a:endParaRPr lang="en-US" dirty="0">
              <a:solidFill>
                <a:srgbClr val="FF0000"/>
              </a:solidFill>
            </a:endParaRPr>
          </a:p>
        </p:txBody>
      </p:sp>
      <p:sp>
        <p:nvSpPr>
          <p:cNvPr id="7" name="TextBox 6"/>
          <p:cNvSpPr txBox="1"/>
          <p:nvPr/>
        </p:nvSpPr>
        <p:spPr>
          <a:xfrm>
            <a:off x="533400" y="2590800"/>
            <a:ext cx="3200400" cy="369332"/>
          </a:xfrm>
          <a:prstGeom prst="rect">
            <a:avLst/>
          </a:prstGeom>
          <a:noFill/>
        </p:spPr>
        <p:txBody>
          <a:bodyPr wrap="square" rtlCol="0">
            <a:spAutoFit/>
          </a:bodyPr>
          <a:lstStyle/>
          <a:p>
            <a:r>
              <a:rPr lang="en-US" dirty="0" smtClean="0"/>
              <a:t>Pressure of gas is proportional</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990600" y="3048000"/>
            <a:ext cx="1676400" cy="97054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53000" y="2667000"/>
            <a:ext cx="4027767" cy="3267075"/>
          </a:xfrm>
          <a:prstGeom prst="rect">
            <a:avLst/>
          </a:prstGeom>
          <a:noFill/>
          <a:ln w="9525">
            <a:noFill/>
            <a:miter lim="800000"/>
            <a:headEnd/>
            <a:tailEnd/>
          </a:ln>
        </p:spPr>
      </p:pic>
      <p:sp>
        <p:nvSpPr>
          <p:cNvPr id="8" name="TextBox 7"/>
          <p:cNvSpPr txBox="1"/>
          <p:nvPr/>
        </p:nvSpPr>
        <p:spPr>
          <a:xfrm>
            <a:off x="1066800" y="4114800"/>
            <a:ext cx="3962400" cy="1754326"/>
          </a:xfrm>
          <a:prstGeom prst="rect">
            <a:avLst/>
          </a:prstGeom>
          <a:noFill/>
        </p:spPr>
        <p:txBody>
          <a:bodyPr wrap="square" rtlCol="0">
            <a:spAutoFit/>
          </a:bodyPr>
          <a:lstStyle/>
          <a:p>
            <a:r>
              <a:rPr lang="en-US" dirty="0" smtClean="0"/>
              <a:t>where,          </a:t>
            </a:r>
          </a:p>
          <a:p>
            <a:r>
              <a:rPr lang="en-US" dirty="0" err="1" smtClean="0"/>
              <a:t>Ip</a:t>
            </a:r>
            <a:r>
              <a:rPr lang="en-US" dirty="0" smtClean="0"/>
              <a:t>-Plate current</a:t>
            </a:r>
          </a:p>
          <a:p>
            <a:r>
              <a:rPr lang="en-US" dirty="0" smtClean="0"/>
              <a:t>I</a:t>
            </a:r>
            <a:r>
              <a:rPr lang="en-US" baseline="-25000" dirty="0" smtClean="0"/>
              <a:t>G</a:t>
            </a:r>
            <a:r>
              <a:rPr lang="en-US" dirty="0" smtClean="0"/>
              <a:t> –Grid current</a:t>
            </a:r>
          </a:p>
          <a:p>
            <a:r>
              <a:rPr lang="en-US" dirty="0" smtClean="0"/>
              <a:t>S – sensitivity of the gauge. Depends upon tube geometry, nature of gas and operating voltage.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2308324"/>
          </a:xfrm>
          <a:prstGeom prst="rect">
            <a:avLst/>
          </a:prstGeom>
          <a:noFill/>
        </p:spPr>
        <p:txBody>
          <a:bodyPr wrap="square" rtlCol="0">
            <a:spAutoFit/>
          </a:bodyPr>
          <a:lstStyle/>
          <a:p>
            <a:pPr fontAlgn="base"/>
            <a:r>
              <a:rPr lang="en-US" b="1" dirty="0" smtClean="0"/>
              <a:t>WORKING of </a:t>
            </a:r>
            <a:r>
              <a:rPr lang="en-US" b="1" dirty="0" err="1" smtClean="0"/>
              <a:t>ionisation</a:t>
            </a:r>
            <a:r>
              <a:rPr lang="en-US" b="1" dirty="0" smtClean="0"/>
              <a:t> gauge:</a:t>
            </a:r>
          </a:p>
          <a:p>
            <a:pPr fontAlgn="base"/>
            <a:endParaRPr lang="en-US" dirty="0" smtClean="0"/>
          </a:p>
          <a:p>
            <a:pPr fontAlgn="base"/>
            <a:r>
              <a:rPr lang="en-US" b="1" dirty="0" smtClean="0"/>
              <a:t>THE CONSTRUCTION OF A HOT CATHODE TYPE IONIZATION GAUGE CONSISTS OF A BASIC VACUUM TRIODE. </a:t>
            </a:r>
          </a:p>
          <a:p>
            <a:pPr fontAlgn="base"/>
            <a:endParaRPr lang="en-US" b="1" dirty="0" smtClean="0"/>
          </a:p>
          <a:p>
            <a:pPr fontAlgn="base"/>
            <a:r>
              <a:rPr lang="en-US" b="1" dirty="0" smtClean="0"/>
              <a:t>THE FIGURE OF AN EXTERNAL CONTROL TYPE HOT CATHODE GAUGE IS SHOWN BELOW.</a:t>
            </a:r>
          </a:p>
          <a:p>
            <a:endParaRPr lang="en-US" dirty="0"/>
          </a:p>
        </p:txBody>
      </p:sp>
      <p:pic>
        <p:nvPicPr>
          <p:cNvPr id="3" name="Picture 2" descr="External Type Ionisation Gauge">
            <a:hlinkClick r:id="rId2"/>
          </p:cNvPr>
          <p:cNvPicPr/>
          <p:nvPr/>
        </p:nvPicPr>
        <p:blipFill>
          <a:blip r:embed="rId3"/>
          <a:srcRect/>
          <a:stretch>
            <a:fillRect/>
          </a:stretch>
        </p:blipFill>
        <p:spPr bwMode="auto">
          <a:xfrm>
            <a:off x="3657600" y="2438400"/>
            <a:ext cx="3533775" cy="3924300"/>
          </a:xfrm>
          <a:prstGeom prst="rect">
            <a:avLst/>
          </a:prstGeom>
          <a:noFill/>
          <a:ln w="9525">
            <a:noFill/>
            <a:miter lim="800000"/>
            <a:headEnd/>
            <a:tailEnd/>
          </a:ln>
        </p:spPr>
      </p:pic>
      <p:cxnSp>
        <p:nvCxnSpPr>
          <p:cNvPr id="5" name="Elbow Connector 4"/>
          <p:cNvCxnSpPr/>
          <p:nvPr/>
        </p:nvCxnSpPr>
        <p:spPr>
          <a:xfrm>
            <a:off x="1981200" y="3200400"/>
            <a:ext cx="31242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0" y="3124200"/>
            <a:ext cx="1295400" cy="1631216"/>
          </a:xfrm>
          <a:prstGeom prst="rect">
            <a:avLst/>
          </a:prstGeom>
          <a:noFill/>
        </p:spPr>
        <p:txBody>
          <a:bodyPr wrap="square" rtlCol="0">
            <a:spAutoFit/>
          </a:bodyPr>
          <a:lstStyle/>
          <a:p>
            <a:r>
              <a:rPr lang="en-US" sz="2000" b="1" dirty="0" smtClean="0"/>
              <a:t>Triode</a:t>
            </a:r>
          </a:p>
          <a:p>
            <a:r>
              <a:rPr lang="en-US" sz="2000" b="1" dirty="0" smtClean="0"/>
              <a:t>Consists </a:t>
            </a:r>
            <a:r>
              <a:rPr lang="en-US" sz="2000" b="1" dirty="0" err="1" smtClean="0">
                <a:solidFill>
                  <a:srgbClr val="FF0000"/>
                </a:solidFill>
              </a:rPr>
              <a:t>cathod</a:t>
            </a:r>
            <a:r>
              <a:rPr lang="en-US" sz="2000" b="1" dirty="0" smtClean="0">
                <a:solidFill>
                  <a:srgbClr val="FF0000"/>
                </a:solidFill>
              </a:rPr>
              <a:t>, anode, grid.</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6401753"/>
          </a:xfrm>
          <a:prstGeom prst="rect">
            <a:avLst/>
          </a:prstGeom>
          <a:noFill/>
        </p:spPr>
        <p:txBody>
          <a:bodyPr wrap="square" rtlCol="0">
            <a:spAutoFit/>
          </a:bodyPr>
          <a:lstStyle/>
          <a:p>
            <a:r>
              <a:rPr lang="en-US" sz="2800" b="1" dirty="0" smtClean="0"/>
              <a:t>THE GRID IS MAINTAINED AT A LARGE POSITIVE POTENTIAL WITH RESPECT TO THE CATHODE AND THE PLATE. </a:t>
            </a:r>
          </a:p>
          <a:p>
            <a:r>
              <a:rPr lang="en-US" sz="2800" b="1" dirty="0" smtClean="0"/>
              <a:t>THE PLATE IS AT A NEGATIVE POTENTIAL WITH RESPECT TO THE CATHODE. </a:t>
            </a:r>
          </a:p>
          <a:p>
            <a:r>
              <a:rPr lang="en-US" sz="2800" b="1" dirty="0" smtClean="0"/>
              <a:t>THIS METHOD IS ALSO KNOWN AS THE EXTERNAL CONTROL TYPE IONIZATION GAUGE AS THE POSITIVE ION COLLECTOR IS EXTERNAL TO THE ELECTRON COLLECTOR GRID WITH REFERENCE TO THE CATHODE. </a:t>
            </a:r>
          </a:p>
          <a:p>
            <a:endParaRPr lang="en-US" sz="2800" b="1" dirty="0" smtClean="0"/>
          </a:p>
          <a:p>
            <a:r>
              <a:rPr lang="en-US" sz="2800" b="1" dirty="0" smtClean="0">
                <a:solidFill>
                  <a:srgbClr val="7030A0"/>
                </a:solidFill>
              </a:rPr>
              <a:t>THE POSITIVE IONS AVAILABLE BETWEEN THE GRID AND THE CATHODE WILL BE DRAWN BY THE CATHODE, AND THOSE BETWEEN THE GRID AND THE PLATE WILL BE COLLECTED BY THE PLATE.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https://upload.wikimedia.org/wikipedia/commons/thumb/d/d8/Varian_vacuum_gauge.jpg/300px-Varian_vacuum_gaug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https://upload.wikimedia.org/wikipedia/commons/thumb/d/d8/Varian_vacuum_gauge.jpg/300px-Varian_vacuum_gau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7" name="Picture 5"/>
          <p:cNvPicPr>
            <a:picLocks noChangeAspect="1" noChangeArrowheads="1"/>
          </p:cNvPicPr>
          <p:nvPr/>
        </p:nvPicPr>
        <p:blipFill>
          <a:blip r:embed="rId2"/>
          <a:srcRect/>
          <a:stretch>
            <a:fillRect/>
          </a:stretch>
        </p:blipFill>
        <p:spPr bwMode="auto">
          <a:xfrm>
            <a:off x="5105400" y="609600"/>
            <a:ext cx="2848544" cy="2105026"/>
          </a:xfrm>
          <a:prstGeom prst="rect">
            <a:avLst/>
          </a:prstGeom>
          <a:noFill/>
          <a:ln w="9525">
            <a:noFill/>
            <a:miter lim="800000"/>
            <a:headEnd/>
            <a:tailEnd/>
          </a:ln>
          <a:effectLst/>
        </p:spPr>
      </p:pic>
      <p:sp>
        <p:nvSpPr>
          <p:cNvPr id="5" name="TextBox 4"/>
          <p:cNvSpPr txBox="1"/>
          <p:nvPr/>
        </p:nvSpPr>
        <p:spPr>
          <a:xfrm>
            <a:off x="4495800" y="2895600"/>
            <a:ext cx="4191000" cy="369332"/>
          </a:xfrm>
          <a:prstGeom prst="rect">
            <a:avLst/>
          </a:prstGeom>
          <a:noFill/>
        </p:spPr>
        <p:txBody>
          <a:bodyPr wrap="square" rtlCol="0">
            <a:spAutoFit/>
          </a:bodyPr>
          <a:lstStyle/>
          <a:p>
            <a:r>
              <a:rPr lang="en-US" b="1" dirty="0" err="1" smtClean="0">
                <a:solidFill>
                  <a:srgbClr val="7030A0"/>
                </a:solidFill>
              </a:rPr>
              <a:t>Tubulated</a:t>
            </a:r>
            <a:r>
              <a:rPr lang="en-US" b="1" dirty="0" smtClean="0">
                <a:solidFill>
                  <a:srgbClr val="7030A0"/>
                </a:solidFill>
              </a:rPr>
              <a:t> hot-cathode ionization gauge.</a:t>
            </a:r>
            <a:endParaRPr lang="en-US" b="1" dirty="0">
              <a:solidFill>
                <a:srgbClr val="7030A0"/>
              </a:solidFill>
            </a:endParaRPr>
          </a:p>
        </p:txBody>
      </p:sp>
      <p:sp>
        <p:nvSpPr>
          <p:cNvPr id="6" name="TextBox 5"/>
          <p:cNvSpPr txBox="1"/>
          <p:nvPr/>
        </p:nvSpPr>
        <p:spPr>
          <a:xfrm>
            <a:off x="304800" y="457200"/>
            <a:ext cx="4038600" cy="3046988"/>
          </a:xfrm>
          <a:prstGeom prst="rect">
            <a:avLst/>
          </a:prstGeom>
          <a:noFill/>
        </p:spPr>
        <p:txBody>
          <a:bodyPr wrap="square" rtlCol="0">
            <a:spAutoFit/>
          </a:bodyPr>
          <a:lstStyle/>
          <a:p>
            <a:r>
              <a:rPr lang="en-US" sz="2400" b="1" dirty="0" smtClean="0">
                <a:solidFill>
                  <a:srgbClr val="FF0000"/>
                </a:solidFill>
              </a:rPr>
              <a:t>ADVANTAGES:</a:t>
            </a:r>
          </a:p>
          <a:p>
            <a:pPr>
              <a:buFont typeface="Arial" pitchFamily="34" charset="0"/>
              <a:buChar char="•"/>
            </a:pPr>
            <a:r>
              <a:rPr lang="en-US" sz="2400" b="1" dirty="0" smtClean="0"/>
              <a:t>USED FOR WIDE RANGE OF PRESSURE 10 </a:t>
            </a:r>
            <a:r>
              <a:rPr lang="en-US" sz="2400" b="1" baseline="30000" dirty="0" smtClean="0"/>
              <a:t>-3 </a:t>
            </a:r>
            <a:r>
              <a:rPr lang="en-US" sz="2400" b="1" dirty="0" smtClean="0"/>
              <a:t>TO 10 </a:t>
            </a:r>
            <a:r>
              <a:rPr lang="en-US" sz="2400" b="1" baseline="30000" dirty="0" smtClean="0"/>
              <a:t>-11 </a:t>
            </a:r>
            <a:r>
              <a:rPr lang="en-US" sz="2400" b="1" dirty="0" smtClean="0"/>
              <a:t>MM OF Hg.</a:t>
            </a:r>
          </a:p>
          <a:p>
            <a:pPr>
              <a:buFont typeface="Arial" pitchFamily="34" charset="0"/>
              <a:buChar char="•"/>
            </a:pPr>
            <a:r>
              <a:rPr lang="en-US" sz="2400" b="1" dirty="0" smtClean="0"/>
              <a:t> IT GIVES FAST RESPONSE TO PRESSURE CHANGE.</a:t>
            </a:r>
          </a:p>
          <a:p>
            <a:endParaRPr lang="en-US" sz="2400" b="1" dirty="0" smtClean="0"/>
          </a:p>
          <a:p>
            <a:endParaRPr lang="en-US" sz="2400" b="1" dirty="0" smtClean="0"/>
          </a:p>
        </p:txBody>
      </p:sp>
      <p:sp>
        <p:nvSpPr>
          <p:cNvPr id="7" name="TextBox 6"/>
          <p:cNvSpPr txBox="1"/>
          <p:nvPr/>
        </p:nvSpPr>
        <p:spPr>
          <a:xfrm>
            <a:off x="381000" y="3352800"/>
            <a:ext cx="8077200" cy="3262432"/>
          </a:xfrm>
          <a:prstGeom prst="rect">
            <a:avLst/>
          </a:prstGeom>
          <a:noFill/>
        </p:spPr>
        <p:txBody>
          <a:bodyPr wrap="square" rtlCol="0">
            <a:spAutoFit/>
          </a:bodyPr>
          <a:lstStyle/>
          <a:p>
            <a:r>
              <a:rPr lang="en-US" sz="2000" b="1" dirty="0" smtClean="0">
                <a:solidFill>
                  <a:srgbClr val="FF0000"/>
                </a:solidFill>
              </a:rPr>
              <a:t>DISADVANTAGES:</a:t>
            </a:r>
          </a:p>
          <a:p>
            <a:pPr>
              <a:buFont typeface="Arial" pitchFamily="34" charset="0"/>
              <a:buChar char="•"/>
            </a:pPr>
            <a:r>
              <a:rPr lang="en-US" sz="2000" b="1" dirty="0" smtClean="0"/>
              <a:t>   </a:t>
            </a:r>
            <a:r>
              <a:rPr lang="en-US" sz="2400" b="1" dirty="0" smtClean="0"/>
              <a:t>HIGH COST AND COMPLEX ELECTRICAL CIRCUIT.</a:t>
            </a:r>
          </a:p>
          <a:p>
            <a:pPr>
              <a:buFont typeface="Arial" pitchFamily="34" charset="0"/>
              <a:buChar char="•"/>
            </a:pPr>
            <a:r>
              <a:rPr lang="en-US" sz="2000" b="1" dirty="0" smtClean="0"/>
              <a:t> </a:t>
            </a:r>
            <a:r>
              <a:rPr lang="en-US" sz="2400" b="1" dirty="0" smtClean="0"/>
              <a:t>ITS CALIBRATION VARIES WITH THE GAS.</a:t>
            </a:r>
          </a:p>
          <a:p>
            <a:pPr>
              <a:buFont typeface="Arial" pitchFamily="34" charset="0"/>
              <a:buChar char="•"/>
            </a:pPr>
            <a:r>
              <a:rPr lang="en-US" sz="2400" b="1" dirty="0" smtClean="0"/>
              <a:t> DECOMPOSITION OF THE GAS MAY TAKES PLACE BY HOT </a:t>
            </a:r>
          </a:p>
          <a:p>
            <a:r>
              <a:rPr lang="en-US" sz="2400" b="1" dirty="0" smtClean="0"/>
              <a:t>   FILAMENT.</a:t>
            </a:r>
          </a:p>
          <a:p>
            <a:pPr>
              <a:buFont typeface="Arial" pitchFamily="34" charset="0"/>
              <a:buChar char="•"/>
            </a:pPr>
            <a:r>
              <a:rPr lang="en-US" sz="2400" b="1" dirty="0" smtClean="0"/>
              <a:t> ITS FILAMENT BURN QUICKLY IF IT IS EXPOSED TO AIR.</a:t>
            </a:r>
          </a:p>
          <a:p>
            <a:pPr>
              <a:buFont typeface="Arial" pitchFamily="34" charset="0"/>
              <a:buChar char="•"/>
            </a:pPr>
            <a:r>
              <a:rPr lang="en-US" sz="2400" b="1" dirty="0" smtClean="0"/>
              <a:t> IT IS REQUIRED TO PROTECT GAUGE BY CUT OUT IN ORDER  </a:t>
            </a:r>
          </a:p>
          <a:p>
            <a:r>
              <a:rPr lang="en-US" sz="2400" b="1" dirty="0" smtClean="0"/>
              <a:t>    TO PROTECT IN THE CASE OF SYSTEM LEAK OR BREAK.</a:t>
            </a:r>
            <a:endParaRPr lang="en-US" sz="200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00200"/>
            <a:ext cx="6629400" cy="2554545"/>
          </a:xfrm>
          <a:prstGeom prst="rect">
            <a:avLst/>
          </a:prstGeom>
          <a:noFill/>
        </p:spPr>
        <p:txBody>
          <a:bodyPr wrap="square" rtlCol="0">
            <a:spAutoFit/>
          </a:bodyPr>
          <a:lstStyle/>
          <a:p>
            <a:r>
              <a:rPr lang="en-US" sz="8000" b="1" dirty="0" smtClean="0">
                <a:solidFill>
                  <a:srgbClr val="FF0000"/>
                </a:solidFill>
              </a:rPr>
              <a:t>High pressure measurement</a:t>
            </a:r>
            <a:endParaRPr lang="en-US" sz="80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143000"/>
            <a:ext cx="4953000" cy="5262979"/>
          </a:xfrm>
          <a:prstGeom prst="rect">
            <a:avLst/>
          </a:prstGeom>
          <a:noFill/>
        </p:spPr>
        <p:txBody>
          <a:bodyPr wrap="square" rtlCol="0">
            <a:spAutoFit/>
          </a:bodyPr>
          <a:lstStyle/>
          <a:p>
            <a:pPr marL="342900" indent="-342900">
              <a:buAutoNum type="arabicPeriod"/>
            </a:pPr>
            <a:r>
              <a:rPr lang="en-US" sz="2400" b="1" dirty="0" smtClean="0"/>
              <a:t>MANOMETERS</a:t>
            </a:r>
          </a:p>
          <a:p>
            <a:pPr marL="342900" indent="-342900">
              <a:buAutoNum type="arabicPeriod"/>
            </a:pPr>
            <a:endParaRPr lang="en-US" sz="2400" b="1" dirty="0" smtClean="0"/>
          </a:p>
          <a:p>
            <a:pPr marL="342900" indent="-342900"/>
            <a:r>
              <a:rPr lang="en-US" sz="2400" b="1" dirty="0" smtClean="0"/>
              <a:t>2. ELECTRICAL RESISTANCE PRESSURE GAUGE </a:t>
            </a:r>
          </a:p>
          <a:p>
            <a:pPr marL="342900" indent="-342900"/>
            <a:endParaRPr lang="en-US" sz="2400" b="1" dirty="0" smtClean="0"/>
          </a:p>
          <a:p>
            <a:pPr marL="342900" indent="-342900"/>
            <a:r>
              <a:rPr lang="en-US" sz="2400" b="1" dirty="0" smtClean="0"/>
              <a:t>	I) RESISTANCE TYPE</a:t>
            </a:r>
          </a:p>
          <a:p>
            <a:pPr marL="342900" indent="-342900"/>
            <a:r>
              <a:rPr lang="en-US" sz="2400" b="1" dirty="0" smtClean="0"/>
              <a:t>	II) PHOTOELECTRIC TYPE</a:t>
            </a:r>
          </a:p>
          <a:p>
            <a:pPr marL="342900" indent="-342900"/>
            <a:r>
              <a:rPr lang="en-US" sz="2400" b="1" dirty="0" smtClean="0"/>
              <a:t>	III) PIEZOELECTRIC TYPE</a:t>
            </a:r>
          </a:p>
          <a:p>
            <a:pPr marL="342900" indent="-342900"/>
            <a:r>
              <a:rPr lang="en-US" sz="2400" b="1" dirty="0" smtClean="0"/>
              <a:t>	IV) VARIABLE CAPACITOR TYPE</a:t>
            </a:r>
          </a:p>
          <a:p>
            <a:pPr marL="342900" indent="-342900"/>
            <a:endParaRPr lang="en-US" sz="2400" b="1" dirty="0" smtClean="0"/>
          </a:p>
          <a:p>
            <a:r>
              <a:rPr lang="en-US" sz="2400" b="1" dirty="0" smtClean="0"/>
              <a:t>3.ELASTIC PRESSURE GAUGES </a:t>
            </a:r>
          </a:p>
          <a:p>
            <a:r>
              <a:rPr lang="en-US" sz="2400" b="1" dirty="0" smtClean="0"/>
              <a:t>           I)   BOURDON TUBE</a:t>
            </a:r>
          </a:p>
          <a:p>
            <a:r>
              <a:rPr lang="en-US" sz="2400" b="1" dirty="0" smtClean="0"/>
              <a:t>           II)  DIAPHRAGM GAUGE </a:t>
            </a:r>
          </a:p>
          <a:p>
            <a:r>
              <a:rPr lang="en-US" sz="2400" b="1" dirty="0" smtClean="0"/>
              <a:t>           III)  BELLOWS 	</a:t>
            </a:r>
            <a:endParaRPr lang="en-US" sz="2400" b="1" dirty="0"/>
          </a:p>
        </p:txBody>
      </p:sp>
      <p:sp>
        <p:nvSpPr>
          <p:cNvPr id="3" name="TextBox 2"/>
          <p:cNvSpPr txBox="1"/>
          <p:nvPr/>
        </p:nvSpPr>
        <p:spPr>
          <a:xfrm>
            <a:off x="1600200" y="304800"/>
            <a:ext cx="6477000" cy="861774"/>
          </a:xfrm>
          <a:prstGeom prst="rect">
            <a:avLst/>
          </a:prstGeom>
          <a:noFill/>
        </p:spPr>
        <p:txBody>
          <a:bodyPr wrap="square" rtlCol="0">
            <a:spAutoFit/>
          </a:bodyPr>
          <a:lstStyle/>
          <a:p>
            <a:r>
              <a:rPr lang="en-US" sz="3200" b="1" dirty="0" smtClean="0">
                <a:solidFill>
                  <a:srgbClr val="FF0000"/>
                </a:solidFill>
              </a:rPr>
              <a:t>High pressure measurement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urdon Tube Pressure Gauge">
            <a:hlinkClick r:id="rId2"/>
          </p:cNvPr>
          <p:cNvPicPr/>
          <p:nvPr/>
        </p:nvPicPr>
        <p:blipFill>
          <a:blip r:embed="rId3"/>
          <a:srcRect/>
          <a:stretch>
            <a:fillRect/>
          </a:stretch>
        </p:blipFill>
        <p:spPr bwMode="auto">
          <a:xfrm>
            <a:off x="1752600" y="1676400"/>
            <a:ext cx="5610225" cy="4876800"/>
          </a:xfrm>
          <a:prstGeom prst="rect">
            <a:avLst/>
          </a:prstGeom>
          <a:noFill/>
          <a:ln w="9525">
            <a:noFill/>
            <a:miter lim="800000"/>
            <a:headEnd/>
            <a:tailEnd/>
          </a:ln>
        </p:spPr>
      </p:pic>
      <p:sp>
        <p:nvSpPr>
          <p:cNvPr id="3" name="TextBox 2"/>
          <p:cNvSpPr txBox="1"/>
          <p:nvPr/>
        </p:nvSpPr>
        <p:spPr>
          <a:xfrm>
            <a:off x="1447800" y="914400"/>
            <a:ext cx="7010400" cy="523220"/>
          </a:xfrm>
          <a:prstGeom prst="rect">
            <a:avLst/>
          </a:prstGeom>
          <a:noFill/>
        </p:spPr>
        <p:txBody>
          <a:bodyPr wrap="square" rtlCol="0">
            <a:spAutoFit/>
          </a:bodyPr>
          <a:lstStyle/>
          <a:p>
            <a:pPr lvl="0"/>
            <a:r>
              <a:rPr lang="en-US" sz="2800" b="1" dirty="0" smtClean="0">
                <a:solidFill>
                  <a:srgbClr val="FF0000"/>
                </a:solidFill>
              </a:rPr>
              <a:t>BOURDON TUBE  PRESSURE GAUGE</a:t>
            </a:r>
            <a:endParaRPr lang="en-US" sz="2800" dirty="0">
              <a:solidFill>
                <a:srgbClr val="FF0000"/>
              </a:solidFill>
            </a:endParaRPr>
          </a:p>
        </p:txBody>
      </p:sp>
      <p:sp>
        <p:nvSpPr>
          <p:cNvPr id="4" name="TextBox 3"/>
          <p:cNvSpPr txBox="1"/>
          <p:nvPr/>
        </p:nvSpPr>
        <p:spPr>
          <a:xfrm>
            <a:off x="228600" y="228600"/>
            <a:ext cx="6781800" cy="584775"/>
          </a:xfrm>
          <a:prstGeom prst="rect">
            <a:avLst/>
          </a:prstGeom>
          <a:noFill/>
        </p:spPr>
        <p:txBody>
          <a:bodyPr wrap="square" rtlCol="0">
            <a:spAutoFit/>
          </a:bodyPr>
          <a:lstStyle/>
          <a:p>
            <a:r>
              <a:rPr lang="en-US" sz="3200" b="1" dirty="0" smtClean="0">
                <a:solidFill>
                  <a:srgbClr val="7030A0"/>
                </a:solidFill>
              </a:rPr>
              <a:t>Elastic pressure gauges</a:t>
            </a:r>
            <a:endParaRPr lang="en-US" sz="3200" b="1"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153400" cy="1477328"/>
          </a:xfrm>
          <a:prstGeom prst="rect">
            <a:avLst/>
          </a:prstGeom>
          <a:noFill/>
        </p:spPr>
        <p:txBody>
          <a:bodyPr wrap="square" rtlCol="0">
            <a:spAutoFit/>
          </a:bodyPr>
          <a:lstStyle/>
          <a:p>
            <a:pPr>
              <a:lnSpc>
                <a:spcPct val="150000"/>
              </a:lnSpc>
            </a:pPr>
            <a:r>
              <a:rPr lang="en-US" sz="2000" b="1" dirty="0" smtClean="0">
                <a:solidFill>
                  <a:srgbClr val="FF0000"/>
                </a:solidFill>
              </a:rPr>
              <a:t>THE COMMONLY USED MATERIALS ARE </a:t>
            </a:r>
          </a:p>
          <a:p>
            <a:pPr>
              <a:lnSpc>
                <a:spcPct val="150000"/>
              </a:lnSpc>
            </a:pPr>
            <a:r>
              <a:rPr lang="en-US" sz="2000" b="1" dirty="0" smtClean="0">
                <a:solidFill>
                  <a:srgbClr val="0070C0"/>
                </a:solidFill>
              </a:rPr>
              <a:t>PHOSPHOR-BRONZE, SILICON-BRONZE, </a:t>
            </a:r>
          </a:p>
          <a:p>
            <a:pPr>
              <a:lnSpc>
                <a:spcPct val="150000"/>
              </a:lnSpc>
            </a:pPr>
            <a:r>
              <a:rPr lang="en-US" sz="2000" b="1" dirty="0" smtClean="0">
                <a:solidFill>
                  <a:srgbClr val="0070C0"/>
                </a:solidFill>
              </a:rPr>
              <a:t>BERYLLIUM-COPPER, INCONEL, AND OTHER C-CR-NI-MO ALLOYS </a:t>
            </a:r>
            <a:r>
              <a:rPr lang="en-US" sz="2000" b="1" dirty="0" smtClean="0">
                <a:solidFill>
                  <a:srgbClr val="FF0000"/>
                </a:solidFill>
              </a:rPr>
              <a:t>ETC.</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04800" y="1143000"/>
            <a:ext cx="2819400" cy="36441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304800" y="1905000"/>
            <a:ext cx="1600200" cy="413535"/>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4419600" y="1143000"/>
            <a:ext cx="2114550" cy="367748"/>
          </a:xfrm>
          <a:prstGeom prst="rect">
            <a:avLst/>
          </a:prstGeom>
          <a:noFill/>
          <a:ln w="9525">
            <a:noFill/>
            <a:miter lim="800000"/>
            <a:headEnd/>
            <a:tailEnd/>
          </a:ln>
          <a:effectLst/>
        </p:spPr>
      </p:pic>
      <p:sp>
        <p:nvSpPr>
          <p:cNvPr id="7" name="TextBox 6"/>
          <p:cNvSpPr txBox="1"/>
          <p:nvPr/>
        </p:nvSpPr>
        <p:spPr>
          <a:xfrm>
            <a:off x="3581400" y="1143000"/>
            <a:ext cx="609600" cy="369332"/>
          </a:xfrm>
          <a:prstGeom prst="rect">
            <a:avLst/>
          </a:prstGeom>
          <a:noFill/>
        </p:spPr>
        <p:txBody>
          <a:bodyPr wrap="square" rtlCol="0">
            <a:spAutoFit/>
          </a:bodyPr>
          <a:lstStyle/>
          <a:p>
            <a:r>
              <a:rPr lang="en-US" dirty="0" smtClean="0"/>
              <a:t>OR</a:t>
            </a:r>
            <a:endParaRPr lang="en-US" dirty="0"/>
          </a:p>
        </p:txBody>
      </p:sp>
      <p:pic>
        <p:nvPicPr>
          <p:cNvPr id="8" name="Picture 6"/>
          <p:cNvPicPr>
            <a:picLocks noChangeAspect="1" noChangeArrowheads="1"/>
          </p:cNvPicPr>
          <p:nvPr/>
        </p:nvPicPr>
        <p:blipFill>
          <a:blip r:embed="rId5" cstate="print"/>
          <a:srcRect/>
          <a:stretch>
            <a:fillRect/>
          </a:stretch>
        </p:blipFill>
        <p:spPr bwMode="auto">
          <a:xfrm>
            <a:off x="304800" y="2495341"/>
            <a:ext cx="1752600" cy="442965"/>
          </a:xfrm>
          <a:prstGeom prst="rect">
            <a:avLst/>
          </a:prstGeom>
          <a:noFill/>
          <a:ln w="9525">
            <a:noFill/>
            <a:miter lim="800000"/>
            <a:headEnd/>
            <a:tailEnd/>
          </a:ln>
          <a:effectLst/>
        </p:spPr>
      </p:pic>
      <p:pic>
        <p:nvPicPr>
          <p:cNvPr id="9" name="Picture 7"/>
          <p:cNvPicPr>
            <a:picLocks noChangeAspect="1" noChangeArrowheads="1"/>
          </p:cNvPicPr>
          <p:nvPr/>
        </p:nvPicPr>
        <p:blipFill>
          <a:blip r:embed="rId6" cstate="print"/>
          <a:srcRect/>
          <a:stretch>
            <a:fillRect/>
          </a:stretch>
        </p:blipFill>
        <p:spPr bwMode="auto">
          <a:xfrm>
            <a:off x="381000" y="3200400"/>
            <a:ext cx="1676400" cy="405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cstate="print"/>
          <a:srcRect/>
          <a:stretch>
            <a:fillRect/>
          </a:stretch>
        </p:blipFill>
        <p:spPr bwMode="auto">
          <a:xfrm>
            <a:off x="381000" y="3810000"/>
            <a:ext cx="2133600" cy="308277"/>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cstate="print"/>
          <a:srcRect/>
          <a:stretch>
            <a:fillRect/>
          </a:stretch>
        </p:blipFill>
        <p:spPr bwMode="auto">
          <a:xfrm>
            <a:off x="381000" y="4343400"/>
            <a:ext cx="1824037" cy="335361"/>
          </a:xfrm>
          <a:prstGeom prst="rect">
            <a:avLst/>
          </a:prstGeom>
          <a:noFill/>
          <a:ln w="9525">
            <a:noFill/>
            <a:miter lim="800000"/>
            <a:headEnd/>
            <a:tailEnd/>
          </a:ln>
          <a:effectLst/>
        </p:spPr>
      </p:pic>
      <p:sp>
        <p:nvSpPr>
          <p:cNvPr id="14" name="Rectangle 13"/>
          <p:cNvSpPr/>
          <p:nvPr/>
        </p:nvSpPr>
        <p:spPr>
          <a:xfrm>
            <a:off x="0" y="0"/>
            <a:ext cx="3200400" cy="523220"/>
          </a:xfrm>
          <a:prstGeom prst="rect">
            <a:avLst/>
          </a:prstGeom>
          <a:ln>
            <a:solidFill>
              <a:schemeClr val="tx1"/>
            </a:solidFill>
          </a:ln>
        </p:spPr>
        <p:txBody>
          <a:bodyPr wrap="square">
            <a:spAutoFit/>
          </a:bodyPr>
          <a:lstStyle/>
          <a:p>
            <a:r>
              <a:rPr lang="en-US" sz="2800" b="1" dirty="0" smtClean="0">
                <a:latin typeface="Times New Roman" pitchFamily="18" charset="0"/>
                <a:cs typeface="Times New Roman" pitchFamily="18" charset="0"/>
              </a:rPr>
              <a:t>Unit of Pressure</a:t>
            </a:r>
            <a:endParaRPr lang="en-US" sz="2800" b="1" dirty="0">
              <a:latin typeface="Times New Roman" pitchFamily="18" charset="0"/>
              <a:cs typeface="Times New Roman" pitchFamily="18" charset="0"/>
            </a:endParaRPr>
          </a:p>
        </p:txBody>
      </p:sp>
      <p:sp>
        <p:nvSpPr>
          <p:cNvPr id="15" name="TextBox 14"/>
          <p:cNvSpPr txBox="1"/>
          <p:nvPr/>
        </p:nvSpPr>
        <p:spPr>
          <a:xfrm>
            <a:off x="457200" y="5562600"/>
            <a:ext cx="8382000" cy="400110"/>
          </a:xfrm>
          <a:prstGeom prst="rect">
            <a:avLst/>
          </a:prstGeom>
          <a:noFill/>
        </p:spPr>
        <p:txBody>
          <a:bodyPr wrap="square" rtlCol="0">
            <a:spAutoFit/>
          </a:bodyPr>
          <a:lstStyle/>
          <a:p>
            <a:r>
              <a:rPr lang="en-US" sz="2000" b="1" i="1" dirty="0" smtClean="0">
                <a:solidFill>
                  <a:srgbClr val="0070C0"/>
                </a:solidFill>
              </a:rPr>
              <a:t>Units of Vacuum measurement are </a:t>
            </a:r>
            <a:r>
              <a:rPr lang="en-US" sz="2000" b="1" i="1" dirty="0" err="1" smtClean="0">
                <a:solidFill>
                  <a:srgbClr val="0070C0"/>
                </a:solidFill>
              </a:rPr>
              <a:t>Torr</a:t>
            </a:r>
            <a:r>
              <a:rPr lang="en-US" sz="2000" b="1" i="1" dirty="0" smtClean="0">
                <a:solidFill>
                  <a:srgbClr val="0070C0"/>
                </a:solidFill>
              </a:rPr>
              <a:t> and micrometer of mercury  </a:t>
            </a:r>
            <a:endParaRPr lang="en-US" sz="2000" b="1" i="1" dirty="0">
              <a:solidFill>
                <a:srgbClr val="0070C0"/>
              </a:solidFill>
            </a:endParaRPr>
          </a:p>
        </p:txBody>
      </p:sp>
      <p:pic>
        <p:nvPicPr>
          <p:cNvPr id="2053" name="Picture 5"/>
          <p:cNvPicPr>
            <a:picLocks noChangeAspect="1" noChangeArrowheads="1"/>
          </p:cNvPicPr>
          <p:nvPr/>
        </p:nvPicPr>
        <p:blipFill>
          <a:blip r:embed="rId9" cstate="print"/>
          <a:srcRect/>
          <a:stretch>
            <a:fillRect/>
          </a:stretch>
        </p:blipFill>
        <p:spPr bwMode="auto">
          <a:xfrm>
            <a:off x="304800" y="4876800"/>
            <a:ext cx="1847850" cy="461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ansion of Bourdon Tube Due to Internal Pressure">
            <a:hlinkClick r:id="rId2"/>
          </p:cNvPr>
          <p:cNvPicPr/>
          <p:nvPr/>
        </p:nvPicPr>
        <p:blipFill>
          <a:blip r:embed="rId3"/>
          <a:srcRect/>
          <a:stretch>
            <a:fillRect/>
          </a:stretch>
        </p:blipFill>
        <p:spPr bwMode="auto">
          <a:xfrm>
            <a:off x="1295400" y="1066800"/>
            <a:ext cx="6553200" cy="495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6278642"/>
          </a:xfrm>
          <a:prstGeom prst="rect">
            <a:avLst/>
          </a:prstGeom>
          <a:noFill/>
        </p:spPr>
        <p:txBody>
          <a:bodyPr wrap="square" rtlCol="0">
            <a:spAutoFit/>
          </a:bodyPr>
          <a:lstStyle/>
          <a:p>
            <a:pPr fontAlgn="base"/>
            <a:r>
              <a:rPr lang="en-US" sz="2400" b="1" dirty="0" smtClean="0"/>
              <a:t>WORKING</a:t>
            </a:r>
          </a:p>
          <a:p>
            <a:pPr fontAlgn="base"/>
            <a:r>
              <a:rPr lang="en-US" sz="2400" b="1" dirty="0" smtClean="0"/>
              <a:t>AS THE FLUID PRESSURE ENTERS THE BOURDON TUBE, IT TRIES TO BE REFORMED AND BECAUSE OF A FREE TIP AVAILABLE, THIS ACTION CAUSES THE TIP TO TRAVEL IN FREE SPACE AND THE TUBE UNWINDS. </a:t>
            </a:r>
          </a:p>
          <a:p>
            <a:pPr fontAlgn="base"/>
            <a:endParaRPr lang="en-US" sz="2400" b="1" dirty="0" smtClean="0"/>
          </a:p>
          <a:p>
            <a:pPr fontAlgn="base"/>
            <a:r>
              <a:rPr lang="en-US" sz="2400" b="1" dirty="0" smtClean="0"/>
              <a:t>THE SIMULTANEOUS ACTIONS OF BENDING AND TENSION DUE TO THE INTERNAL PRESSURE MAKE A NON-LINEAR MOVEMENT OF THE FREE TIP. THIS TRAVEL IS SUITABLE GUIDED AND AMPLIFIED FOR THE MEASUREMENT OF THE INTERNAL PRESSURE. </a:t>
            </a:r>
          </a:p>
          <a:p>
            <a:pPr fontAlgn="base"/>
            <a:endParaRPr lang="en-US" sz="2400" b="1" dirty="0" smtClean="0"/>
          </a:p>
          <a:p>
            <a:pPr fontAlgn="base"/>
            <a:r>
              <a:rPr lang="en-US" sz="2400" b="1" dirty="0" smtClean="0"/>
              <a:t>BUT THE MAIN REQUIREMENT OF THE DEVICE IS THAT WHENEVER THE SAME PRESSURE IS APPLIED, THE MOVEMENT OF THE TIP SHOULD BE THE SAME AND ON WITHDRAWAL OF THE PRESSURE THE TIP SHOULD RETURN TO THE INITIAL POINT.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5601533"/>
          </a:xfrm>
          <a:prstGeom prst="rect">
            <a:avLst/>
          </a:prstGeom>
          <a:noFill/>
        </p:spPr>
        <p:txBody>
          <a:bodyPr wrap="square" rtlCol="0">
            <a:spAutoFit/>
          </a:bodyPr>
          <a:lstStyle/>
          <a:p>
            <a:r>
              <a:rPr lang="en-US" sz="2000" b="1" dirty="0" smtClean="0"/>
              <a:t>A LOT OF COMPOUND STRESSES ORIGINATE IN THE TUBE AS SOON AS THE PRESSURE IS APPLIED. THIS MAKES THE TRAVEL OF THE TIP TO BE NON-LINEAR IN NATURE. </a:t>
            </a:r>
          </a:p>
          <a:p>
            <a:endParaRPr lang="en-US" sz="2000" b="1" dirty="0" smtClean="0"/>
          </a:p>
          <a:p>
            <a:r>
              <a:rPr lang="en-US" sz="2000" b="1" dirty="0" smtClean="0"/>
              <a:t>IF THE TIP TRAVEL IS CONSIDERABLY SMALL, THE STRESSES CAN BE CONSIDERED TO PRODUCE A LINEAR MOTION THAT IS PARALLEL TO THE AXIS OF THE LINK. THE SMALL LINEAR TIP MOVEMENT IS MATCHED WITH A ROTATIONAL POINTER MOVEMENT. THIS IS KNOWN AS MULTIPLICATION, WHICH CAN BE ADJUSTED BY ADJUSTING THE LENGTH OF THE LEVER. FOR THE SAME AMOUNT OF TIP TRAVEL, A SHORTER LEVER GIVES LARGER ROTATION. </a:t>
            </a:r>
          </a:p>
          <a:p>
            <a:endParaRPr lang="en-US" sz="2000" b="1" dirty="0" smtClean="0"/>
          </a:p>
          <a:p>
            <a:r>
              <a:rPr lang="en-US" sz="2000" b="1" dirty="0" smtClean="0"/>
              <a:t>THE APPROXIMATELY LINEAR MOTION OF THE TIP WHEN CONVERTED TO A CIRCULAR MOTION WITH THE LINK-LEVER AND PINION ATTACHMENT, A ONE-TO-ONE CORRESPONDENCE BETWEEN THEM MAY NOT OCCUR AND DISTORTION RESULTS. THIS IS KNOWN AS ANGULARITY WHICH CAN BE MINIMIZED BY ADJUSTING THE LENGTH OF THE LINK.</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4985980"/>
          </a:xfrm>
          <a:prstGeom prst="rect">
            <a:avLst/>
          </a:prstGeom>
          <a:noFill/>
        </p:spPr>
        <p:txBody>
          <a:bodyPr wrap="square" rtlCol="0">
            <a:spAutoFit/>
          </a:bodyPr>
          <a:lstStyle/>
          <a:p>
            <a:r>
              <a:rPr lang="en-US" sz="2000" b="1" dirty="0" smtClean="0"/>
              <a:t>OTHER THAN C-TYPE, BOURDON GAUGES CAN ALSO BE CONSTRUCTED IN THE FORM OF A HELIX OR A SPIRAL. </a:t>
            </a:r>
          </a:p>
          <a:p>
            <a:endParaRPr lang="en-US" sz="2000" b="1" dirty="0" smtClean="0"/>
          </a:p>
          <a:p>
            <a:r>
              <a:rPr lang="en-US" sz="2000" b="1" dirty="0" smtClean="0"/>
              <a:t>THE TYPES ARE VARIED FOR SPECIFIC USES AND SPACE ACCOMMODATIONS, FOR BETTER LINEARITY AND LARGER SENSITIVITY. FOR THOROUGH REPEATABILITY, THE BOURDON TUBES MATERIALS MUST HAVE GOOD ELASTIC OR SPRING CHARACTERISTICS. </a:t>
            </a:r>
          </a:p>
          <a:p>
            <a:endParaRPr lang="en-US" sz="2000" b="1" dirty="0" smtClean="0"/>
          </a:p>
          <a:p>
            <a:r>
              <a:rPr lang="en-US" sz="2000" b="1" dirty="0" smtClean="0"/>
              <a:t>THE SURROUNDING IN WHICH THE PROCESS IS CARRIED OUT IS ALSO IMPORTANT AS CORROSIVE ATMOSPHERE OR FLUID WOULD REQUIRE A MATERIAL WHICH IS CORROSION PROOF. </a:t>
            </a:r>
          </a:p>
          <a:p>
            <a:endParaRPr lang="en-US" sz="2000" b="1" dirty="0" smtClean="0"/>
          </a:p>
          <a:p>
            <a:r>
              <a:rPr lang="en-US" sz="2000" b="1" dirty="0" smtClean="0"/>
              <a:t>THE COMMONLY USED MATERIALS ARE PHOSPHOR-BRONZE, SILICON-BRONZE, BERYLLIUM-COPPER, INCONEL, AND OTHER C-CR-NI-MO ALLOYS, AND SO 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3754874"/>
          </a:xfrm>
          <a:prstGeom prst="rect">
            <a:avLst/>
          </a:prstGeom>
          <a:noFill/>
        </p:spPr>
        <p:txBody>
          <a:bodyPr wrap="square" rtlCol="0">
            <a:spAutoFit/>
          </a:bodyPr>
          <a:lstStyle/>
          <a:p>
            <a:r>
              <a:rPr lang="en-US" sz="2000" b="1" dirty="0" smtClean="0"/>
              <a:t>IN THE CASE OF FORMING PROCESSES, EMPIRICAL RELATIONS ARE KNOWN TO CHOOSE THE TUBE SIZE, SHAPE AND THICKNESS AND THE RADIUS OF THE C-TUBE. BECAUSE OF THE INTERNAL PRESSURE, THE NEAR ELLIPTIC OR RATHER THE FLATTENED SECTION OF THE TUBE TRIES TO EXPAND AS SHOWN BY THE DOTTED LINE IN THE FIGURE BELOW (A). </a:t>
            </a:r>
          </a:p>
          <a:p>
            <a:endParaRPr lang="en-US" sz="2000" b="1" dirty="0" smtClean="0"/>
          </a:p>
          <a:p>
            <a:r>
              <a:rPr lang="en-US" sz="2000" b="1" dirty="0" smtClean="0"/>
              <a:t>THE SAME EXPANSION LENGTHWISE IS SHOWN IN FIGURE (B). </a:t>
            </a:r>
          </a:p>
          <a:p>
            <a:endParaRPr lang="en-US" sz="2000" b="1" dirty="0" smtClean="0"/>
          </a:p>
          <a:p>
            <a:r>
              <a:rPr lang="en-US" sz="2000" b="1" dirty="0" smtClean="0"/>
              <a:t>THE ARRANGEMENT OF THE TUBE, HOWEVER FORCES AN EXPANSION ON THE OUTER SURFACE AND A COMPRESSION ON THE INNER SURFACE, THUS ALLOWING THE TUBE TO UNWIND. THIS IS SHOWN IN FIGURE (C).</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305800" cy="2523768"/>
          </a:xfrm>
          <a:prstGeom prst="rect">
            <a:avLst/>
          </a:prstGeom>
          <a:noFill/>
        </p:spPr>
        <p:txBody>
          <a:bodyPr wrap="square" rtlCol="0">
            <a:spAutoFit/>
          </a:bodyPr>
          <a:lstStyle/>
          <a:p>
            <a:r>
              <a:rPr lang="en-US" sz="2000" b="1" dirty="0" smtClean="0"/>
              <a:t>LIKE ALL ELASTIC ELEMENTS A BOURDON TUBE ALSO HAS SOME HYSTERESIS IN A GIVEN PRESSURE CYCLE. BY PROPER CHOICE OF MATERIAL AND ITS HEAT TREATMENT, THIS MAY BE KEPT TO WITHIN 0.1 AND 0.5 PERCENT OF THE MAXIMUM PRESSURE CYCLE. SENSITIVITY OF THE TIP MOVEMENT OF A BOURDON ELEMENT WITHOUT RESTRAINT CAN BE AS HIGH AS 0.01 PERCENT OF FULL RANGE PRESSURE REDUCING TO 0.1 PERCENT WITH RESTRAINT AT THE CENTRAL PIVOT.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6001643"/>
          </a:xfrm>
          <a:prstGeom prst="rect">
            <a:avLst/>
          </a:prstGeom>
          <a:noFill/>
        </p:spPr>
        <p:txBody>
          <a:bodyPr wrap="square" rtlCol="0">
            <a:spAutoFit/>
          </a:bodyPr>
          <a:lstStyle/>
          <a:p>
            <a:r>
              <a:rPr lang="en-US" sz="3200" b="1" dirty="0" smtClean="0">
                <a:solidFill>
                  <a:srgbClr val="0070C0"/>
                </a:solidFill>
              </a:rPr>
              <a:t>DIAPHRAGM PRESSURE GAUGE</a:t>
            </a:r>
          </a:p>
          <a:p>
            <a:endParaRPr lang="en-US" sz="3200" b="1" dirty="0" smtClean="0">
              <a:solidFill>
                <a:srgbClr val="0070C0"/>
              </a:solidFill>
            </a:endParaRPr>
          </a:p>
          <a:p>
            <a:pPr fontAlgn="base"/>
            <a:r>
              <a:rPr lang="en-US" sz="2400" b="1" dirty="0" smtClean="0"/>
              <a:t>A DIAPHRAGM PRESSURE TRANSDUCER IS USED FOR LOW </a:t>
            </a:r>
            <a:r>
              <a:rPr lang="en-US" sz="2400" b="1" dirty="0" smtClean="0">
                <a:hlinkClick r:id="rId2" tooltip="Pressure Transducer"/>
              </a:rPr>
              <a:t>PRESSURE MEASUREMENT</a:t>
            </a:r>
            <a:r>
              <a:rPr lang="en-US" sz="2400" b="1" dirty="0" smtClean="0"/>
              <a:t>. </a:t>
            </a:r>
          </a:p>
          <a:p>
            <a:pPr fontAlgn="base"/>
            <a:endParaRPr lang="en-US" sz="2400" b="1" dirty="0" smtClean="0"/>
          </a:p>
          <a:p>
            <a:pPr fontAlgn="base"/>
            <a:r>
              <a:rPr lang="en-US" sz="2400" b="1" dirty="0" smtClean="0"/>
              <a:t>THEY ARE COMMERCIALLY AVAILABLE IN TWO TYPES – 	</a:t>
            </a:r>
          </a:p>
          <a:p>
            <a:pPr fontAlgn="base"/>
            <a:endParaRPr lang="en-US" sz="1200" b="1" dirty="0" smtClean="0"/>
          </a:p>
          <a:p>
            <a:pPr fontAlgn="base"/>
            <a:r>
              <a:rPr lang="en-US" sz="2400" b="1" dirty="0" smtClean="0"/>
              <a:t>	METALLIC AND NON-METALLIC.</a:t>
            </a:r>
          </a:p>
          <a:p>
            <a:pPr fontAlgn="base"/>
            <a:endParaRPr lang="en-US" sz="1400" b="1" dirty="0" smtClean="0"/>
          </a:p>
          <a:p>
            <a:pPr fontAlgn="base"/>
            <a:r>
              <a:rPr lang="en-US" sz="2400" b="1" dirty="0" smtClean="0"/>
              <a:t>METALLIC DIAPHRAGMS ARE KNOWN TO HAVE GOOD SPRING CHARACTERISTICS AND</a:t>
            </a:r>
          </a:p>
          <a:p>
            <a:pPr fontAlgn="base"/>
            <a:r>
              <a:rPr lang="en-US" sz="2400" b="1" dirty="0" smtClean="0"/>
              <a:t> NON-METALLIC TYPES HAVE NO ELASTIC CHARACTERISTICS. THUS, NON-METALLIC TYPES ARE USED RARELY, AND ARE USUALLY OPPOSED BY A CALIBRATED COIL SPRING OR ANY OTHER ELASTIC TYPE GAUGE. THE NON-METALLIC TYPES ARE ALSO CALLED SLACK DIAPHRAGM.</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phragm Gauge">
            <a:hlinkClick r:id="rId2"/>
          </p:cNvPr>
          <p:cNvPicPr/>
          <p:nvPr/>
        </p:nvPicPr>
        <p:blipFill>
          <a:blip r:embed="rId3"/>
          <a:srcRect/>
          <a:stretch>
            <a:fillRect/>
          </a:stretch>
        </p:blipFill>
        <p:spPr bwMode="auto">
          <a:xfrm>
            <a:off x="3962400" y="1295400"/>
            <a:ext cx="3829050" cy="4019550"/>
          </a:xfrm>
          <a:prstGeom prst="rect">
            <a:avLst/>
          </a:prstGeom>
          <a:noFill/>
          <a:ln w="9525">
            <a:noFill/>
            <a:miter lim="800000"/>
            <a:headEnd/>
            <a:tailEnd/>
          </a:ln>
        </p:spPr>
      </p:pic>
      <p:sp>
        <p:nvSpPr>
          <p:cNvPr id="3" name="TextBox 2"/>
          <p:cNvSpPr txBox="1"/>
          <p:nvPr/>
        </p:nvSpPr>
        <p:spPr>
          <a:xfrm>
            <a:off x="3886200" y="533400"/>
            <a:ext cx="4953000" cy="954107"/>
          </a:xfrm>
          <a:prstGeom prst="rect">
            <a:avLst/>
          </a:prstGeom>
          <a:noFill/>
        </p:spPr>
        <p:txBody>
          <a:bodyPr wrap="square" rtlCol="0">
            <a:spAutoFit/>
          </a:bodyPr>
          <a:lstStyle/>
          <a:p>
            <a:r>
              <a:rPr lang="en-US" sz="2800" b="1" dirty="0" smtClean="0">
                <a:solidFill>
                  <a:srgbClr val="0070C0"/>
                </a:solidFill>
              </a:rPr>
              <a:t>DIAPHRAGM GAUGE</a:t>
            </a:r>
          </a:p>
          <a:p>
            <a:endParaRPr lang="en-US" sz="2800" b="1" dirty="0">
              <a:solidFill>
                <a:srgbClr val="0070C0"/>
              </a:solidFill>
            </a:endParaRPr>
          </a:p>
        </p:txBody>
      </p:sp>
      <p:pic>
        <p:nvPicPr>
          <p:cNvPr id="4" name="Picture 3"/>
          <p:cNvPicPr>
            <a:picLocks noChangeAspect="1" noChangeArrowheads="1"/>
          </p:cNvPicPr>
          <p:nvPr/>
        </p:nvPicPr>
        <p:blipFill>
          <a:blip r:embed="rId4" cstate="print"/>
          <a:srcRect/>
          <a:stretch>
            <a:fillRect/>
          </a:stretch>
        </p:blipFill>
        <p:spPr bwMode="auto">
          <a:xfrm>
            <a:off x="609600" y="1143000"/>
            <a:ext cx="2819400" cy="4836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3447098"/>
          </a:xfrm>
          <a:prstGeom prst="rect">
            <a:avLst/>
          </a:prstGeom>
          <a:noFill/>
        </p:spPr>
        <p:txBody>
          <a:bodyPr wrap="square" rtlCol="0">
            <a:spAutoFit/>
          </a:bodyPr>
          <a:lstStyle/>
          <a:p>
            <a:pPr fontAlgn="base"/>
            <a:r>
              <a:rPr lang="en-US" sz="2000" b="1" dirty="0" smtClean="0">
                <a:solidFill>
                  <a:srgbClr val="FF0000"/>
                </a:solidFill>
              </a:rPr>
              <a:t>WORKING</a:t>
            </a:r>
          </a:p>
          <a:p>
            <a:pPr fontAlgn="base"/>
            <a:endParaRPr lang="en-US" sz="2000" b="1" dirty="0" smtClean="0">
              <a:solidFill>
                <a:srgbClr val="FF0000"/>
              </a:solidFill>
            </a:endParaRPr>
          </a:p>
          <a:p>
            <a:pPr fontAlgn="base"/>
            <a:r>
              <a:rPr lang="en-US" sz="2000" b="1" dirty="0" smtClean="0"/>
              <a:t>WHEN A FORCE ACTS AGAINST A THIN STRETCHED DIAPHRAGM, IT CAUSES A DEFLECTION OF THE DIAPHRAGM WITH ITS CENTRE DEFLECTING THE MOST.</a:t>
            </a:r>
          </a:p>
          <a:p>
            <a:pPr fontAlgn="base"/>
            <a:endParaRPr lang="en-US" sz="2000" b="1" dirty="0" smtClean="0"/>
          </a:p>
          <a:p>
            <a:r>
              <a:rPr lang="en-US" sz="2000" b="1" dirty="0" smtClean="0"/>
              <a:t>SINCE THE ELASTIC LIMIT HAS TO BE MAINTAINED, THE DEFLECTION OF THE DIAPHRAGM MUST BE KEPT IN A RESTRICTED MANNER. </a:t>
            </a:r>
          </a:p>
          <a:p>
            <a:endParaRPr lang="en-US" sz="2000" b="1" dirty="0" smtClean="0"/>
          </a:p>
          <a:p>
            <a:r>
              <a:rPr lang="en-US" sz="2000" b="1" dirty="0" smtClean="0"/>
              <a:t>THIS CAN BE DONE BY CASCADING MANY DIAPHRAGM CAPSULES AS SHOWN IN THE FIGURE NEXT PAGE.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phragm Pressure Transducer">
            <a:hlinkClick r:id="rId2"/>
          </p:cNvPr>
          <p:cNvPicPr/>
          <p:nvPr/>
        </p:nvPicPr>
        <p:blipFill>
          <a:blip r:embed="rId3"/>
          <a:srcRect/>
          <a:stretch>
            <a:fillRect/>
          </a:stretch>
        </p:blipFill>
        <p:spPr bwMode="auto">
          <a:xfrm>
            <a:off x="1219200" y="1666875"/>
            <a:ext cx="6705600" cy="3524250"/>
          </a:xfrm>
          <a:prstGeom prst="rect">
            <a:avLst/>
          </a:prstGeom>
          <a:noFill/>
          <a:ln w="9525">
            <a:noFill/>
            <a:miter lim="800000"/>
            <a:headEnd/>
            <a:tailEnd/>
          </a:ln>
        </p:spPr>
      </p:pic>
      <p:sp>
        <p:nvSpPr>
          <p:cNvPr id="3" name="TextBox 2"/>
          <p:cNvSpPr txBox="1"/>
          <p:nvPr/>
        </p:nvSpPr>
        <p:spPr>
          <a:xfrm>
            <a:off x="381000" y="5105400"/>
            <a:ext cx="2743200" cy="369332"/>
          </a:xfrm>
          <a:prstGeom prst="rect">
            <a:avLst/>
          </a:prstGeom>
          <a:noFill/>
        </p:spPr>
        <p:txBody>
          <a:bodyPr wrap="square" rtlCol="0">
            <a:spAutoFit/>
          </a:bodyPr>
          <a:lstStyle/>
          <a:p>
            <a:r>
              <a:rPr lang="en-US" dirty="0" smtClean="0"/>
              <a:t>CASCEDING OF CAPSULE</a:t>
            </a:r>
            <a:endParaRPr lang="en-US" dirty="0"/>
          </a:p>
        </p:txBody>
      </p:sp>
      <p:sp>
        <p:nvSpPr>
          <p:cNvPr id="4" name="TextBox 3"/>
          <p:cNvSpPr txBox="1"/>
          <p:nvPr/>
        </p:nvSpPr>
        <p:spPr>
          <a:xfrm>
            <a:off x="6324600" y="2057400"/>
            <a:ext cx="2514600" cy="646331"/>
          </a:xfrm>
          <a:prstGeom prst="rect">
            <a:avLst/>
          </a:prstGeom>
          <a:noFill/>
        </p:spPr>
        <p:txBody>
          <a:bodyPr wrap="square" rtlCol="0">
            <a:spAutoFit/>
          </a:bodyPr>
          <a:lstStyle/>
          <a:p>
            <a:r>
              <a:rPr lang="en-US" dirty="0" smtClean="0"/>
              <a:t>CORRUGATED DIAGPHRAGM CAPSULE</a:t>
            </a:r>
            <a:endParaRPr lang="en-US" dirty="0"/>
          </a:p>
        </p:txBody>
      </p:sp>
      <p:cxnSp>
        <p:nvCxnSpPr>
          <p:cNvPr id="6" name="Elbow Connector 5"/>
          <p:cNvCxnSpPr/>
          <p:nvPr/>
        </p:nvCxnSpPr>
        <p:spPr>
          <a:xfrm rot="5400000">
            <a:off x="6553200" y="2895600"/>
            <a:ext cx="457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5400000" flipH="1" flipV="1">
            <a:off x="723900" y="3848100"/>
            <a:ext cx="11430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5181600"/>
            <a:ext cx="2057400" cy="369332"/>
          </a:xfrm>
          <a:prstGeom prst="rect">
            <a:avLst/>
          </a:prstGeom>
          <a:noFill/>
        </p:spPr>
        <p:txBody>
          <a:bodyPr wrap="square" rtlCol="0">
            <a:spAutoFit/>
          </a:bodyPr>
          <a:lstStyle/>
          <a:p>
            <a:r>
              <a:rPr lang="en-US" dirty="0" smtClean="0"/>
              <a:t>PRSSURE CAPSULE</a:t>
            </a:r>
            <a:endParaRPr lang="en-US" dirty="0"/>
          </a:p>
        </p:txBody>
      </p:sp>
      <p:cxnSp>
        <p:nvCxnSpPr>
          <p:cNvPr id="11" name="Elbow Connector 10"/>
          <p:cNvCxnSpPr/>
          <p:nvPr/>
        </p:nvCxnSpPr>
        <p:spPr>
          <a:xfrm rot="5400000" flipH="1" flipV="1">
            <a:off x="4229100" y="4457700"/>
            <a:ext cx="685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0" y="533400"/>
            <a:ext cx="6019800" cy="800219"/>
          </a:xfrm>
          <a:prstGeom prst="rect">
            <a:avLst/>
          </a:prstGeom>
          <a:noFill/>
        </p:spPr>
        <p:txBody>
          <a:bodyPr wrap="square" rtlCol="0">
            <a:spAutoFit/>
          </a:bodyPr>
          <a:lstStyle/>
          <a:p>
            <a:r>
              <a:rPr lang="en-US" sz="2800" b="1" dirty="0" smtClean="0"/>
              <a:t>DIAPHRAGM PRESSURE TRANSDUCER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MECHANICAL MEASUREMENT\Pressure\pressure-intro1.bmp"/>
          <p:cNvPicPr>
            <a:picLocks noChangeAspect="1" noChangeArrowheads="1"/>
          </p:cNvPicPr>
          <p:nvPr/>
        </p:nvPicPr>
        <p:blipFill>
          <a:blip r:embed="rId2" cstate="print"/>
          <a:srcRect/>
          <a:stretch>
            <a:fillRect/>
          </a:stretch>
        </p:blipFill>
        <p:spPr bwMode="auto">
          <a:xfrm>
            <a:off x="838200" y="762000"/>
            <a:ext cx="7229312" cy="4267200"/>
          </a:xfrm>
          <a:prstGeom prst="rect">
            <a:avLst/>
          </a:prstGeom>
          <a:noFill/>
        </p:spPr>
      </p:pic>
      <p:sp>
        <p:nvSpPr>
          <p:cNvPr id="6" name="Rectangle 5"/>
          <p:cNvSpPr/>
          <p:nvPr/>
        </p:nvSpPr>
        <p:spPr>
          <a:xfrm>
            <a:off x="381000" y="152400"/>
            <a:ext cx="5334000" cy="523220"/>
          </a:xfrm>
          <a:prstGeom prst="rect">
            <a:avLst/>
          </a:prstGeom>
          <a:ln>
            <a:solidFill>
              <a:schemeClr val="tx1"/>
            </a:solidFill>
          </a:ln>
        </p:spPr>
        <p:txBody>
          <a:bodyPr wrap="square">
            <a:spAutoFit/>
          </a:bodyPr>
          <a:lstStyle/>
          <a:p>
            <a:r>
              <a:rPr lang="en-US" sz="2800" b="1" dirty="0" smtClean="0">
                <a:latin typeface="Times New Roman" pitchFamily="18" charset="0"/>
                <a:cs typeface="Times New Roman" pitchFamily="18" charset="0"/>
              </a:rPr>
              <a:t>Relations of different Pressures</a:t>
            </a:r>
            <a:endParaRPr lang="en-US" sz="2800" b="1" dirty="0">
              <a:latin typeface="Times New Roman" pitchFamily="18" charset="0"/>
              <a:cs typeface="Times New Roman" pitchFamily="18" charset="0"/>
            </a:endParaRPr>
          </a:p>
        </p:txBody>
      </p:sp>
      <p:sp>
        <p:nvSpPr>
          <p:cNvPr id="4" name="TextBox 3"/>
          <p:cNvSpPr txBox="1"/>
          <p:nvPr/>
        </p:nvSpPr>
        <p:spPr>
          <a:xfrm>
            <a:off x="914400" y="5181600"/>
            <a:ext cx="7696200" cy="913070"/>
          </a:xfrm>
          <a:prstGeom prst="rect">
            <a:avLst/>
          </a:prstGeom>
          <a:noFill/>
        </p:spPr>
        <p:txBody>
          <a:bodyPr wrap="square" rtlCol="0">
            <a:spAutoFit/>
          </a:bodyPr>
          <a:lstStyle/>
          <a:p>
            <a:r>
              <a:rPr lang="en-US" sz="2000" b="1" dirty="0" smtClean="0"/>
              <a:t>At Gauge pressure p2, </a:t>
            </a:r>
            <a:r>
              <a:rPr lang="en-US" sz="2000" b="1" dirty="0" err="1" smtClean="0"/>
              <a:t>P</a:t>
            </a:r>
            <a:r>
              <a:rPr lang="en-US" sz="2000" b="1" baseline="-25000" dirty="0" err="1" smtClean="0"/>
              <a:t>abs</a:t>
            </a:r>
            <a:r>
              <a:rPr lang="en-US" sz="2000" b="1" dirty="0" smtClean="0"/>
              <a:t> =</a:t>
            </a:r>
            <a:r>
              <a:rPr lang="en-US" sz="2000" b="1" dirty="0" err="1" smtClean="0"/>
              <a:t>P</a:t>
            </a:r>
            <a:r>
              <a:rPr lang="en-US" sz="2000" b="1" baseline="-25000" dirty="0" err="1" smtClean="0"/>
              <a:t>atm</a:t>
            </a:r>
            <a:r>
              <a:rPr lang="en-US" sz="2000" b="1" dirty="0" smtClean="0"/>
              <a:t>+ </a:t>
            </a:r>
            <a:r>
              <a:rPr lang="en-US" sz="2000" b="1" dirty="0" err="1" smtClean="0"/>
              <a:t>P</a:t>
            </a:r>
            <a:r>
              <a:rPr lang="en-US" sz="2000" b="1" baseline="-25000" dirty="0" err="1" smtClean="0"/>
              <a:t>gauge</a:t>
            </a:r>
            <a:r>
              <a:rPr lang="en-US" sz="2000" b="1" baseline="-25000" dirty="0" smtClean="0"/>
              <a:t>     or      =</a:t>
            </a:r>
            <a:r>
              <a:rPr lang="en-US" sz="2000" b="1" dirty="0" smtClean="0"/>
              <a:t> </a:t>
            </a:r>
            <a:r>
              <a:rPr lang="en-US" sz="2000" b="1" dirty="0" err="1" smtClean="0"/>
              <a:t>P</a:t>
            </a:r>
            <a:r>
              <a:rPr lang="en-US" sz="2000" b="1" baseline="-25000" dirty="0" err="1" smtClean="0"/>
              <a:t>gauge</a:t>
            </a:r>
            <a:r>
              <a:rPr lang="en-US" sz="2000" b="1" baseline="-25000" dirty="0" smtClean="0"/>
              <a:t>  = </a:t>
            </a:r>
            <a:r>
              <a:rPr lang="en-US" sz="2000" b="1" dirty="0" err="1" smtClean="0"/>
              <a:t>P</a:t>
            </a:r>
            <a:r>
              <a:rPr lang="en-US" sz="2000" b="1" baseline="-25000" dirty="0" err="1" smtClean="0"/>
              <a:t>abs</a:t>
            </a:r>
            <a:r>
              <a:rPr lang="en-US" sz="2000" b="1" baseline="-25000" dirty="0" smtClean="0"/>
              <a:t>  </a:t>
            </a:r>
            <a:r>
              <a:rPr lang="en-US" sz="2000" b="1" dirty="0" smtClean="0"/>
              <a:t> -</a:t>
            </a:r>
            <a:r>
              <a:rPr lang="en-US" sz="2000" b="1" dirty="0" err="1" smtClean="0"/>
              <a:t>P</a:t>
            </a:r>
            <a:r>
              <a:rPr lang="en-US" sz="2000" b="1" baseline="-25000" dirty="0" err="1" smtClean="0"/>
              <a:t>atm</a:t>
            </a:r>
            <a:endParaRPr lang="en-US" sz="2000" b="1" baseline="-25000" dirty="0" smtClean="0"/>
          </a:p>
          <a:p>
            <a:r>
              <a:rPr lang="en-US" sz="2000" b="1" baseline="-25000" dirty="0" smtClean="0"/>
              <a:t> </a:t>
            </a:r>
          </a:p>
          <a:p>
            <a:r>
              <a:rPr lang="en-US" sz="2000" b="1" dirty="0" smtClean="0"/>
              <a:t>At </a:t>
            </a:r>
            <a:r>
              <a:rPr lang="en-US" sz="2000" b="1" dirty="0" err="1" smtClean="0"/>
              <a:t>vaccum</a:t>
            </a:r>
            <a:r>
              <a:rPr lang="en-US" sz="2000" b="1" dirty="0" smtClean="0"/>
              <a:t> pressure p1, </a:t>
            </a:r>
            <a:r>
              <a:rPr lang="en-US" sz="2000" b="1" dirty="0" err="1" smtClean="0"/>
              <a:t>P</a:t>
            </a:r>
            <a:r>
              <a:rPr lang="en-US" sz="2000" b="1" baseline="-25000" dirty="0" err="1" smtClean="0"/>
              <a:t>abs</a:t>
            </a:r>
            <a:r>
              <a:rPr lang="en-US" sz="2000" b="1" dirty="0" smtClean="0"/>
              <a:t> = </a:t>
            </a:r>
            <a:r>
              <a:rPr lang="en-US" sz="2000" b="1" dirty="0" err="1" smtClean="0"/>
              <a:t>P</a:t>
            </a:r>
            <a:r>
              <a:rPr lang="en-US" sz="2000" b="1" baseline="-25000" dirty="0" err="1" smtClean="0"/>
              <a:t>atm</a:t>
            </a:r>
            <a:r>
              <a:rPr lang="en-US" sz="2000" b="1" dirty="0" smtClean="0"/>
              <a:t>- </a:t>
            </a:r>
            <a:r>
              <a:rPr lang="en-US" sz="2000" b="1" dirty="0" err="1" smtClean="0"/>
              <a:t>P</a:t>
            </a:r>
            <a:r>
              <a:rPr lang="en-US" sz="2000" b="1" baseline="-25000" dirty="0" err="1" smtClean="0"/>
              <a:t>gauge</a:t>
            </a:r>
            <a:r>
              <a:rPr lang="en-US" sz="2000" b="1" baseline="-25000" dirty="0" smtClean="0"/>
              <a:t>    or     </a:t>
            </a:r>
            <a:r>
              <a:rPr lang="en-US" sz="2000" b="1" dirty="0" err="1" smtClean="0"/>
              <a:t>P</a:t>
            </a:r>
            <a:r>
              <a:rPr lang="en-US" sz="2000" b="1" baseline="-25000" dirty="0" err="1" smtClean="0"/>
              <a:t>gauge</a:t>
            </a:r>
            <a:r>
              <a:rPr lang="en-US" sz="2000" b="1" baseline="-25000" dirty="0" smtClean="0"/>
              <a:t>  </a:t>
            </a:r>
            <a:r>
              <a:rPr lang="en-US" sz="2000" b="1" dirty="0" smtClean="0"/>
              <a:t>= </a:t>
            </a:r>
            <a:r>
              <a:rPr lang="en-US" sz="2000" b="1" dirty="0" err="1" smtClean="0"/>
              <a:t>P</a:t>
            </a:r>
            <a:r>
              <a:rPr lang="en-US" sz="2000" b="1" baseline="-25000" dirty="0" err="1" smtClean="0"/>
              <a:t>atm</a:t>
            </a:r>
            <a:r>
              <a:rPr lang="en-US" sz="2000" b="1" dirty="0" smtClean="0"/>
              <a:t>- </a:t>
            </a:r>
            <a:r>
              <a:rPr lang="en-US" sz="2000" b="1" dirty="0" err="1" smtClean="0"/>
              <a:t>P</a:t>
            </a:r>
            <a:r>
              <a:rPr lang="en-US" sz="2000" b="1" baseline="-25000" dirty="0" err="1" smtClean="0"/>
              <a:t>abs</a:t>
            </a:r>
            <a:endParaRPr lang="en-US" sz="2000" b="1" baseline="-25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1477328"/>
          </a:xfrm>
          <a:prstGeom prst="rect">
            <a:avLst/>
          </a:prstGeom>
          <a:noFill/>
        </p:spPr>
        <p:txBody>
          <a:bodyPr wrap="square" rtlCol="0">
            <a:spAutoFit/>
          </a:bodyPr>
          <a:lstStyle/>
          <a:p>
            <a:r>
              <a:rPr lang="en-US" b="1" dirty="0" smtClean="0"/>
              <a:t>A MAIN CAPSULE IS DESIGNED BY JOINING TWO DIAPHRAGMS AT THE PERIPHERY. </a:t>
            </a:r>
          </a:p>
          <a:p>
            <a:r>
              <a:rPr lang="en-US" b="1" dirty="0" smtClean="0"/>
              <a:t>A PRESSURE INLET LINE IS PROVIDED AT THE CENTRAL POSITION. </a:t>
            </a:r>
          </a:p>
          <a:p>
            <a:endParaRPr lang="en-US" b="1" dirty="0" smtClean="0"/>
          </a:p>
          <a:p>
            <a:r>
              <a:rPr lang="en-US" b="1" dirty="0" smtClean="0"/>
              <a:t>WHEN THE PRESSURE ENTERS THE CAPSULE, THE DEFLECTION WILL BE THE SUM OF DEFLECTIONS OF ALL THE INDIVIDUAL CAPSULES. </a:t>
            </a:r>
            <a:endParaRPr lang="en-US" dirty="0"/>
          </a:p>
        </p:txBody>
      </p:sp>
      <p:sp>
        <p:nvSpPr>
          <p:cNvPr id="3" name="TextBox 2"/>
          <p:cNvSpPr txBox="1"/>
          <p:nvPr/>
        </p:nvSpPr>
        <p:spPr>
          <a:xfrm>
            <a:off x="381000" y="2057400"/>
            <a:ext cx="8458200" cy="4370427"/>
          </a:xfrm>
          <a:prstGeom prst="rect">
            <a:avLst/>
          </a:prstGeom>
          <a:noFill/>
        </p:spPr>
        <p:txBody>
          <a:bodyPr wrap="square" rtlCol="0">
            <a:spAutoFit/>
          </a:bodyPr>
          <a:lstStyle/>
          <a:p>
            <a:pPr fontAlgn="base"/>
            <a:r>
              <a:rPr lang="en-US" sz="2000" b="1" dirty="0" smtClean="0"/>
              <a:t>CORRUGATED DESIGNS HELP IN PROVIDING A LINEAR DEFLECTION AND ALSO INCREASE THE MEMBER STRENGTH. </a:t>
            </a:r>
          </a:p>
          <a:p>
            <a:pPr fontAlgn="base"/>
            <a:r>
              <a:rPr lang="en-US" sz="2000" b="1" dirty="0" smtClean="0"/>
              <a:t>THE TOTAL AMOUNT OF DEFLECTION FOR A GIVEN PRESSURE DIFFERENTIAL IS KNOWN BY THE FOLLOWING FACTORS:</a:t>
            </a:r>
          </a:p>
          <a:p>
            <a:pPr fontAlgn="base"/>
            <a:endParaRPr lang="en-US" sz="2000" b="1" dirty="0" smtClean="0"/>
          </a:p>
          <a:p>
            <a:pPr lvl="1" fontAlgn="base">
              <a:buFont typeface="Wingdings" pitchFamily="2" charset="2"/>
              <a:buChar char="v"/>
            </a:pPr>
            <a:r>
              <a:rPr lang="en-US" sz="2000" b="1" dirty="0" smtClean="0"/>
              <a:t>NUMBER AND DEPTH OF CORRUGATION</a:t>
            </a:r>
          </a:p>
          <a:p>
            <a:pPr lvl="1" fontAlgn="base">
              <a:buFont typeface="Wingdings" pitchFamily="2" charset="2"/>
              <a:buChar char="v"/>
            </a:pPr>
            <a:r>
              <a:rPr lang="en-US" sz="2000" b="1" dirty="0" smtClean="0"/>
              <a:t>NUMBER OF CAPSULES</a:t>
            </a:r>
          </a:p>
          <a:p>
            <a:pPr lvl="1" fontAlgn="base">
              <a:buFont typeface="Wingdings" pitchFamily="2" charset="2"/>
              <a:buChar char="v"/>
            </a:pPr>
            <a:r>
              <a:rPr lang="en-US" sz="2000" b="1" dirty="0" smtClean="0"/>
              <a:t>CAPSULE DIAMETER</a:t>
            </a:r>
          </a:p>
          <a:p>
            <a:pPr lvl="1" fontAlgn="base">
              <a:buFont typeface="Wingdings" pitchFamily="2" charset="2"/>
              <a:buChar char="v"/>
            </a:pPr>
            <a:r>
              <a:rPr lang="en-US" sz="2000" b="1" dirty="0" smtClean="0"/>
              <a:t>SHELL THICKNESS</a:t>
            </a:r>
          </a:p>
          <a:p>
            <a:pPr lvl="1" fontAlgn="base">
              <a:buFont typeface="Wingdings" pitchFamily="2" charset="2"/>
              <a:buChar char="v"/>
            </a:pPr>
            <a:r>
              <a:rPr lang="en-US" sz="2000" b="1" dirty="0" smtClean="0"/>
              <a:t>MATERIAL CHARACTERISTICS</a:t>
            </a:r>
          </a:p>
          <a:p>
            <a:pPr lvl="1" fontAlgn="base">
              <a:buFont typeface="Wingdings" pitchFamily="2" charset="2"/>
              <a:buChar char="v"/>
            </a:pPr>
            <a:endParaRPr lang="en-US" sz="2000" b="1" dirty="0" smtClean="0"/>
          </a:p>
          <a:p>
            <a:pPr fontAlgn="base"/>
            <a:r>
              <a:rPr lang="en-US" sz="2000" b="1" dirty="0" smtClean="0"/>
              <a:t>MATERIALS USED FOR THE METAL DIAPHRAGMS ARE THE SAME AS THOSE USED FOR </a:t>
            </a:r>
            <a:r>
              <a:rPr lang="en-US" sz="2000" b="1" dirty="0" smtClean="0">
                <a:hlinkClick r:id="rId2" tooltip="Bourdon Tube"/>
              </a:rPr>
              <a:t>BOURDON TUBE</a:t>
            </a:r>
            <a:r>
              <a:rPr lang="en-US" sz="2000" b="1"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4370427"/>
          </a:xfrm>
          <a:prstGeom prst="rect">
            <a:avLst/>
          </a:prstGeom>
          <a:noFill/>
        </p:spPr>
        <p:txBody>
          <a:bodyPr wrap="square" rtlCol="0">
            <a:spAutoFit/>
          </a:bodyPr>
          <a:lstStyle/>
          <a:p>
            <a:r>
              <a:rPr lang="en-US" sz="2000" b="1" dirty="0" smtClean="0"/>
              <a:t>NON-METALLIC OR SLACK DIAPHRAGMS ARE USED FOR MEASURING VERY SMALL PRESSURES. </a:t>
            </a:r>
          </a:p>
          <a:p>
            <a:endParaRPr lang="en-US" sz="2000" b="1" dirty="0" smtClean="0"/>
          </a:p>
          <a:p>
            <a:r>
              <a:rPr lang="en-US" sz="2000" b="1" dirty="0" smtClean="0"/>
              <a:t>THE </a:t>
            </a:r>
            <a:r>
              <a:rPr lang="en-US" sz="2000" b="1" dirty="0" smtClean="0">
                <a:solidFill>
                  <a:srgbClr val="FF0000"/>
                </a:solidFill>
              </a:rPr>
              <a:t>COMMONLY USED MATERIALS FOR MAKING THE DIAPHRAGM ARE POLYTHENE, NEOPRENE, ANIMAL MEMBRANE, SILK, AND SYNTHETIC MATERIALS. </a:t>
            </a:r>
          </a:p>
          <a:p>
            <a:endParaRPr lang="en-US" sz="2000" b="1" dirty="0" smtClean="0">
              <a:solidFill>
                <a:srgbClr val="FF0000"/>
              </a:solidFill>
            </a:endParaRPr>
          </a:p>
          <a:p>
            <a:r>
              <a:rPr lang="en-US" sz="2000" b="1" dirty="0" smtClean="0"/>
              <a:t>DUE TO THEIR NON-ELASTIC CHARACTERISTICS, THE DEVICE WILL HAVE TO BE OPPOSED WITH EXTERNAL SPRINGS FOR CALIBRATION AND PRECISE OPERATION. </a:t>
            </a:r>
          </a:p>
          <a:p>
            <a:endParaRPr lang="en-US" sz="2000" b="1" dirty="0" smtClean="0"/>
          </a:p>
          <a:p>
            <a:r>
              <a:rPr lang="en-US" sz="2000" b="1" dirty="0" smtClean="0"/>
              <a:t>THE COMMON RANGE FOR PRESSURE MEASUREMENT VARIES BETWEEN 50 PA TO 0.1 MPA.</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5016758"/>
          </a:xfrm>
          <a:prstGeom prst="rect">
            <a:avLst/>
          </a:prstGeom>
          <a:noFill/>
        </p:spPr>
        <p:txBody>
          <a:bodyPr wrap="square" rtlCol="0">
            <a:spAutoFit/>
          </a:bodyPr>
          <a:lstStyle/>
          <a:p>
            <a:pPr fontAlgn="base"/>
            <a:r>
              <a:rPr lang="en-US" sz="2000" b="1" dirty="0" smtClean="0"/>
              <a:t>THE BEST EXAMPLE FOR A SLACK DIAPHRAGM IS THE DRAFT GAUGE. THEY ARE USED IN BOILERS FOR INDICATION OF THE BOILER DRAFT. </a:t>
            </a:r>
          </a:p>
          <a:p>
            <a:pPr fontAlgn="base"/>
            <a:r>
              <a:rPr lang="en-US" sz="2000" b="1" dirty="0" smtClean="0"/>
              <a:t>THE DEVICE CAN CONTROL BOTH COMBUSTION AND FLUE. WITH THE DRAFT, USUALLY OF PRESSURE LESS THAN THE ATMOSPHERE, CONNECTED, THE POWER DIAPHRAGM MOVES TO THE LEFT AND ITS MOTION IS TRANSMITTED THROUGH THE SEALING DIAPHRAGM, SEALED LINK AND POINTER DRIVE TO THE POINTER.</a:t>
            </a:r>
          </a:p>
          <a:p>
            <a:pPr fontAlgn="base"/>
            <a:endParaRPr lang="en-US" sz="2000" b="1" dirty="0" smtClean="0"/>
          </a:p>
          <a:p>
            <a:pPr fontAlgn="base"/>
            <a:r>
              <a:rPr lang="en-US" sz="2000" b="1" dirty="0" smtClean="0"/>
              <a:t>THE POWER DIAPHRAGM IS BALANCED WITH THE HELP OF A CALIBRATED LEAF SPRING. </a:t>
            </a:r>
          </a:p>
          <a:p>
            <a:pPr fontAlgn="base"/>
            <a:r>
              <a:rPr lang="en-US" sz="2000" b="1" dirty="0" smtClean="0"/>
              <a:t>THE EFFECTIVE LENGTH OF THE SPRING AND HENCE THE RANGE IS DETERMINED BY THE RANGE ADJUSTING SCREW. BY ADJUSTING THE ZERO ADJUSTMENT SCREW, THE RIGHT HAND END OF THE POWER DIAPHRAGM SUPPORT LINK AS ALSO THE FREE END OF THE LEAF SPRING, IS ADJUSTED FOR ZERO ADJUSTMENT THROUGH THE CRADLE.</a:t>
            </a:r>
          </a:p>
          <a:p>
            <a:endParaRPr lang="en-US" sz="2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143000"/>
            <a:ext cx="5219700" cy="2990850"/>
          </a:xfrm>
          <a:prstGeom prst="rect">
            <a:avLst/>
          </a:prstGeom>
          <a:noFill/>
          <a:ln w="9525">
            <a:noFill/>
            <a:miter lim="800000"/>
            <a:headEnd/>
            <a:tailEnd/>
          </a:ln>
          <a:effectLst/>
        </p:spPr>
      </p:pic>
      <p:sp>
        <p:nvSpPr>
          <p:cNvPr id="3" name="TextBox 2"/>
          <p:cNvSpPr txBox="1"/>
          <p:nvPr/>
        </p:nvSpPr>
        <p:spPr>
          <a:xfrm>
            <a:off x="990600" y="304800"/>
            <a:ext cx="7772400" cy="523220"/>
          </a:xfrm>
          <a:prstGeom prst="rect">
            <a:avLst/>
          </a:prstGeom>
          <a:noFill/>
        </p:spPr>
        <p:txBody>
          <a:bodyPr wrap="square" rtlCol="0">
            <a:spAutoFit/>
          </a:bodyPr>
          <a:lstStyle/>
          <a:p>
            <a:r>
              <a:rPr lang="en-US" sz="2800" b="1" dirty="0" smtClean="0">
                <a:solidFill>
                  <a:srgbClr val="FF0000"/>
                </a:solidFill>
              </a:rPr>
              <a:t>ELECTRICAL RESISTANCE PRESSSURE GAUGE.</a:t>
            </a:r>
            <a:endParaRPr lang="en-US" sz="2800" b="1" dirty="0">
              <a:solidFill>
                <a:srgbClr val="FF0000"/>
              </a:solidFill>
            </a:endParaRPr>
          </a:p>
        </p:txBody>
      </p:sp>
      <p:sp>
        <p:nvSpPr>
          <p:cNvPr id="4" name="TextBox 3"/>
          <p:cNvSpPr txBox="1"/>
          <p:nvPr/>
        </p:nvSpPr>
        <p:spPr>
          <a:xfrm>
            <a:off x="5791200" y="1143000"/>
            <a:ext cx="2971800" cy="3108543"/>
          </a:xfrm>
          <a:prstGeom prst="rect">
            <a:avLst/>
          </a:prstGeom>
          <a:noFill/>
        </p:spPr>
        <p:txBody>
          <a:bodyPr wrap="square" rtlCol="0">
            <a:spAutoFit/>
          </a:bodyPr>
          <a:lstStyle/>
          <a:p>
            <a:r>
              <a:rPr lang="en-US" sz="2800" b="1" dirty="0" smtClean="0"/>
              <a:t>RESISTANCE OF WIRE CHANGES AS PER PRESSURE. THIS WIRE IS ONE ARM OF WHEATSTONES BRIDGE.</a:t>
            </a:r>
            <a:endParaRPr lang="en-US" sz="2800" b="1" dirty="0"/>
          </a:p>
        </p:txBody>
      </p:sp>
      <p:sp>
        <p:nvSpPr>
          <p:cNvPr id="5" name="TextBox 4"/>
          <p:cNvSpPr txBox="1"/>
          <p:nvPr/>
        </p:nvSpPr>
        <p:spPr>
          <a:xfrm>
            <a:off x="838200" y="4419600"/>
            <a:ext cx="3657600" cy="369332"/>
          </a:xfrm>
          <a:prstGeom prst="rect">
            <a:avLst/>
          </a:prstGeom>
          <a:noFill/>
        </p:spPr>
        <p:txBody>
          <a:bodyPr wrap="square" rtlCol="0">
            <a:spAutoFit/>
          </a:bodyPr>
          <a:lstStyle/>
          <a:p>
            <a:r>
              <a:rPr lang="en-US" b="1" dirty="0" smtClean="0">
                <a:solidFill>
                  <a:srgbClr val="FF0000"/>
                </a:solidFill>
              </a:rPr>
              <a:t>WHEATSTONES BRIDGE.</a:t>
            </a:r>
            <a:endParaRPr lang="en-US" dirty="0">
              <a:solidFill>
                <a:srgbClr val="FF0000"/>
              </a:solidFill>
            </a:endParaRPr>
          </a:p>
        </p:txBody>
      </p:sp>
      <p:sp>
        <p:nvSpPr>
          <p:cNvPr id="6" name="TextBox 5"/>
          <p:cNvSpPr txBox="1"/>
          <p:nvPr/>
        </p:nvSpPr>
        <p:spPr>
          <a:xfrm>
            <a:off x="228600" y="5943600"/>
            <a:ext cx="5562600" cy="381000"/>
          </a:xfrm>
          <a:prstGeom prst="rect">
            <a:avLst/>
          </a:prstGeom>
          <a:noFill/>
        </p:spPr>
        <p:txBody>
          <a:bodyPr wrap="square" rtlCol="0">
            <a:spAutoFit/>
          </a:bodyPr>
          <a:lstStyle/>
          <a:p>
            <a:r>
              <a:rPr lang="en-US" b="1" dirty="0" smtClean="0">
                <a:solidFill>
                  <a:srgbClr val="00B0F0"/>
                </a:solidFill>
              </a:rPr>
              <a:t>USED FOR HIGH PRESSURE MEASUREMENT.</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62200" y="609600"/>
            <a:ext cx="4276725" cy="3657600"/>
          </a:xfrm>
          <a:prstGeom prst="rect">
            <a:avLst/>
          </a:prstGeom>
          <a:noFill/>
          <a:ln w="9525">
            <a:noFill/>
            <a:miter lim="800000"/>
            <a:headEnd/>
            <a:tailEnd/>
          </a:ln>
          <a:effectLst/>
        </p:spPr>
      </p:pic>
      <p:sp>
        <p:nvSpPr>
          <p:cNvPr id="3" name="TextBox 2"/>
          <p:cNvSpPr txBox="1"/>
          <p:nvPr/>
        </p:nvSpPr>
        <p:spPr>
          <a:xfrm>
            <a:off x="990600" y="4724400"/>
            <a:ext cx="7467600" cy="707886"/>
          </a:xfrm>
          <a:prstGeom prst="rect">
            <a:avLst/>
          </a:prstGeom>
          <a:noFill/>
        </p:spPr>
        <p:txBody>
          <a:bodyPr wrap="square" rtlCol="0">
            <a:spAutoFit/>
          </a:bodyPr>
          <a:lstStyle/>
          <a:p>
            <a:r>
              <a:rPr lang="en-US" sz="2000" b="1" dirty="0" smtClean="0">
                <a:solidFill>
                  <a:srgbClr val="7030A0"/>
                </a:solidFill>
              </a:rPr>
              <a:t>RESISTANCE CHANGES AS PER MOVEMENT OF BELLOWS AS PER PRESSURE.</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71600" y="1447800"/>
            <a:ext cx="6534150" cy="3676650"/>
          </a:xfrm>
          <a:prstGeom prst="rect">
            <a:avLst/>
          </a:prstGeom>
          <a:noFill/>
          <a:ln w="9525">
            <a:noFill/>
            <a:miter lim="800000"/>
            <a:headEnd/>
            <a:tailEnd/>
          </a:ln>
          <a:effectLst/>
        </p:spPr>
      </p:pic>
      <p:sp>
        <p:nvSpPr>
          <p:cNvPr id="3" name="TextBox 2"/>
          <p:cNvSpPr txBox="1"/>
          <p:nvPr/>
        </p:nvSpPr>
        <p:spPr>
          <a:xfrm>
            <a:off x="1371600" y="685800"/>
            <a:ext cx="7010400" cy="646331"/>
          </a:xfrm>
          <a:prstGeom prst="rect">
            <a:avLst/>
          </a:prstGeom>
          <a:noFill/>
        </p:spPr>
        <p:txBody>
          <a:bodyPr wrap="square" rtlCol="0">
            <a:spAutoFit/>
          </a:bodyPr>
          <a:lstStyle/>
          <a:p>
            <a:r>
              <a:rPr lang="en-US" b="1" dirty="0" smtClean="0">
                <a:solidFill>
                  <a:srgbClr val="FF0000"/>
                </a:solidFill>
              </a:rPr>
              <a:t>ELECTRICAL RESISTANCE PRESSSURE GAUGE.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6278642"/>
          </a:xfrm>
          <a:prstGeom prst="rect">
            <a:avLst/>
          </a:prstGeom>
          <a:noFill/>
        </p:spPr>
        <p:txBody>
          <a:bodyPr wrap="square" rtlCol="0">
            <a:spAutoFit/>
          </a:bodyPr>
          <a:lstStyle/>
          <a:p>
            <a:r>
              <a:rPr lang="en-US" sz="3200" b="1" dirty="0" smtClean="0"/>
              <a:t>ELECTRICAL RESISTANCE GAUGES – PRINCIPLE OF OPERATION BOURDON TUBE OR STRAIN GAUGE CAN BE USED FOR HIGH PRESSURES. </a:t>
            </a:r>
          </a:p>
          <a:p>
            <a:endParaRPr lang="en-US" sz="3200" b="1" dirty="0" smtClean="0"/>
          </a:p>
          <a:p>
            <a:r>
              <a:rPr lang="en-US" sz="3200" b="1" dirty="0" smtClean="0"/>
              <a:t>VERY HIGH PRESSURES (SAY ABOVE 1000BARS) MAY BE MEASURED BY MEANS OF ELECTRICAL RESISTANCE GAUGES WHICH ARE KNOWN AS BRIDGEMAN GAUGE. </a:t>
            </a:r>
          </a:p>
          <a:p>
            <a:r>
              <a:rPr lang="en-US" sz="3200" b="1" dirty="0" smtClean="0"/>
              <a:t>BY WAY OF PRINCIPLE OF OPERATION, THEY MAKE USE OF RESISTANCE CHANGE BROUGHT ABOUT BY DIRECT APPLICATION OF PRESSURE TO THE CONDUCTOR ITSELF. </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5786199"/>
          </a:xfrm>
          <a:prstGeom prst="rect">
            <a:avLst/>
          </a:prstGeom>
          <a:noFill/>
        </p:spPr>
        <p:txBody>
          <a:bodyPr wrap="square" rtlCol="0">
            <a:spAutoFit/>
          </a:bodyPr>
          <a:lstStyle/>
          <a:p>
            <a:r>
              <a:rPr lang="en-US" sz="3200" b="1" dirty="0" smtClean="0"/>
              <a:t>REFERRING TO THE FIGURE, </a:t>
            </a:r>
            <a:r>
              <a:rPr lang="en-US" sz="3200" b="1" dirty="0" smtClean="0">
                <a:solidFill>
                  <a:srgbClr val="FF0000"/>
                </a:solidFill>
              </a:rPr>
              <a:t>THE SENSING ELEMENT IS THE THIN WIRE OF MAGNANIN (84 CU + 12 MN + 4 NI) OR AN ALLOY OF GOLD AND CHROMIUM (2.1%) WHICH IS LOOSELY WOUND.</a:t>
            </a:r>
            <a:r>
              <a:rPr lang="en-US" sz="3200" b="1" dirty="0" smtClean="0"/>
              <a:t> </a:t>
            </a:r>
          </a:p>
          <a:p>
            <a:r>
              <a:rPr lang="en-US" sz="3200" b="1" dirty="0" smtClean="0"/>
              <a:t>WHEN PRESSURE IS APPLIED, BULK COMPRESSION EFFECTS PRODUCE A CHANGE IN RESISTANCE WHICH MAY BE CALIBRATED AGAINST PRESSURE. THE GENERAL RELATION BETWEEN ELECTRICAL AND MECHANICAL MAY BE DERIVED AS FOLLOWS:</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09600"/>
            <a:ext cx="8077200" cy="4975721"/>
          </a:xfrm>
          <a:prstGeom prst="rect">
            <a:avLst/>
          </a:prstGeom>
          <a:noFill/>
        </p:spPr>
        <p:txBody>
          <a:bodyPr wrap="square" rtlCol="0">
            <a:spAutoFit/>
          </a:bodyPr>
          <a:lstStyle/>
          <a:p>
            <a:r>
              <a:rPr lang="en-US" sz="2800" b="1" dirty="0" smtClean="0"/>
              <a:t>R= </a:t>
            </a:r>
            <a:r>
              <a:rPr lang="el-GR" sz="2800" b="1" dirty="0" smtClean="0"/>
              <a:t>ρ</a:t>
            </a:r>
            <a:r>
              <a:rPr lang="en-US" sz="2800" b="1" dirty="0" smtClean="0"/>
              <a:t>L/A  = </a:t>
            </a:r>
            <a:r>
              <a:rPr lang="el-GR" sz="2800" b="1" dirty="0" smtClean="0"/>
              <a:t>ρ</a:t>
            </a:r>
            <a:r>
              <a:rPr lang="en-US" sz="2800" b="1" dirty="0" smtClean="0"/>
              <a:t>L/CD</a:t>
            </a:r>
            <a:r>
              <a:rPr lang="en-US" sz="2800" b="1" baseline="30000" dirty="0" smtClean="0"/>
              <a:t>2</a:t>
            </a:r>
          </a:p>
          <a:p>
            <a:endParaRPr lang="en-US" sz="2800" b="1" baseline="30000" dirty="0" smtClean="0"/>
          </a:p>
          <a:p>
            <a:r>
              <a:rPr lang="en-US" sz="2800" b="1" dirty="0" smtClean="0"/>
              <a:t>WHERE,</a:t>
            </a:r>
          </a:p>
          <a:p>
            <a:endParaRPr lang="en-US" sz="2800" b="1" dirty="0" smtClean="0"/>
          </a:p>
          <a:p>
            <a:endParaRPr lang="en-US" sz="2800" b="1" baseline="30000" dirty="0" smtClean="0"/>
          </a:p>
          <a:p>
            <a:r>
              <a:rPr lang="en-US" sz="2800" b="1" dirty="0" smtClean="0"/>
              <a:t>R = Resistance, ohms </a:t>
            </a:r>
          </a:p>
          <a:p>
            <a:r>
              <a:rPr lang="en-US" sz="2800" b="1" dirty="0" smtClean="0"/>
              <a:t>L = Length of conductors </a:t>
            </a:r>
          </a:p>
          <a:p>
            <a:r>
              <a:rPr lang="en-US" sz="2800" b="1" dirty="0" smtClean="0"/>
              <a:t>A = Area = CD2 </a:t>
            </a:r>
          </a:p>
          <a:p>
            <a:r>
              <a:rPr lang="en-US" sz="2800" b="1" dirty="0" smtClean="0"/>
              <a:t>where D is the diameter of the circular conductor </a:t>
            </a:r>
          </a:p>
          <a:p>
            <a:endParaRPr lang="en-US" sz="2800" b="1" dirty="0" smtClean="0"/>
          </a:p>
          <a:p>
            <a:r>
              <a:rPr lang="en-US" sz="2800" b="1" dirty="0" smtClean="0"/>
              <a:t>and C a constant </a:t>
            </a:r>
          </a:p>
          <a:p>
            <a:r>
              <a:rPr lang="en-US" sz="2800" b="1" dirty="0" smtClean="0"/>
              <a:t>ρ = Resistivity ohm cm </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4495800" cy="1015663"/>
          </a:xfrm>
          <a:prstGeom prst="rect">
            <a:avLst/>
          </a:prstGeom>
          <a:noFill/>
        </p:spPr>
        <p:txBody>
          <a:bodyPr wrap="square" rtlCol="0">
            <a:spAutoFit/>
          </a:bodyPr>
          <a:lstStyle/>
          <a:p>
            <a:r>
              <a:rPr lang="en-US" sz="6000" b="1" dirty="0" smtClean="0">
                <a:solidFill>
                  <a:srgbClr val="FF0000"/>
                </a:solidFill>
              </a:rPr>
              <a:t>Manometer</a:t>
            </a:r>
            <a:endParaRPr lang="en-US" dirty="0"/>
          </a:p>
        </p:txBody>
      </p:sp>
      <p:sp>
        <p:nvSpPr>
          <p:cNvPr id="3" name="TextBox 2"/>
          <p:cNvSpPr txBox="1"/>
          <p:nvPr/>
        </p:nvSpPr>
        <p:spPr>
          <a:xfrm>
            <a:off x="685800" y="1295400"/>
            <a:ext cx="7620000" cy="4524315"/>
          </a:xfrm>
          <a:prstGeom prst="rect">
            <a:avLst/>
          </a:prstGeom>
          <a:noFill/>
        </p:spPr>
        <p:txBody>
          <a:bodyPr wrap="square" rtlCol="0">
            <a:spAutoFit/>
          </a:bodyPr>
          <a:lstStyle/>
          <a:p>
            <a:pPr>
              <a:lnSpc>
                <a:spcPct val="150000"/>
              </a:lnSpc>
            </a:pPr>
            <a:r>
              <a:rPr lang="en-US" sz="3200" b="1" dirty="0" smtClean="0"/>
              <a:t>TYPES:</a:t>
            </a:r>
          </a:p>
          <a:p>
            <a:pPr lvl="0">
              <a:lnSpc>
                <a:spcPct val="150000"/>
              </a:lnSpc>
              <a:buFont typeface="Courier New" pitchFamily="49" charset="0"/>
              <a:buChar char="o"/>
            </a:pPr>
            <a:r>
              <a:rPr lang="en-US" sz="3200" b="1" dirty="0" smtClean="0"/>
              <a:t>   U-Tube Manometer</a:t>
            </a:r>
            <a:endParaRPr lang="en-US" sz="3200" dirty="0" smtClean="0"/>
          </a:p>
          <a:p>
            <a:pPr lvl="0">
              <a:lnSpc>
                <a:spcPct val="150000"/>
              </a:lnSpc>
              <a:buFont typeface="Courier New" pitchFamily="49" charset="0"/>
              <a:buChar char="o"/>
            </a:pPr>
            <a:r>
              <a:rPr lang="en-US" sz="3200" b="1" dirty="0" smtClean="0"/>
              <a:t>   Well Type Manometer</a:t>
            </a:r>
            <a:endParaRPr lang="en-US" sz="3200" dirty="0" smtClean="0"/>
          </a:p>
          <a:p>
            <a:pPr>
              <a:lnSpc>
                <a:spcPct val="150000"/>
              </a:lnSpc>
              <a:buFont typeface="Courier New" pitchFamily="49" charset="0"/>
              <a:buChar char="o"/>
            </a:pPr>
            <a:r>
              <a:rPr lang="en-US" sz="3200" b="1" dirty="0" smtClean="0"/>
              <a:t>   Enlarged-Leg Manometer</a:t>
            </a:r>
            <a:endParaRPr lang="en-US" sz="3200" dirty="0" smtClean="0"/>
          </a:p>
          <a:p>
            <a:pPr>
              <a:lnSpc>
                <a:spcPct val="150000"/>
              </a:lnSpc>
              <a:buFont typeface="Courier New" pitchFamily="49" charset="0"/>
              <a:buChar char="o"/>
            </a:pPr>
            <a:r>
              <a:rPr lang="en-US" sz="3200" b="1" dirty="0" smtClean="0"/>
              <a:t>   Inclined Tube Manometer</a:t>
            </a:r>
            <a:endParaRPr lang="en-US" sz="3200" dirty="0" smtClean="0"/>
          </a:p>
          <a:p>
            <a:pPr>
              <a:lnSpc>
                <a:spcPct val="150000"/>
              </a:lnSpc>
              <a:buFont typeface="Courier New" pitchFamily="49" charset="0"/>
              <a:buChar char="o"/>
            </a:pPr>
            <a:r>
              <a:rPr lang="en-US" sz="3200" b="1" dirty="0" smtClean="0"/>
              <a:t>   </a:t>
            </a:r>
            <a:r>
              <a:rPr lang="en-US" sz="3200" b="1" dirty="0" err="1" smtClean="0"/>
              <a:t>Micromanometer</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52400"/>
            <a:ext cx="6096000" cy="523220"/>
          </a:xfrm>
          <a:prstGeom prst="rect">
            <a:avLst/>
          </a:prstGeom>
          <a:ln>
            <a:solidFill>
              <a:schemeClr val="tx1"/>
            </a:solidFill>
          </a:ln>
        </p:spPr>
        <p:txBody>
          <a:bodyPr wrap="square">
            <a:spAutoFit/>
          </a:bodyPr>
          <a:lstStyle/>
          <a:p>
            <a:r>
              <a:rPr lang="en-US" sz="2800" b="1" dirty="0" smtClean="0">
                <a:latin typeface="Times New Roman" pitchFamily="18" charset="0"/>
                <a:cs typeface="Times New Roman" pitchFamily="18" charset="0"/>
              </a:rPr>
              <a:t>Methods of Pressures Measurement</a:t>
            </a:r>
            <a:endParaRPr lang="en-US" sz="28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304800" y="1066800"/>
            <a:ext cx="8229600" cy="666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304800" y="2057400"/>
            <a:ext cx="8315325" cy="6953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357188" y="3076575"/>
            <a:ext cx="8429625" cy="704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Tube Manometer">
            <a:hlinkClick r:id="rId2"/>
          </p:cNvPr>
          <p:cNvPicPr/>
          <p:nvPr/>
        </p:nvPicPr>
        <p:blipFill>
          <a:blip r:embed="rId3"/>
          <a:srcRect/>
          <a:stretch>
            <a:fillRect/>
          </a:stretch>
        </p:blipFill>
        <p:spPr bwMode="auto">
          <a:xfrm>
            <a:off x="4267200" y="1219200"/>
            <a:ext cx="4052888" cy="4495800"/>
          </a:xfrm>
          <a:prstGeom prst="rect">
            <a:avLst/>
          </a:prstGeom>
          <a:noFill/>
          <a:ln w="9525">
            <a:noFill/>
            <a:miter lim="800000"/>
            <a:headEnd/>
            <a:tailEnd/>
          </a:ln>
        </p:spPr>
      </p:pic>
      <p:sp>
        <p:nvSpPr>
          <p:cNvPr id="3" name="TextBox 2"/>
          <p:cNvSpPr txBox="1"/>
          <p:nvPr/>
        </p:nvSpPr>
        <p:spPr>
          <a:xfrm>
            <a:off x="533400" y="762000"/>
            <a:ext cx="4648200" cy="4647426"/>
          </a:xfrm>
          <a:prstGeom prst="rect">
            <a:avLst/>
          </a:prstGeom>
          <a:noFill/>
        </p:spPr>
        <p:txBody>
          <a:bodyPr wrap="square" rtlCol="0">
            <a:spAutoFit/>
          </a:bodyPr>
          <a:lstStyle/>
          <a:p>
            <a:r>
              <a:rPr lang="en-US" sz="3200" b="1" dirty="0" smtClean="0"/>
              <a:t>U-Tube Manometer</a:t>
            </a:r>
          </a:p>
          <a:p>
            <a:endParaRPr lang="en-US" b="1" dirty="0" smtClean="0"/>
          </a:p>
          <a:p>
            <a:r>
              <a:rPr lang="en-US" sz="2400" b="1" dirty="0" smtClean="0">
                <a:solidFill>
                  <a:srgbClr val="FF0000"/>
                </a:solidFill>
              </a:rPr>
              <a:t>the differential pressure .</a:t>
            </a:r>
          </a:p>
          <a:p>
            <a:r>
              <a:rPr lang="en-US" sz="2400" b="1" dirty="0" smtClean="0">
                <a:solidFill>
                  <a:srgbClr val="FF0000"/>
                </a:solidFill>
              </a:rPr>
              <a:t>can be obtained by the relation</a:t>
            </a:r>
          </a:p>
          <a:p>
            <a:endParaRPr lang="en-US" b="1" dirty="0" smtClean="0"/>
          </a:p>
          <a:p>
            <a:r>
              <a:rPr lang="en-US" b="1" i="1" dirty="0" smtClean="0"/>
              <a:t>p1-p2 = h (dm-d1)</a:t>
            </a:r>
          </a:p>
          <a:p>
            <a:endParaRPr lang="en-US" dirty="0" smtClean="0"/>
          </a:p>
          <a:p>
            <a:r>
              <a:rPr lang="en-US" dirty="0" smtClean="0"/>
              <a:t>WHERE,</a:t>
            </a:r>
          </a:p>
          <a:p>
            <a:r>
              <a:rPr lang="en-US" dirty="0" smtClean="0"/>
              <a:t>h – height is height of liquid column</a:t>
            </a:r>
          </a:p>
          <a:p>
            <a:r>
              <a:rPr lang="en-US" dirty="0" smtClean="0"/>
              <a:t>dm – density of </a:t>
            </a:r>
            <a:r>
              <a:rPr lang="en-US" dirty="0" err="1" smtClean="0"/>
              <a:t>manometric</a:t>
            </a:r>
            <a:r>
              <a:rPr lang="en-US" dirty="0" smtClean="0"/>
              <a:t> fluid</a:t>
            </a:r>
          </a:p>
          <a:p>
            <a:r>
              <a:rPr lang="en-US" dirty="0" smtClean="0"/>
              <a:t>d1-  density of working fluid</a:t>
            </a:r>
          </a:p>
          <a:p>
            <a:r>
              <a:rPr lang="en-US" dirty="0" smtClean="0"/>
              <a:t>P1-Pressure acting in limb 1 </a:t>
            </a:r>
          </a:p>
          <a:p>
            <a:r>
              <a:rPr lang="en-US" dirty="0" smtClean="0"/>
              <a:t>P2- P1-Pressure acting in limb 1 </a:t>
            </a:r>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l-Type Manometer">
            <a:hlinkClick r:id="rId2"/>
          </p:cNvPr>
          <p:cNvPicPr/>
          <p:nvPr/>
        </p:nvPicPr>
        <p:blipFill>
          <a:blip r:embed="rId3"/>
          <a:srcRect/>
          <a:stretch>
            <a:fillRect/>
          </a:stretch>
        </p:blipFill>
        <p:spPr bwMode="auto">
          <a:xfrm>
            <a:off x="4572000" y="914400"/>
            <a:ext cx="3886200" cy="3886200"/>
          </a:xfrm>
          <a:prstGeom prst="rect">
            <a:avLst/>
          </a:prstGeom>
          <a:noFill/>
          <a:ln w="9525">
            <a:noFill/>
            <a:miter lim="800000"/>
            <a:headEnd/>
            <a:tailEnd/>
          </a:ln>
        </p:spPr>
      </p:pic>
      <p:sp>
        <p:nvSpPr>
          <p:cNvPr id="3" name="TextBox 2"/>
          <p:cNvSpPr txBox="1"/>
          <p:nvPr/>
        </p:nvSpPr>
        <p:spPr>
          <a:xfrm>
            <a:off x="381000" y="533400"/>
            <a:ext cx="4038600" cy="5663089"/>
          </a:xfrm>
          <a:prstGeom prst="rect">
            <a:avLst/>
          </a:prstGeom>
          <a:noFill/>
        </p:spPr>
        <p:txBody>
          <a:bodyPr wrap="square" rtlCol="0">
            <a:spAutoFit/>
          </a:bodyPr>
          <a:lstStyle/>
          <a:p>
            <a:r>
              <a:rPr lang="en-US" sz="3200" b="1" dirty="0" smtClean="0">
                <a:solidFill>
                  <a:srgbClr val="FF0000"/>
                </a:solidFill>
              </a:rPr>
              <a:t>Well Type Manometer</a:t>
            </a:r>
          </a:p>
          <a:p>
            <a:endParaRPr lang="en-US" dirty="0" smtClean="0"/>
          </a:p>
          <a:p>
            <a:r>
              <a:rPr lang="en-US" sz="2400" b="1" dirty="0" smtClean="0"/>
              <a:t>THE MAIN DIFFERENCE BETWEEN A U-TUBE MANOMETER AND A WELL TYPE MANOMETER IS THAT </a:t>
            </a:r>
            <a:r>
              <a:rPr lang="en-US" sz="2400" b="1" dirty="0" smtClean="0">
                <a:solidFill>
                  <a:srgbClr val="FF0000"/>
                </a:solidFill>
              </a:rPr>
              <a:t>THE U-TUBE IS SUBSTITUTED BY A LARGE WELL SUCH THAT THE VARIATION IN THE LEVEL IN THE WELL WILL BE NEGLIGIBLE AND INSTEAD OF MEASURING A DIFFERENTIAL HEIGHT, A SINGLE HEIGHT IN THE REMAINING COLUMN IS MEASURED.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4247317"/>
          </a:xfrm>
          <a:prstGeom prst="rect">
            <a:avLst/>
          </a:prstGeom>
          <a:noFill/>
        </p:spPr>
        <p:txBody>
          <a:bodyPr wrap="square" rtlCol="0">
            <a:spAutoFit/>
          </a:bodyPr>
          <a:lstStyle/>
          <a:p>
            <a:r>
              <a:rPr lang="en-US" sz="2800" b="1" dirty="0" smtClean="0"/>
              <a:t>IF </a:t>
            </a:r>
            <a:r>
              <a:rPr lang="en-US" sz="2800" b="1" dirty="0" smtClean="0">
                <a:solidFill>
                  <a:srgbClr val="FF0000"/>
                </a:solidFill>
              </a:rPr>
              <a:t>a1 AND a2 </a:t>
            </a:r>
            <a:r>
              <a:rPr lang="en-US" sz="2800" b="1" dirty="0" smtClean="0"/>
              <a:t>ARE THE AREAS OF THE WELL AND THE CAPILLARY, </a:t>
            </a:r>
          </a:p>
          <a:p>
            <a:endParaRPr lang="en-US" sz="2800" b="1" dirty="0" smtClean="0"/>
          </a:p>
          <a:p>
            <a:r>
              <a:rPr lang="en-US" sz="2800" b="1" dirty="0" smtClean="0"/>
              <a:t>AND IF </a:t>
            </a:r>
            <a:r>
              <a:rPr lang="en-US" sz="2800" b="1" dirty="0" smtClean="0">
                <a:solidFill>
                  <a:srgbClr val="FF0000"/>
                </a:solidFill>
              </a:rPr>
              <a:t>(H1-H2)=h </a:t>
            </a:r>
            <a:r>
              <a:rPr lang="en-US" sz="2800" b="1" dirty="0" smtClean="0"/>
              <a:t>IS THE DIFFERENCE IN HEIGHT IN THE WELL DUE TO THE PRESSURE DIFFERENCE </a:t>
            </a:r>
            <a:r>
              <a:rPr lang="en-US" sz="2800" b="1" dirty="0" smtClean="0">
                <a:solidFill>
                  <a:srgbClr val="FF0000"/>
                </a:solidFill>
              </a:rPr>
              <a:t>(P1-P2) </a:t>
            </a:r>
            <a:r>
              <a:rPr lang="en-US" sz="2800" b="1" dirty="0" smtClean="0"/>
              <a:t>AS SHOWN, AT BALANCE, THEN</a:t>
            </a:r>
          </a:p>
          <a:p>
            <a:endParaRPr lang="en-US" sz="2800" b="1" dirty="0" smtClean="0"/>
          </a:p>
          <a:p>
            <a:r>
              <a:rPr lang="en-US" sz="2800" b="1" i="1" dirty="0" smtClean="0"/>
              <a:t>	p1-p2 = </a:t>
            </a:r>
            <a:r>
              <a:rPr lang="en-US" sz="2800" b="1" i="1" dirty="0" err="1" smtClean="0"/>
              <a:t>dm.h</a:t>
            </a:r>
            <a:r>
              <a:rPr lang="en-US" sz="2800" b="1" i="1" dirty="0" smtClean="0"/>
              <a:t> (1+a2/a1)</a:t>
            </a:r>
            <a:endParaRPr lang="en-US" sz="2800" dirty="0" smtClean="0"/>
          </a:p>
          <a:p>
            <a:endParaRPr lang="en-US" sz="2800" b="1"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clined Tube Manometer">
            <a:hlinkClick r:id="rId2"/>
          </p:cNvPr>
          <p:cNvPicPr/>
          <p:nvPr/>
        </p:nvPicPr>
        <p:blipFill>
          <a:blip r:embed="rId3"/>
          <a:srcRect/>
          <a:stretch>
            <a:fillRect/>
          </a:stretch>
        </p:blipFill>
        <p:spPr bwMode="auto">
          <a:xfrm>
            <a:off x="3733800" y="1066800"/>
            <a:ext cx="5257800" cy="3505200"/>
          </a:xfrm>
          <a:prstGeom prst="rect">
            <a:avLst/>
          </a:prstGeom>
          <a:noFill/>
          <a:ln w="9525">
            <a:noFill/>
            <a:miter lim="800000"/>
            <a:headEnd/>
            <a:tailEnd/>
          </a:ln>
        </p:spPr>
      </p:pic>
      <p:sp>
        <p:nvSpPr>
          <p:cNvPr id="3" name="TextBox 2"/>
          <p:cNvSpPr txBox="1"/>
          <p:nvPr/>
        </p:nvSpPr>
        <p:spPr>
          <a:xfrm>
            <a:off x="304800" y="381000"/>
            <a:ext cx="5486400" cy="646331"/>
          </a:xfrm>
          <a:prstGeom prst="rect">
            <a:avLst/>
          </a:prstGeom>
          <a:noFill/>
        </p:spPr>
        <p:txBody>
          <a:bodyPr wrap="square" rtlCol="0">
            <a:spAutoFit/>
          </a:bodyPr>
          <a:lstStyle/>
          <a:p>
            <a:r>
              <a:rPr lang="en-US" sz="3600" b="1" dirty="0" smtClean="0">
                <a:solidFill>
                  <a:srgbClr val="FF0000"/>
                </a:solidFill>
              </a:rPr>
              <a:t>Inclined Tube Manometer</a:t>
            </a:r>
            <a:endParaRPr lang="en-US" sz="3600" dirty="0">
              <a:solidFill>
                <a:srgbClr val="FF0000"/>
              </a:solidFill>
            </a:endParaRPr>
          </a:p>
        </p:txBody>
      </p:sp>
      <p:sp>
        <p:nvSpPr>
          <p:cNvPr id="4" name="TextBox 3"/>
          <p:cNvSpPr txBox="1"/>
          <p:nvPr/>
        </p:nvSpPr>
        <p:spPr>
          <a:xfrm>
            <a:off x="381000" y="1447800"/>
            <a:ext cx="3352800" cy="4062651"/>
          </a:xfrm>
          <a:prstGeom prst="rect">
            <a:avLst/>
          </a:prstGeom>
          <a:noFill/>
        </p:spPr>
        <p:txBody>
          <a:bodyPr wrap="square" rtlCol="0">
            <a:spAutoFit/>
          </a:bodyPr>
          <a:lstStyle/>
          <a:p>
            <a:r>
              <a:rPr lang="en-US" sz="2000" b="1" dirty="0" smtClean="0"/>
              <a:t>THE INCLINED TUBE MANOMETER IS AN </a:t>
            </a:r>
            <a:r>
              <a:rPr lang="en-US" sz="2000" b="1" dirty="0" smtClean="0">
                <a:solidFill>
                  <a:srgbClr val="FF0000"/>
                </a:solidFill>
              </a:rPr>
              <a:t>ENLARGED LEG MANOMETER WITH ITS MEASURING LEG INCLINED TO THE VERTICAL AXIS BY AN ANGLE B. THIS IS DONE TO EXPAND THE SCALE AND THEREBY TO INCREASE THE SENSITIVITY. </a:t>
            </a:r>
            <a:r>
              <a:rPr lang="en-US" sz="2000" b="1" dirty="0" smtClean="0"/>
              <a:t>THE DIFFERENTIAL PRESSURE CAN BE WRITTEN BY THE EQUATION,</a:t>
            </a:r>
          </a:p>
          <a:p>
            <a:endParaRPr lang="en-US" dirty="0"/>
          </a:p>
        </p:txBody>
      </p:sp>
      <p:sp>
        <p:nvSpPr>
          <p:cNvPr id="5" name="TextBox 4"/>
          <p:cNvSpPr txBox="1"/>
          <p:nvPr/>
        </p:nvSpPr>
        <p:spPr>
          <a:xfrm>
            <a:off x="381000" y="5181600"/>
            <a:ext cx="6248400" cy="1477328"/>
          </a:xfrm>
          <a:prstGeom prst="rect">
            <a:avLst/>
          </a:prstGeom>
          <a:noFill/>
        </p:spPr>
        <p:txBody>
          <a:bodyPr wrap="square" rtlCol="0">
            <a:spAutoFit/>
          </a:bodyPr>
          <a:lstStyle/>
          <a:p>
            <a:r>
              <a:rPr lang="en-US" b="1" i="1" dirty="0" smtClean="0"/>
              <a:t>p1-p2 = </a:t>
            </a:r>
            <a:r>
              <a:rPr lang="en-US" b="1" i="1" dirty="0" err="1" smtClean="0"/>
              <a:t>dm.h.Cosb</a:t>
            </a:r>
            <a:r>
              <a:rPr lang="en-US" b="1" i="1" dirty="0" smtClean="0"/>
              <a:t> (1+a2/a1)</a:t>
            </a:r>
            <a:endParaRPr lang="en-US" dirty="0" smtClean="0"/>
          </a:p>
          <a:p>
            <a:endParaRPr lang="en-US" dirty="0" smtClean="0"/>
          </a:p>
          <a:p>
            <a:r>
              <a:rPr lang="en-US" dirty="0" smtClean="0">
                <a:solidFill>
                  <a:srgbClr val="7030A0"/>
                </a:solidFill>
              </a:rPr>
              <a:t>The factor </a:t>
            </a:r>
            <a:r>
              <a:rPr lang="en-US" dirty="0" err="1" smtClean="0">
                <a:solidFill>
                  <a:srgbClr val="7030A0"/>
                </a:solidFill>
              </a:rPr>
              <a:t>cosb</a:t>
            </a:r>
            <a:r>
              <a:rPr lang="en-US" dirty="0" smtClean="0">
                <a:solidFill>
                  <a:srgbClr val="7030A0"/>
                </a:solidFill>
              </a:rPr>
              <a:t> expands the scale of the instrument. When b is quite large, h can be increased such that (</a:t>
            </a:r>
            <a:r>
              <a:rPr lang="en-US" dirty="0" err="1" smtClean="0">
                <a:solidFill>
                  <a:srgbClr val="7030A0"/>
                </a:solidFill>
              </a:rPr>
              <a:t>h.cosb</a:t>
            </a:r>
            <a:r>
              <a:rPr lang="en-US" dirty="0" smtClean="0">
                <a:solidFill>
                  <a:srgbClr val="7030A0"/>
                </a:solidFill>
              </a:rPr>
              <a:t>) remains constant.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manometer">
            <a:hlinkClick r:id="rId2"/>
          </p:cNvPr>
          <p:cNvPicPr/>
          <p:nvPr/>
        </p:nvPicPr>
        <p:blipFill>
          <a:blip r:embed="rId3"/>
          <a:srcRect/>
          <a:stretch>
            <a:fillRect/>
          </a:stretch>
        </p:blipFill>
        <p:spPr bwMode="auto">
          <a:xfrm>
            <a:off x="3733800" y="609600"/>
            <a:ext cx="4648200" cy="3857625"/>
          </a:xfrm>
          <a:prstGeom prst="rect">
            <a:avLst/>
          </a:prstGeom>
          <a:noFill/>
          <a:ln w="9525">
            <a:noFill/>
            <a:miter lim="800000"/>
            <a:headEnd/>
            <a:tailEnd/>
          </a:ln>
        </p:spPr>
      </p:pic>
      <p:sp>
        <p:nvSpPr>
          <p:cNvPr id="3" name="TextBox 2"/>
          <p:cNvSpPr txBox="1"/>
          <p:nvPr/>
        </p:nvSpPr>
        <p:spPr>
          <a:xfrm>
            <a:off x="304800" y="381000"/>
            <a:ext cx="3657600" cy="646331"/>
          </a:xfrm>
          <a:prstGeom prst="rect">
            <a:avLst/>
          </a:prstGeom>
          <a:noFill/>
        </p:spPr>
        <p:txBody>
          <a:bodyPr wrap="square" rtlCol="0">
            <a:spAutoFit/>
          </a:bodyPr>
          <a:lstStyle/>
          <a:p>
            <a:r>
              <a:rPr lang="en-US" sz="3600" b="1" dirty="0" err="1" smtClean="0">
                <a:solidFill>
                  <a:srgbClr val="FF0000"/>
                </a:solidFill>
              </a:rPr>
              <a:t>Micromanometer</a:t>
            </a:r>
            <a:endParaRPr lang="en-US" sz="3600" dirty="0">
              <a:solidFill>
                <a:srgbClr val="FF0000"/>
              </a:solidFill>
            </a:endParaRPr>
          </a:p>
        </p:txBody>
      </p:sp>
      <p:sp>
        <p:nvSpPr>
          <p:cNvPr id="4" name="TextBox 3"/>
          <p:cNvSpPr txBox="1"/>
          <p:nvPr/>
        </p:nvSpPr>
        <p:spPr>
          <a:xfrm>
            <a:off x="304800" y="1295400"/>
            <a:ext cx="3429000" cy="4524315"/>
          </a:xfrm>
          <a:prstGeom prst="rect">
            <a:avLst/>
          </a:prstGeom>
          <a:noFill/>
        </p:spPr>
        <p:txBody>
          <a:bodyPr wrap="square" rtlCol="0">
            <a:spAutoFit/>
          </a:bodyPr>
          <a:lstStyle/>
          <a:p>
            <a:r>
              <a:rPr lang="en-US" sz="2400" b="1" dirty="0" smtClean="0"/>
              <a:t>THE MICROMANOMETER IS ANOTHER VARIATION OF LIQUID COLUMN MANOMETERS THAT IS BASED ON THE PRINCIPLE OF INCLINED TUBE MANOMETER AND IS USED FOR THE MEASUREMENT OF EXTREMELY SMALL DIFFERENCES OF PRESSURE.</a:t>
            </a:r>
            <a:endParaRPr 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6124754"/>
          </a:xfrm>
          <a:prstGeom prst="rect">
            <a:avLst/>
          </a:prstGeom>
          <a:noFill/>
        </p:spPr>
        <p:txBody>
          <a:bodyPr wrap="square" rtlCol="0">
            <a:spAutoFit/>
          </a:bodyPr>
          <a:lstStyle/>
          <a:p>
            <a:r>
              <a:rPr lang="en-US" sz="2800" b="1" dirty="0" smtClean="0"/>
              <a:t>THE MENISCUS OF THE INCLINED TUBE IS AT A REFERENCE LEVEL AS SHOWN IN THE FIGURE , </a:t>
            </a:r>
          </a:p>
          <a:p>
            <a:endParaRPr lang="en-US" sz="2800" b="1" dirty="0" smtClean="0"/>
          </a:p>
          <a:p>
            <a:r>
              <a:rPr lang="en-US" sz="2800" b="1" dirty="0" smtClean="0"/>
              <a:t>VIEWING THROUGH A MAGNIFIER PROVIDED WITH CROSS HAIR LINE. THIS IS DONE FOR THE CONDITION, P1=P2. THE ADJUSTMENT IS DONE BY MOVING THE WELL UP AND DOWN A MICROMETER. </a:t>
            </a:r>
          </a:p>
          <a:p>
            <a:endParaRPr lang="en-US" sz="2800" b="1" dirty="0" smtClean="0"/>
          </a:p>
          <a:p>
            <a:r>
              <a:rPr lang="en-US" sz="2800" b="1" dirty="0" smtClean="0"/>
              <a:t>FOR THE CONDITION P1 NOT EQUAL TO P2, THE SHIFT IN THE MENISCUS POSITION IS RESTORED TO ZERO BY RAISING OR LOWERING THE WELL AS BEFORE AND THE DIFFERENCE BETWEEN THESE TWO READINGS GIVES THE PRESSURE DIFFERENCE IN TERMS OF HEIGHT.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09800"/>
            <a:ext cx="4495800" cy="1323439"/>
          </a:xfrm>
          <a:prstGeom prst="rect">
            <a:avLst/>
          </a:prstGeom>
          <a:noFill/>
        </p:spPr>
        <p:txBody>
          <a:bodyPr wrap="square" rtlCol="0">
            <a:spAutoFit/>
          </a:bodyPr>
          <a:lstStyle/>
          <a:p>
            <a:r>
              <a:rPr lang="en-US" sz="8000" b="1" dirty="0" smtClean="0">
                <a:solidFill>
                  <a:srgbClr val="FF0000"/>
                </a:solidFill>
              </a:rPr>
              <a:t>Thanks !!!</a:t>
            </a:r>
            <a:endParaRPr lang="en-US" sz="8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9679"/>
            <a:ext cx="2895600" cy="369332"/>
          </a:xfrm>
          <a:prstGeom prst="rect">
            <a:avLst/>
          </a:prstGeom>
          <a:noFill/>
        </p:spPr>
        <p:txBody>
          <a:bodyPr wrap="square" rtlCol="0">
            <a:spAutoFit/>
          </a:bodyPr>
          <a:lstStyle/>
          <a:p>
            <a:r>
              <a:rPr lang="en-US" b="1" dirty="0" smtClean="0"/>
              <a:t>PRESSURE MEASUREMENT</a:t>
            </a:r>
            <a:endParaRPr lang="en-US" b="1" dirty="0"/>
          </a:p>
        </p:txBody>
      </p:sp>
      <p:sp>
        <p:nvSpPr>
          <p:cNvPr id="3" name="TextBox 2"/>
          <p:cNvSpPr txBox="1"/>
          <p:nvPr/>
        </p:nvSpPr>
        <p:spPr>
          <a:xfrm>
            <a:off x="685800" y="1051679"/>
            <a:ext cx="3505200" cy="369332"/>
          </a:xfrm>
          <a:prstGeom prst="rect">
            <a:avLst/>
          </a:prstGeom>
          <a:noFill/>
        </p:spPr>
        <p:txBody>
          <a:bodyPr wrap="square" rtlCol="0">
            <a:spAutoFit/>
          </a:bodyPr>
          <a:lstStyle/>
          <a:p>
            <a:r>
              <a:rPr lang="en-US" b="1" dirty="0" smtClean="0"/>
              <a:t>LOW PRESSURE MEASUREMENT </a:t>
            </a:r>
            <a:endParaRPr lang="en-US" b="1" dirty="0"/>
          </a:p>
        </p:txBody>
      </p:sp>
      <p:sp>
        <p:nvSpPr>
          <p:cNvPr id="4" name="TextBox 3"/>
          <p:cNvSpPr txBox="1"/>
          <p:nvPr/>
        </p:nvSpPr>
        <p:spPr>
          <a:xfrm>
            <a:off x="4724400" y="1051679"/>
            <a:ext cx="3810000" cy="369332"/>
          </a:xfrm>
          <a:prstGeom prst="rect">
            <a:avLst/>
          </a:prstGeom>
          <a:noFill/>
        </p:spPr>
        <p:txBody>
          <a:bodyPr wrap="square" rtlCol="0">
            <a:spAutoFit/>
          </a:bodyPr>
          <a:lstStyle/>
          <a:p>
            <a:r>
              <a:rPr lang="en-US" b="1" dirty="0" smtClean="0"/>
              <a:t>HIGH PRESSURE MEASUREMENT </a:t>
            </a:r>
            <a:endParaRPr lang="en-US" b="1" dirty="0"/>
          </a:p>
        </p:txBody>
      </p:sp>
      <p:sp>
        <p:nvSpPr>
          <p:cNvPr id="5" name="TextBox 4"/>
          <p:cNvSpPr txBox="1"/>
          <p:nvPr/>
        </p:nvSpPr>
        <p:spPr>
          <a:xfrm>
            <a:off x="533400" y="2042279"/>
            <a:ext cx="3657600" cy="2585323"/>
          </a:xfrm>
          <a:prstGeom prst="rect">
            <a:avLst/>
          </a:prstGeom>
          <a:noFill/>
        </p:spPr>
        <p:txBody>
          <a:bodyPr wrap="square" rtlCol="0">
            <a:spAutoFit/>
          </a:bodyPr>
          <a:lstStyle/>
          <a:p>
            <a:pPr marL="342900" indent="-342900">
              <a:buAutoNum type="arabicPeriod"/>
            </a:pPr>
            <a:r>
              <a:rPr lang="en-US" b="1" dirty="0" smtClean="0"/>
              <a:t>MCLEOD GAUGE</a:t>
            </a:r>
          </a:p>
          <a:p>
            <a:pPr marL="342900" indent="-342900"/>
            <a:r>
              <a:rPr lang="en-US" b="1" dirty="0" smtClean="0"/>
              <a:t> </a:t>
            </a:r>
          </a:p>
          <a:p>
            <a:r>
              <a:rPr lang="en-US" b="1" dirty="0" smtClean="0"/>
              <a:t>2. THERMAL CONDUCTIVITY GAUGE</a:t>
            </a:r>
          </a:p>
          <a:p>
            <a:endParaRPr lang="en-US" b="1" dirty="0" smtClean="0"/>
          </a:p>
          <a:p>
            <a:r>
              <a:rPr lang="en-US" b="1" dirty="0" smtClean="0"/>
              <a:t>	I)  THERMOCOUPLE 	     VACCUM GAUGE </a:t>
            </a:r>
          </a:p>
          <a:p>
            <a:r>
              <a:rPr lang="en-US" b="1" dirty="0" smtClean="0"/>
              <a:t>	II) PIRANI GAUGE  </a:t>
            </a:r>
          </a:p>
          <a:p>
            <a:endParaRPr lang="en-US" b="1" dirty="0" smtClean="0"/>
          </a:p>
          <a:p>
            <a:r>
              <a:rPr lang="en-US" b="1" dirty="0" smtClean="0"/>
              <a:t>3. IONIZATION GAUGE </a:t>
            </a:r>
            <a:endParaRPr lang="en-US" b="1" dirty="0"/>
          </a:p>
        </p:txBody>
      </p:sp>
      <p:sp>
        <p:nvSpPr>
          <p:cNvPr id="6" name="TextBox 5"/>
          <p:cNvSpPr txBox="1"/>
          <p:nvPr/>
        </p:nvSpPr>
        <p:spPr>
          <a:xfrm>
            <a:off x="4800600" y="1981200"/>
            <a:ext cx="3581400" cy="3970318"/>
          </a:xfrm>
          <a:prstGeom prst="rect">
            <a:avLst/>
          </a:prstGeom>
          <a:noFill/>
        </p:spPr>
        <p:txBody>
          <a:bodyPr wrap="square" rtlCol="0">
            <a:spAutoFit/>
          </a:bodyPr>
          <a:lstStyle/>
          <a:p>
            <a:pPr marL="342900" indent="-342900">
              <a:buAutoNum type="arabicPeriod"/>
            </a:pPr>
            <a:r>
              <a:rPr lang="en-US" b="1" dirty="0" smtClean="0"/>
              <a:t>MANOMETERS</a:t>
            </a:r>
          </a:p>
          <a:p>
            <a:pPr marL="342900" indent="-342900">
              <a:buAutoNum type="arabicPeriod"/>
            </a:pPr>
            <a:endParaRPr lang="en-US" b="1" dirty="0" smtClean="0"/>
          </a:p>
          <a:p>
            <a:pPr marL="342900" indent="-342900"/>
            <a:r>
              <a:rPr lang="en-US" b="1" dirty="0" smtClean="0"/>
              <a:t>2. ELECTRICAL RESISTANCE PRESSURE GAUGE </a:t>
            </a:r>
          </a:p>
          <a:p>
            <a:pPr marL="342900" indent="-342900"/>
            <a:endParaRPr lang="en-US" b="1" dirty="0" smtClean="0"/>
          </a:p>
          <a:p>
            <a:pPr marL="342900" indent="-342900"/>
            <a:r>
              <a:rPr lang="en-US" b="1" dirty="0" smtClean="0"/>
              <a:t>	I) RESISTANCE TYPE</a:t>
            </a:r>
          </a:p>
          <a:p>
            <a:pPr marL="342900" indent="-342900"/>
            <a:r>
              <a:rPr lang="en-US" b="1" dirty="0" smtClean="0"/>
              <a:t>	II) PHOTOELECTRIC TYPE</a:t>
            </a:r>
          </a:p>
          <a:p>
            <a:pPr marL="342900" indent="-342900"/>
            <a:r>
              <a:rPr lang="en-US" b="1" dirty="0" smtClean="0"/>
              <a:t>	III) PIEZOELECTRIC TYPE</a:t>
            </a:r>
          </a:p>
          <a:p>
            <a:pPr marL="342900" indent="-342900"/>
            <a:r>
              <a:rPr lang="en-US" b="1" dirty="0" smtClean="0"/>
              <a:t>	IV) VARIABLE CAPACITOR TYPE</a:t>
            </a:r>
          </a:p>
          <a:p>
            <a:pPr marL="342900" indent="-342900"/>
            <a:endParaRPr lang="en-US" b="1" dirty="0" smtClean="0"/>
          </a:p>
          <a:p>
            <a:r>
              <a:rPr lang="en-US" b="1" dirty="0" smtClean="0"/>
              <a:t>3.ELASTIC PRESSURE GAUGES </a:t>
            </a:r>
          </a:p>
          <a:p>
            <a:r>
              <a:rPr lang="en-US" b="1" dirty="0" smtClean="0"/>
              <a:t>           I)   BOURDON TUBE</a:t>
            </a:r>
          </a:p>
          <a:p>
            <a:r>
              <a:rPr lang="en-US" b="1" dirty="0" smtClean="0"/>
              <a:t>           II)  DIAPHRAGM GAUGE </a:t>
            </a:r>
          </a:p>
          <a:p>
            <a:r>
              <a:rPr lang="en-US" b="1" dirty="0" smtClean="0"/>
              <a:t>           III)  BELLOWS 	</a:t>
            </a:r>
            <a:endParaRPr lang="en-US" b="1" dirty="0"/>
          </a:p>
        </p:txBody>
      </p:sp>
      <p:cxnSp>
        <p:nvCxnSpPr>
          <p:cNvPr id="8" name="Straight Connector 7"/>
          <p:cNvCxnSpPr/>
          <p:nvPr/>
        </p:nvCxnSpPr>
        <p:spPr>
          <a:xfrm>
            <a:off x="1752600" y="685800"/>
            <a:ext cx="502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128197" y="614493"/>
            <a:ext cx="12560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600200" y="83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629400" y="83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790700" y="17145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753100" y="1638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707886"/>
          </a:xfrm>
          <a:prstGeom prst="rect">
            <a:avLst/>
          </a:prstGeom>
          <a:noFill/>
        </p:spPr>
        <p:txBody>
          <a:bodyPr wrap="square" rtlCol="0">
            <a:spAutoFit/>
          </a:bodyPr>
          <a:lstStyle/>
          <a:p>
            <a:r>
              <a:rPr lang="en-US" sz="2000" b="1" dirty="0" smtClean="0"/>
              <a:t>Description of McLeod Vacuum Gauge:</a:t>
            </a:r>
            <a:r>
              <a:rPr lang="en-US" dirty="0" smtClean="0"/>
              <a:t/>
            </a:r>
            <a:br>
              <a:rPr lang="en-US" dirty="0" smtClean="0"/>
            </a:br>
            <a:r>
              <a:rPr lang="en-US" dirty="0" smtClean="0"/>
              <a:t>	</a:t>
            </a:r>
            <a:r>
              <a:rPr lang="en-US" sz="2000" b="1" dirty="0" smtClean="0">
                <a:solidFill>
                  <a:srgbClr val="FF0000"/>
                </a:solidFill>
              </a:rPr>
              <a:t>The main parts of McLeod gauge are as follows:</a:t>
            </a:r>
            <a:endParaRPr lang="en-US" dirty="0"/>
          </a:p>
        </p:txBody>
      </p:sp>
      <p:pic>
        <p:nvPicPr>
          <p:cNvPr id="51202" name="Picture 2" descr="http://2.bp.blogspot.com/_SEJ_mMmfxvU/TPJo04C2J2I/AAAAAAAAAKU/P9Cgp5vbPjw/s1600/McLeod_Vacuum_gauge.JPG"/>
          <p:cNvPicPr>
            <a:picLocks noChangeAspect="1" noChangeArrowheads="1"/>
          </p:cNvPicPr>
          <p:nvPr/>
        </p:nvPicPr>
        <p:blipFill>
          <a:blip r:embed="rId2"/>
          <a:srcRect/>
          <a:stretch>
            <a:fillRect/>
          </a:stretch>
        </p:blipFill>
        <p:spPr bwMode="auto">
          <a:xfrm>
            <a:off x="2057400" y="1676400"/>
            <a:ext cx="5431971"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5909310"/>
          </a:xfrm>
          <a:prstGeom prst="rect">
            <a:avLst/>
          </a:prstGeom>
          <a:noFill/>
        </p:spPr>
        <p:txBody>
          <a:bodyPr wrap="square" rtlCol="0">
            <a:spAutoFit/>
          </a:bodyPr>
          <a:lstStyle/>
          <a:p>
            <a:r>
              <a:rPr lang="en-US" sz="2400" b="1" dirty="0" smtClean="0">
                <a:solidFill>
                  <a:srgbClr val="FF0000"/>
                </a:solidFill>
              </a:rPr>
              <a:t>MCLEOD VACUUM GAUGE:</a:t>
            </a:r>
          </a:p>
          <a:p>
            <a:endParaRPr lang="en-US" b="1" dirty="0" smtClean="0"/>
          </a:p>
          <a:p>
            <a:endParaRPr lang="en-US" b="1" dirty="0" smtClean="0"/>
          </a:p>
          <a:p>
            <a:r>
              <a:rPr lang="en-US" sz="2000" b="1" dirty="0" smtClean="0">
                <a:solidFill>
                  <a:srgbClr val="0070C0"/>
                </a:solidFill>
              </a:rPr>
              <a:t>BASIC PRINCIPLE OF MCLEOD VACUUM GAUGE:</a:t>
            </a:r>
          </a:p>
          <a:p>
            <a:r>
              <a:rPr lang="en-US" sz="2000" b="1" dirty="0" smtClean="0"/>
              <a:t/>
            </a:r>
            <a:br>
              <a:rPr lang="en-US" sz="2000" b="1" dirty="0" smtClean="0"/>
            </a:br>
            <a:r>
              <a:rPr lang="en-US" sz="2000" b="1" dirty="0" smtClean="0">
                <a:solidFill>
                  <a:srgbClr val="00B0F0"/>
                </a:solidFill>
              </a:rPr>
              <a:t>A KNOWN VOLUME GAS IS COMPRESSED TO A SMALLER VOLUME WHOSE FINAL VALUE PROVIDES AN INDICATION OF THE APPLIED PRESSURE. THE GAS USED MUST OBEY BOYLE’S LAW GIVEN BY;</a:t>
            </a:r>
            <a:r>
              <a:rPr lang="en-US" sz="2000" b="1" dirty="0" smtClean="0"/>
              <a:t/>
            </a:r>
            <a:br>
              <a:rPr lang="en-US" sz="2000" b="1" dirty="0" smtClean="0"/>
            </a:br>
            <a:r>
              <a:rPr lang="en-US" sz="2000" b="1" dirty="0" smtClean="0"/>
              <a:t/>
            </a:r>
            <a:br>
              <a:rPr lang="en-US" sz="2000" b="1" dirty="0" smtClean="0"/>
            </a:br>
            <a:r>
              <a:rPr lang="en-US" sz="2000" b="1" dirty="0" smtClean="0"/>
              <a:t>	</a:t>
            </a:r>
            <a:r>
              <a:rPr lang="en-US" sz="2000" b="1" dirty="0" smtClean="0">
                <a:solidFill>
                  <a:srgbClr val="FF0000"/>
                </a:solidFill>
              </a:rPr>
              <a:t>P1V1=P2V2</a:t>
            </a:r>
            <a:r>
              <a:rPr lang="en-US" sz="2000" b="1" dirty="0" smtClean="0"/>
              <a:t/>
            </a:r>
            <a:br>
              <a:rPr lang="en-US" sz="2000" b="1" dirty="0" smtClean="0"/>
            </a:br>
            <a:r>
              <a:rPr lang="en-US" sz="2000" b="1" dirty="0" smtClean="0"/>
              <a:t/>
            </a:r>
            <a:br>
              <a:rPr lang="en-US" sz="2000" b="1" dirty="0" smtClean="0"/>
            </a:br>
            <a:r>
              <a:rPr lang="en-US" sz="2000" b="1" dirty="0" smtClean="0"/>
              <a:t>WHERE, P1 = PRESSURE OF GAS AT INITIAL CONDITION (APPLIED PRESSURE).</a:t>
            </a:r>
            <a:br>
              <a:rPr lang="en-US" sz="2000" b="1" dirty="0" smtClean="0"/>
            </a:br>
            <a:r>
              <a:rPr lang="en-US" sz="2000" b="1" dirty="0" smtClean="0"/>
              <a:t>	P2 = PRESSURE OF GAS AT FINAL CONDITION.</a:t>
            </a:r>
            <a:br>
              <a:rPr lang="en-US" sz="2000" b="1" dirty="0" smtClean="0"/>
            </a:br>
            <a:r>
              <a:rPr lang="en-US" sz="2000" b="1" dirty="0" smtClean="0"/>
              <a:t>	V1 = VOLUME OF GAS AT INITIAL CONDITION.</a:t>
            </a:r>
            <a:br>
              <a:rPr lang="en-US" sz="2000" b="1" dirty="0" smtClean="0"/>
            </a:br>
            <a:r>
              <a:rPr lang="en-US" sz="2000" b="1" dirty="0" smtClean="0"/>
              <a:t>	V2 = VOLUME OF GAS AT FINAL CONDITION.</a:t>
            </a:r>
            <a:br>
              <a:rPr lang="en-US" sz="2000" b="1" dirty="0" smtClean="0"/>
            </a:br>
            <a:r>
              <a:rPr lang="en-US" sz="2000" b="1" dirty="0" smtClean="0"/>
              <a:t/>
            </a:r>
            <a:br>
              <a:rPr lang="en-US" sz="2000" b="1" dirty="0" smtClean="0"/>
            </a:br>
            <a:r>
              <a:rPr lang="en-US" sz="2000" b="1" dirty="0" smtClean="0"/>
              <a:t>		INITIAL CONDITION == BEFORE COMPRESSION.</a:t>
            </a:r>
            <a:br>
              <a:rPr lang="en-US" sz="2000" b="1" dirty="0" smtClean="0"/>
            </a:br>
            <a:r>
              <a:rPr lang="en-US" sz="2000" b="1" dirty="0" smtClean="0"/>
              <a:t>		FINAL CONDITION == AFTER COMPRESSION.</a:t>
            </a:r>
            <a:br>
              <a:rPr lang="en-US" sz="2000" b="1" dirty="0" smtClean="0"/>
            </a:b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4626779"/>
          </a:xfrm>
          <a:prstGeom prst="rect">
            <a:avLst/>
          </a:prstGeom>
          <a:noFill/>
        </p:spPr>
        <p:txBody>
          <a:bodyPr wrap="square" rtlCol="0">
            <a:spAutoFit/>
          </a:bodyPr>
          <a:lstStyle/>
          <a:p>
            <a:pPr>
              <a:lnSpc>
                <a:spcPct val="150000"/>
              </a:lnSpc>
              <a:spcAft>
                <a:spcPts val="600"/>
              </a:spcAft>
            </a:pPr>
            <a:r>
              <a:rPr lang="en-US" sz="2800" b="1" dirty="0" smtClean="0"/>
              <a:t>A KNOWN VOLUME GAS (WITH LOW PRESSURE) IS COMPRESSED TO A SMALLER VOLUME (WITH HIGH PRESSURE), AND USING THE RESULTING VOLUME AND PRESSURE, THE INITIAL PRESSURE CAN BE CALCULATED. </a:t>
            </a:r>
          </a:p>
          <a:p>
            <a:pPr>
              <a:lnSpc>
                <a:spcPct val="150000"/>
              </a:lnSpc>
              <a:spcAft>
                <a:spcPts val="600"/>
              </a:spcAft>
            </a:pPr>
            <a:r>
              <a:rPr lang="en-US" sz="2800" b="1" dirty="0" smtClean="0"/>
              <a:t>THIS IS THE PRINCIPLE BEHIND THE MCLEOD GAUGE OPERATION.</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2881</Words>
  <Application>Microsoft Office PowerPoint</Application>
  <PresentationFormat>On-screen Show (4:3)</PresentationFormat>
  <Paragraphs>339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HP</cp:lastModifiedBy>
  <cp:revision>55</cp:revision>
  <dcterms:created xsi:type="dcterms:W3CDTF">2006-08-16T00:00:00Z</dcterms:created>
  <dcterms:modified xsi:type="dcterms:W3CDTF">2016-11-30T18:01:51Z</dcterms:modified>
</cp:coreProperties>
</file>