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16/01/2015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838200"/>
            <a:ext cx="7010400" cy="984885"/>
          </a:xfrm>
          <a:prstGeom prst="rect">
            <a:avLst/>
          </a:prstGeom>
          <a:noFill/>
        </p:spPr>
        <p:txBody>
          <a:bodyPr wrap="square" rtlCol="0">
            <a:spAutoFit/>
          </a:bodyPr>
          <a:lstStyle/>
          <a:p>
            <a:r>
              <a:rPr lang="en-US" dirty="0" smtClean="0"/>
              <a:t>EXPT. 2</a:t>
            </a:r>
          </a:p>
          <a:p>
            <a:r>
              <a:rPr lang="en-US" sz="2000" b="1" dirty="0" smtClean="0">
                <a:solidFill>
                  <a:srgbClr val="FF0000"/>
                </a:solidFill>
              </a:rPr>
              <a:t>STUDY OF DIFFERENT TYPES OF ERRORS IN ANY ONE MEASUREMENT SYSTEM.</a:t>
            </a:r>
            <a:endParaRPr lang="en-US" sz="2000" b="1" dirty="0">
              <a:solidFill>
                <a:srgbClr val="FF0000"/>
              </a:solidFill>
            </a:endParaRPr>
          </a:p>
        </p:txBody>
      </p:sp>
      <p:sp>
        <p:nvSpPr>
          <p:cNvPr id="5" name="TextBox 4"/>
          <p:cNvSpPr txBox="1"/>
          <p:nvPr/>
        </p:nvSpPr>
        <p:spPr>
          <a:xfrm>
            <a:off x="3505200" y="2286000"/>
            <a:ext cx="1524000" cy="461665"/>
          </a:xfrm>
          <a:prstGeom prst="rect">
            <a:avLst/>
          </a:prstGeom>
          <a:noFill/>
        </p:spPr>
        <p:txBody>
          <a:bodyPr wrap="square" rtlCol="0">
            <a:spAutoFit/>
          </a:bodyPr>
          <a:lstStyle/>
          <a:p>
            <a:r>
              <a:rPr lang="en-US" sz="2400" b="1" dirty="0" smtClean="0"/>
              <a:t>ERRORS</a:t>
            </a:r>
            <a:endParaRPr lang="en-US" sz="2400" b="1" dirty="0"/>
          </a:p>
        </p:txBody>
      </p:sp>
      <p:cxnSp>
        <p:nvCxnSpPr>
          <p:cNvPr id="7" name="Straight Connector 6"/>
          <p:cNvCxnSpPr/>
          <p:nvPr/>
        </p:nvCxnSpPr>
        <p:spPr>
          <a:xfrm>
            <a:off x="1371600" y="2743200"/>
            <a:ext cx="6019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85800" y="3048000"/>
            <a:ext cx="1905000" cy="923330"/>
          </a:xfrm>
          <a:prstGeom prst="rect">
            <a:avLst/>
          </a:prstGeom>
          <a:noFill/>
        </p:spPr>
        <p:txBody>
          <a:bodyPr wrap="square" rtlCol="0">
            <a:spAutoFit/>
          </a:bodyPr>
          <a:lstStyle/>
          <a:p>
            <a:r>
              <a:rPr lang="en-US" b="1" dirty="0" smtClean="0"/>
              <a:t>HUMAN ERROR OR </a:t>
            </a:r>
          </a:p>
          <a:p>
            <a:r>
              <a:rPr lang="en-US" b="1" dirty="0" smtClean="0"/>
              <a:t>GROSS ERRORS</a:t>
            </a:r>
            <a:endParaRPr lang="en-US" b="1" dirty="0"/>
          </a:p>
        </p:txBody>
      </p:sp>
      <p:sp>
        <p:nvSpPr>
          <p:cNvPr id="8" name="TextBox 7"/>
          <p:cNvSpPr txBox="1"/>
          <p:nvPr/>
        </p:nvSpPr>
        <p:spPr>
          <a:xfrm>
            <a:off x="3505200" y="3048000"/>
            <a:ext cx="1905000" cy="646331"/>
          </a:xfrm>
          <a:prstGeom prst="rect">
            <a:avLst/>
          </a:prstGeom>
          <a:noFill/>
        </p:spPr>
        <p:txBody>
          <a:bodyPr wrap="square" rtlCol="0">
            <a:spAutoFit/>
          </a:bodyPr>
          <a:lstStyle/>
          <a:p>
            <a:r>
              <a:rPr lang="en-US" b="1" dirty="0" smtClean="0"/>
              <a:t>SYSTEMATIC ERROR</a:t>
            </a:r>
            <a:endParaRPr lang="en-US" b="1" dirty="0"/>
          </a:p>
        </p:txBody>
      </p:sp>
      <p:sp>
        <p:nvSpPr>
          <p:cNvPr id="9" name="TextBox 8"/>
          <p:cNvSpPr txBox="1"/>
          <p:nvPr/>
        </p:nvSpPr>
        <p:spPr>
          <a:xfrm>
            <a:off x="6248400" y="3200400"/>
            <a:ext cx="1905000" cy="369332"/>
          </a:xfrm>
          <a:prstGeom prst="rect">
            <a:avLst/>
          </a:prstGeom>
          <a:noFill/>
        </p:spPr>
        <p:txBody>
          <a:bodyPr wrap="square" rtlCol="0">
            <a:spAutoFit/>
          </a:bodyPr>
          <a:lstStyle/>
          <a:p>
            <a:r>
              <a:rPr lang="en-US" b="1" dirty="0" smtClean="0"/>
              <a:t>RANDOM ERROR</a:t>
            </a:r>
            <a:endParaRPr lang="en-US" b="1" dirty="0"/>
          </a:p>
        </p:txBody>
      </p:sp>
      <p:cxnSp>
        <p:nvCxnSpPr>
          <p:cNvPr id="11" name="Straight Arrow Connector 10"/>
          <p:cNvCxnSpPr/>
          <p:nvPr/>
        </p:nvCxnSpPr>
        <p:spPr>
          <a:xfrm rot="5400000">
            <a:off x="1218009" y="2895203"/>
            <a:ext cx="3055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938746" y="2918460"/>
            <a:ext cx="35131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7162800" y="2971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3400" y="4742688"/>
            <a:ext cx="2057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8600" y="5276088"/>
            <a:ext cx="1600200" cy="646331"/>
          </a:xfrm>
          <a:prstGeom prst="rect">
            <a:avLst/>
          </a:prstGeom>
          <a:noFill/>
        </p:spPr>
        <p:txBody>
          <a:bodyPr wrap="square" rtlCol="0">
            <a:spAutoFit/>
          </a:bodyPr>
          <a:lstStyle/>
          <a:p>
            <a:r>
              <a:rPr lang="en-US" b="1" dirty="0" smtClean="0"/>
              <a:t>OPERATIONAL ERROR </a:t>
            </a:r>
            <a:endParaRPr lang="en-US" b="1" dirty="0"/>
          </a:p>
        </p:txBody>
      </p:sp>
      <p:sp>
        <p:nvSpPr>
          <p:cNvPr id="17" name="TextBox 16"/>
          <p:cNvSpPr txBox="1"/>
          <p:nvPr/>
        </p:nvSpPr>
        <p:spPr>
          <a:xfrm>
            <a:off x="2057400" y="5276088"/>
            <a:ext cx="1219200" cy="646331"/>
          </a:xfrm>
          <a:prstGeom prst="rect">
            <a:avLst/>
          </a:prstGeom>
          <a:noFill/>
        </p:spPr>
        <p:txBody>
          <a:bodyPr wrap="square" rtlCol="0">
            <a:spAutoFit/>
          </a:bodyPr>
          <a:lstStyle/>
          <a:p>
            <a:r>
              <a:rPr lang="en-US" b="1" dirty="0" smtClean="0"/>
              <a:t>PERSONAL ERROR</a:t>
            </a:r>
            <a:endParaRPr lang="en-US" b="1" dirty="0"/>
          </a:p>
        </p:txBody>
      </p:sp>
      <p:cxnSp>
        <p:nvCxnSpPr>
          <p:cNvPr id="19" name="Straight Arrow Connector 18"/>
          <p:cNvCxnSpPr/>
          <p:nvPr/>
        </p:nvCxnSpPr>
        <p:spPr>
          <a:xfrm rot="5400000">
            <a:off x="266700" y="5009388"/>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324100" y="5009388"/>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1143000" y="4361688"/>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3962400" y="4038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886200" y="4343400"/>
            <a:ext cx="2895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581400" y="4572000"/>
            <a:ext cx="1828800" cy="646331"/>
          </a:xfrm>
          <a:prstGeom prst="rect">
            <a:avLst/>
          </a:prstGeom>
          <a:noFill/>
        </p:spPr>
        <p:txBody>
          <a:bodyPr wrap="square" rtlCol="0">
            <a:spAutoFit/>
          </a:bodyPr>
          <a:lstStyle/>
          <a:p>
            <a:r>
              <a:rPr lang="en-US" b="1" dirty="0" smtClean="0"/>
              <a:t>INSTRUMENTAL ERROR</a:t>
            </a:r>
            <a:endParaRPr lang="en-US" b="1" dirty="0"/>
          </a:p>
        </p:txBody>
      </p:sp>
      <p:sp>
        <p:nvSpPr>
          <p:cNvPr id="31" name="TextBox 30"/>
          <p:cNvSpPr txBox="1"/>
          <p:nvPr/>
        </p:nvSpPr>
        <p:spPr>
          <a:xfrm>
            <a:off x="5867400" y="4572000"/>
            <a:ext cx="1905000" cy="646331"/>
          </a:xfrm>
          <a:prstGeom prst="rect">
            <a:avLst/>
          </a:prstGeom>
          <a:noFill/>
        </p:spPr>
        <p:txBody>
          <a:bodyPr wrap="square" rtlCol="0">
            <a:spAutoFit/>
          </a:bodyPr>
          <a:lstStyle/>
          <a:p>
            <a:r>
              <a:rPr lang="en-US" b="1" dirty="0" smtClean="0"/>
              <a:t>ENVOIRNMENTAL ERROR</a:t>
            </a:r>
            <a:endParaRPr lang="en-US" b="1" dirty="0"/>
          </a:p>
        </p:txBody>
      </p:sp>
      <p:cxnSp>
        <p:nvCxnSpPr>
          <p:cNvPr id="34" name="Straight Arrow Connector 33"/>
          <p:cNvCxnSpPr/>
          <p:nvPr/>
        </p:nvCxnSpPr>
        <p:spPr>
          <a:xfrm rot="5400000">
            <a:off x="6666706" y="4457700"/>
            <a:ext cx="2293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3733403" y="4496197"/>
            <a:ext cx="3055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pumpsandsystems.com/sites/default/files/pressure2.jpg"/>
          <p:cNvPicPr>
            <a:picLocks noChangeAspect="1" noChangeArrowheads="1"/>
          </p:cNvPicPr>
          <p:nvPr/>
        </p:nvPicPr>
        <p:blipFill>
          <a:blip r:embed="rId2"/>
          <a:srcRect/>
          <a:stretch>
            <a:fillRect/>
          </a:stretch>
        </p:blipFill>
        <p:spPr bwMode="auto">
          <a:xfrm>
            <a:off x="2209800" y="1066800"/>
            <a:ext cx="4800600" cy="4364183"/>
          </a:xfrm>
          <a:prstGeom prst="rect">
            <a:avLst/>
          </a:prstGeom>
          <a:noFill/>
        </p:spPr>
      </p:pic>
      <p:sp>
        <p:nvSpPr>
          <p:cNvPr id="3" name="TextBox 2"/>
          <p:cNvSpPr txBox="1"/>
          <p:nvPr/>
        </p:nvSpPr>
        <p:spPr>
          <a:xfrm>
            <a:off x="2514600" y="5486400"/>
            <a:ext cx="5029200" cy="369332"/>
          </a:xfrm>
          <a:prstGeom prst="rect">
            <a:avLst/>
          </a:prstGeom>
          <a:noFill/>
        </p:spPr>
        <p:txBody>
          <a:bodyPr wrap="square" rtlCol="0">
            <a:spAutoFit/>
          </a:bodyPr>
          <a:lstStyle/>
          <a:p>
            <a:r>
              <a:rPr lang="en-US" b="1" dirty="0" smtClean="0">
                <a:solidFill>
                  <a:srgbClr val="FF0000"/>
                </a:solidFill>
              </a:rPr>
              <a:t>BOURDON TUBE PRESSURE GAGE </a:t>
            </a:r>
            <a:endParaRPr lang="en-US" b="1" dirty="0">
              <a:solidFill>
                <a:srgbClr val="FF0000"/>
              </a:solidFill>
            </a:endParaRPr>
          </a:p>
        </p:txBody>
      </p:sp>
      <p:sp>
        <p:nvSpPr>
          <p:cNvPr id="4" name="TextBox 3"/>
          <p:cNvSpPr txBox="1"/>
          <p:nvPr/>
        </p:nvSpPr>
        <p:spPr>
          <a:xfrm>
            <a:off x="838200" y="304800"/>
            <a:ext cx="7467600" cy="369332"/>
          </a:xfrm>
          <a:prstGeom prst="rect">
            <a:avLst/>
          </a:prstGeom>
          <a:noFill/>
        </p:spPr>
        <p:txBody>
          <a:bodyPr wrap="square" rtlCol="0">
            <a:spAutoFit/>
          </a:bodyPr>
          <a:lstStyle/>
          <a:p>
            <a:r>
              <a:rPr lang="en-US" dirty="0" smtClean="0"/>
              <a:t>         </a:t>
            </a:r>
            <a:r>
              <a:rPr lang="en-US" b="1" dirty="0" smtClean="0">
                <a:solidFill>
                  <a:srgbClr val="FF0000"/>
                </a:solidFill>
              </a:rPr>
              <a:t>IDENTIFY THE SOURSES OF ERRORS IN BOUDON TUBE PRESSURE GAGE </a:t>
            </a:r>
            <a:endParaRPr lang="en-US" b="1" dirty="0">
              <a:solidFill>
                <a:srgbClr val="FF0000"/>
              </a:solidFill>
            </a:endParaRPr>
          </a:p>
        </p:txBody>
      </p:sp>
      <p:sp>
        <p:nvSpPr>
          <p:cNvPr id="5" name="Right Arrow 4"/>
          <p:cNvSpPr/>
          <p:nvPr/>
        </p:nvSpPr>
        <p:spPr>
          <a:xfrm>
            <a:off x="838200" y="457200"/>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2359"/>
            <a:ext cx="8305800" cy="6170920"/>
          </a:xfrm>
          <a:prstGeom prst="rect">
            <a:avLst/>
          </a:prstGeom>
          <a:noFill/>
        </p:spPr>
        <p:txBody>
          <a:bodyPr wrap="square" rtlCol="0">
            <a:spAutoFit/>
          </a:bodyPr>
          <a:lstStyle/>
          <a:p>
            <a:pPr>
              <a:spcAft>
                <a:spcPts val="600"/>
              </a:spcAft>
            </a:pPr>
            <a:r>
              <a:rPr lang="en-US" sz="2000" b="1" dirty="0" smtClean="0">
                <a:solidFill>
                  <a:srgbClr val="0070C0"/>
                </a:solidFill>
              </a:rPr>
              <a:t>ERRORS IN PRESSURE GAGE:  </a:t>
            </a:r>
          </a:p>
          <a:p>
            <a:pPr>
              <a:spcAft>
                <a:spcPts val="600"/>
              </a:spcAft>
              <a:buFont typeface="Wingdings" pitchFamily="2" charset="2"/>
              <a:buChar char="Ø"/>
            </a:pPr>
            <a:r>
              <a:rPr lang="en-US" sz="2000" b="1" dirty="0" smtClean="0"/>
              <a:t>   BACKLASH </a:t>
            </a:r>
            <a:r>
              <a:rPr lang="en-US" sz="2000" b="1" dirty="0" smtClean="0"/>
              <a:t>IN PINION AND RACHET, MISALIGNMENT OF THE </a:t>
            </a:r>
            <a:r>
              <a:rPr lang="en-US" sz="2000" b="1" dirty="0" smtClean="0"/>
              <a:t>SAME</a:t>
            </a:r>
          </a:p>
          <a:p>
            <a:pPr>
              <a:spcAft>
                <a:spcPts val="600"/>
              </a:spcAft>
              <a:buFont typeface="Wingdings" pitchFamily="2" charset="2"/>
              <a:buChar char="Ø"/>
            </a:pPr>
            <a:r>
              <a:rPr lang="en-US" sz="2000" b="1" dirty="0" smtClean="0"/>
              <a:t>   CALIBRATION </a:t>
            </a:r>
            <a:r>
              <a:rPr lang="en-US" sz="2000" b="1" dirty="0" smtClean="0"/>
              <a:t>ERROR OF SCALE, SCALE DIVISIONS MAY NOT BE PROPER</a:t>
            </a:r>
          </a:p>
          <a:p>
            <a:pPr>
              <a:spcAft>
                <a:spcPts val="600"/>
              </a:spcAft>
            </a:pPr>
            <a:endParaRPr lang="en-US" sz="2000" b="1" dirty="0" smtClean="0"/>
          </a:p>
          <a:p>
            <a:pPr>
              <a:spcAft>
                <a:spcPts val="600"/>
              </a:spcAft>
              <a:buFont typeface="Wingdings" pitchFamily="2" charset="2"/>
              <a:buChar char="Ø"/>
            </a:pPr>
            <a:endParaRPr lang="en-US" sz="2000" b="1" dirty="0" smtClean="0"/>
          </a:p>
          <a:p>
            <a:pPr>
              <a:spcAft>
                <a:spcPts val="600"/>
              </a:spcAft>
              <a:buFont typeface="Wingdings" pitchFamily="2" charset="2"/>
              <a:buChar char="Ø"/>
            </a:pPr>
            <a:r>
              <a:rPr lang="en-US" sz="2000" b="1" dirty="0" smtClean="0"/>
              <a:t> FRICTION IN LINKAGE , RACHET AND PINION</a:t>
            </a:r>
          </a:p>
          <a:p>
            <a:pPr>
              <a:spcAft>
                <a:spcPts val="600"/>
              </a:spcAft>
              <a:buFont typeface="Wingdings" pitchFamily="2" charset="2"/>
              <a:buChar char="Ø"/>
            </a:pPr>
            <a:r>
              <a:rPr lang="en-US" sz="2000" b="1" dirty="0" smtClean="0"/>
              <a:t>  FRICTION IN MOVING PARTS</a:t>
            </a:r>
          </a:p>
          <a:p>
            <a:pPr>
              <a:spcAft>
                <a:spcPts val="600"/>
              </a:spcAft>
              <a:buFont typeface="Wingdings" pitchFamily="2" charset="2"/>
              <a:buChar char="Ø"/>
            </a:pPr>
            <a:r>
              <a:rPr lang="en-US" sz="2000" b="1" dirty="0" smtClean="0"/>
              <a:t>  WEAR AND TEAR OF PARTS</a:t>
            </a:r>
          </a:p>
          <a:p>
            <a:pPr>
              <a:spcAft>
                <a:spcPts val="600"/>
              </a:spcAft>
            </a:pPr>
            <a:r>
              <a:rPr lang="en-US" sz="2000" b="1" dirty="0" smtClean="0"/>
              <a:t>  </a:t>
            </a:r>
          </a:p>
          <a:p>
            <a:pPr>
              <a:spcAft>
                <a:spcPts val="600"/>
              </a:spcAft>
              <a:buFont typeface="Wingdings" pitchFamily="2" charset="2"/>
              <a:buChar char="Ø"/>
            </a:pPr>
            <a:r>
              <a:rPr lang="en-US" sz="2000" b="1" dirty="0" smtClean="0"/>
              <a:t>  PARALLAX ERROR </a:t>
            </a:r>
          </a:p>
          <a:p>
            <a:pPr>
              <a:spcAft>
                <a:spcPts val="600"/>
              </a:spcAft>
              <a:buFont typeface="Wingdings" pitchFamily="2" charset="2"/>
              <a:buChar char="Ø"/>
            </a:pPr>
            <a:r>
              <a:rPr lang="en-US" sz="2000" b="1" dirty="0" smtClean="0"/>
              <a:t>  OBSERVATIONAL ERROR</a:t>
            </a:r>
          </a:p>
          <a:p>
            <a:pPr>
              <a:spcAft>
                <a:spcPts val="600"/>
              </a:spcAft>
              <a:buFont typeface="Wingdings" pitchFamily="2" charset="2"/>
              <a:buChar char="Ø"/>
            </a:pPr>
            <a:r>
              <a:rPr lang="en-US" sz="2000" b="1" dirty="0" smtClean="0"/>
              <a:t>  UNIT CONVERSION ERROR</a:t>
            </a:r>
          </a:p>
          <a:p>
            <a:pPr>
              <a:spcAft>
                <a:spcPts val="600"/>
              </a:spcAft>
            </a:pPr>
            <a:r>
              <a:rPr lang="en-US" sz="2000" b="1" dirty="0" smtClean="0"/>
              <a:t> </a:t>
            </a:r>
          </a:p>
          <a:p>
            <a:pPr>
              <a:spcAft>
                <a:spcPts val="600"/>
              </a:spcAft>
              <a:buFont typeface="Wingdings" pitchFamily="2" charset="2"/>
              <a:buChar char="Ø"/>
            </a:pPr>
            <a:r>
              <a:rPr lang="en-US" sz="2000" b="1" dirty="0" smtClean="0"/>
              <a:t>THERMAL EXPANSION OF TUBE OR LINKAGE</a:t>
            </a:r>
          </a:p>
          <a:p>
            <a:pPr>
              <a:spcAft>
                <a:spcPts val="600"/>
              </a:spcAft>
            </a:pPr>
            <a:endParaRPr lang="en-US" sz="2000" b="1" dirty="0" smtClean="0"/>
          </a:p>
          <a:p>
            <a:pPr>
              <a:spcAft>
                <a:spcPts val="600"/>
              </a:spcAft>
            </a:pPr>
            <a:r>
              <a:rPr lang="en-US" sz="2000" b="1" dirty="0" smtClean="0"/>
              <a:t> </a:t>
            </a:r>
            <a:endParaRPr lang="en-US" sz="2000" b="1" dirty="0"/>
          </a:p>
        </p:txBody>
      </p:sp>
      <p:sp>
        <p:nvSpPr>
          <p:cNvPr id="3" name="Right Brace 2"/>
          <p:cNvSpPr/>
          <p:nvPr/>
        </p:nvSpPr>
        <p:spPr>
          <a:xfrm>
            <a:off x="4343400" y="3733800"/>
            <a:ext cx="4572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5715000" y="5257800"/>
            <a:ext cx="152400" cy="381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8382000" y="685800"/>
            <a:ext cx="228600" cy="685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5562600" y="2438400"/>
            <a:ext cx="4572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324600" y="1524000"/>
            <a:ext cx="2667000" cy="369332"/>
          </a:xfrm>
          <a:prstGeom prst="rect">
            <a:avLst/>
          </a:prstGeom>
          <a:noFill/>
        </p:spPr>
        <p:txBody>
          <a:bodyPr wrap="square" rtlCol="0">
            <a:spAutoFit/>
          </a:bodyPr>
          <a:lstStyle/>
          <a:p>
            <a:r>
              <a:rPr lang="en-US" dirty="0" smtClean="0">
                <a:solidFill>
                  <a:srgbClr val="FF0000"/>
                </a:solidFill>
              </a:rPr>
              <a:t>   INSTRUMENTAL ERROR</a:t>
            </a:r>
            <a:endParaRPr lang="en-US" dirty="0">
              <a:solidFill>
                <a:srgbClr val="FF0000"/>
              </a:solidFill>
            </a:endParaRPr>
          </a:p>
        </p:txBody>
      </p:sp>
      <p:sp>
        <p:nvSpPr>
          <p:cNvPr id="9" name="TextBox 8"/>
          <p:cNvSpPr txBox="1"/>
          <p:nvPr/>
        </p:nvSpPr>
        <p:spPr>
          <a:xfrm>
            <a:off x="6324600" y="2590800"/>
            <a:ext cx="2133600" cy="381000"/>
          </a:xfrm>
          <a:prstGeom prst="rect">
            <a:avLst/>
          </a:prstGeom>
          <a:noFill/>
        </p:spPr>
        <p:txBody>
          <a:bodyPr wrap="square" rtlCol="0">
            <a:spAutoFit/>
          </a:bodyPr>
          <a:lstStyle/>
          <a:p>
            <a:r>
              <a:rPr lang="en-US" dirty="0" smtClean="0">
                <a:solidFill>
                  <a:srgbClr val="FF0000"/>
                </a:solidFill>
              </a:rPr>
              <a:t>RANDOM ERRORS</a:t>
            </a:r>
            <a:endParaRPr lang="en-US" dirty="0">
              <a:solidFill>
                <a:srgbClr val="FF0000"/>
              </a:solidFill>
            </a:endParaRPr>
          </a:p>
        </p:txBody>
      </p:sp>
      <p:sp>
        <p:nvSpPr>
          <p:cNvPr id="10" name="TextBox 9"/>
          <p:cNvSpPr txBox="1"/>
          <p:nvPr/>
        </p:nvSpPr>
        <p:spPr>
          <a:xfrm>
            <a:off x="5867400" y="3810000"/>
            <a:ext cx="1828800" cy="381000"/>
          </a:xfrm>
          <a:prstGeom prst="rect">
            <a:avLst/>
          </a:prstGeom>
          <a:noFill/>
        </p:spPr>
        <p:txBody>
          <a:bodyPr wrap="square" rtlCol="0">
            <a:spAutoFit/>
          </a:bodyPr>
          <a:lstStyle/>
          <a:p>
            <a:r>
              <a:rPr lang="en-US" dirty="0" smtClean="0">
                <a:solidFill>
                  <a:srgbClr val="FF0000"/>
                </a:solidFill>
              </a:rPr>
              <a:t>HUMAN ERROR</a:t>
            </a:r>
            <a:endParaRPr lang="en-US" dirty="0">
              <a:solidFill>
                <a:srgbClr val="FF0000"/>
              </a:solidFill>
            </a:endParaRPr>
          </a:p>
        </p:txBody>
      </p:sp>
      <p:sp>
        <p:nvSpPr>
          <p:cNvPr id="11" name="TextBox 10"/>
          <p:cNvSpPr txBox="1"/>
          <p:nvPr/>
        </p:nvSpPr>
        <p:spPr>
          <a:xfrm>
            <a:off x="5943600" y="5257800"/>
            <a:ext cx="2590800" cy="369332"/>
          </a:xfrm>
          <a:prstGeom prst="rect">
            <a:avLst/>
          </a:prstGeom>
          <a:noFill/>
        </p:spPr>
        <p:txBody>
          <a:bodyPr wrap="square" rtlCol="0">
            <a:spAutoFit/>
          </a:bodyPr>
          <a:lstStyle/>
          <a:p>
            <a:r>
              <a:rPr lang="en-US" dirty="0" smtClean="0">
                <a:solidFill>
                  <a:srgbClr val="FF0000"/>
                </a:solidFill>
              </a:rPr>
              <a:t>ENVIRONMENTAL ERROR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2286000"/>
            <a:ext cx="2286000" cy="523220"/>
          </a:xfrm>
          <a:prstGeom prst="rect">
            <a:avLst/>
          </a:prstGeom>
          <a:noFill/>
        </p:spPr>
        <p:txBody>
          <a:bodyPr wrap="square" rtlCol="0">
            <a:spAutoFit/>
          </a:bodyPr>
          <a:lstStyle/>
          <a:p>
            <a:r>
              <a:rPr lang="en-US" sz="2800" b="1" dirty="0" smtClean="0"/>
              <a:t>THANKS !!!</a:t>
            </a:r>
            <a:endParaRPr lang="en-US"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8077200" cy="6186309"/>
          </a:xfrm>
          <a:prstGeom prst="rect">
            <a:avLst/>
          </a:prstGeom>
          <a:noFill/>
        </p:spPr>
        <p:txBody>
          <a:bodyPr wrap="square" rtlCol="0">
            <a:spAutoFit/>
          </a:bodyPr>
          <a:lstStyle/>
          <a:p>
            <a:r>
              <a:rPr lang="en-US" b="1" dirty="0" smtClean="0">
                <a:solidFill>
                  <a:srgbClr val="FF0000"/>
                </a:solidFill>
              </a:rPr>
              <a:t>HUMAN ERROR OR  GROSS ERRORS</a:t>
            </a:r>
          </a:p>
          <a:p>
            <a:pPr marL="342900" indent="-342900">
              <a:buAutoNum type="alphaUcParenR"/>
            </a:pPr>
            <a:r>
              <a:rPr lang="en-US" b="1" dirty="0" smtClean="0">
                <a:solidFill>
                  <a:srgbClr val="0070C0"/>
                </a:solidFill>
              </a:rPr>
              <a:t>PERSONAL ERROR</a:t>
            </a:r>
          </a:p>
          <a:p>
            <a:pPr marL="342900" indent="-342900"/>
            <a:endParaRPr lang="en-US" b="1" dirty="0" smtClean="0">
              <a:solidFill>
                <a:srgbClr val="0070C0"/>
              </a:solidFill>
            </a:endParaRPr>
          </a:p>
          <a:p>
            <a:r>
              <a:rPr lang="en-US" b="1" dirty="0" smtClean="0"/>
              <a:t>HUMAN MISTAKES IN READING INSTRUMENT.</a:t>
            </a:r>
          </a:p>
          <a:p>
            <a:r>
              <a:rPr lang="en-US" b="1" dirty="0" smtClean="0"/>
              <a:t>RECORDING AND CALCULATING.</a:t>
            </a:r>
          </a:p>
          <a:p>
            <a:r>
              <a:rPr lang="en-US" b="1" dirty="0" smtClean="0"/>
              <a:t>INACCURATE CONVERSION OF UNITS.</a:t>
            </a:r>
          </a:p>
          <a:p>
            <a:r>
              <a:rPr lang="en-US" b="1" dirty="0" smtClean="0"/>
              <a:t>INACCCURATE ESTIMATE OF AVERAGE READING.</a:t>
            </a:r>
          </a:p>
          <a:p>
            <a:endParaRPr lang="en-US" b="1" dirty="0" smtClean="0"/>
          </a:p>
          <a:p>
            <a:r>
              <a:rPr lang="en-US" b="1" dirty="0" smtClean="0"/>
              <a:t>DUE TO </a:t>
            </a:r>
          </a:p>
          <a:p>
            <a:pPr>
              <a:buFont typeface="Arial" pitchFamily="34" charset="0"/>
              <a:buChar char="•"/>
            </a:pPr>
            <a:r>
              <a:rPr lang="en-US" b="1" dirty="0" smtClean="0"/>
              <a:t>  INDIVIDUAL LIMITATION/SKILL</a:t>
            </a:r>
          </a:p>
          <a:p>
            <a:pPr>
              <a:buFont typeface="Arial" pitchFamily="34" charset="0"/>
              <a:buChar char="•"/>
            </a:pPr>
            <a:r>
              <a:rPr lang="en-US" b="1" dirty="0" smtClean="0"/>
              <a:t>  LACK OF EXPERIENCE</a:t>
            </a:r>
          </a:p>
          <a:p>
            <a:pPr>
              <a:buFont typeface="Arial" pitchFamily="34" charset="0"/>
              <a:buChar char="•"/>
            </a:pPr>
            <a:r>
              <a:rPr lang="en-US" b="1" dirty="0" smtClean="0"/>
              <a:t>  OBSERVATIONAL ERROR SUCH AS </a:t>
            </a:r>
            <a:r>
              <a:rPr lang="en-US" b="1" dirty="0" smtClean="0">
                <a:solidFill>
                  <a:srgbClr val="0070C0"/>
                </a:solidFill>
              </a:rPr>
              <a:t>PARALLAX ERROR</a:t>
            </a:r>
          </a:p>
          <a:p>
            <a:pPr>
              <a:buFont typeface="Arial" pitchFamily="34" charset="0"/>
              <a:buChar char="•"/>
            </a:pPr>
            <a:endParaRPr lang="en-US" b="1" dirty="0" smtClean="0">
              <a:solidFill>
                <a:srgbClr val="0070C0"/>
              </a:solidFill>
            </a:endParaRPr>
          </a:p>
          <a:p>
            <a:r>
              <a:rPr lang="en-US" b="1" dirty="0" smtClean="0">
                <a:solidFill>
                  <a:srgbClr val="0070C0"/>
                </a:solidFill>
              </a:rPr>
              <a:t>B) OPERATIONAL ERROR:</a:t>
            </a:r>
          </a:p>
          <a:p>
            <a:r>
              <a:rPr lang="en-US" b="1" dirty="0" smtClean="0">
                <a:solidFill>
                  <a:srgbClr val="0070C0"/>
                </a:solidFill>
              </a:rPr>
              <a:t>	</a:t>
            </a:r>
            <a:r>
              <a:rPr lang="en-US" b="1" dirty="0" smtClean="0"/>
              <a:t>ERROR ASSOCIATED DUE TO IMPROPER ALIGNMENT OR ASSEMBLY.</a:t>
            </a:r>
          </a:p>
          <a:p>
            <a:r>
              <a:rPr lang="en-US" b="1" dirty="0" smtClean="0"/>
              <a:t>	IMPROPER METHOD OF OPERATION.</a:t>
            </a:r>
          </a:p>
          <a:p>
            <a:r>
              <a:rPr lang="en-US" b="1" dirty="0" smtClean="0"/>
              <a:t>EG</a:t>
            </a:r>
          </a:p>
          <a:p>
            <a:pPr>
              <a:buFont typeface="Arial" pitchFamily="34" charset="0"/>
              <a:buChar char="•"/>
            </a:pPr>
            <a:r>
              <a:rPr lang="en-US" b="1" dirty="0" smtClean="0"/>
              <a:t>THERMOMETER WILL NOT SHOW PROPER READING IF ITS THERMAL BULB NOT INSTALLED PROPERLY.</a:t>
            </a:r>
          </a:p>
          <a:p>
            <a:pPr>
              <a:buFont typeface="Arial" pitchFamily="34" charset="0"/>
              <a:buChar char="•"/>
            </a:pPr>
            <a:r>
              <a:rPr lang="en-US" b="1" dirty="0" smtClean="0"/>
              <a:t>IN ULTRASONIC TEST , ERROR DUE TO IMPROPER USE OF PROBE WITH BODY.</a:t>
            </a:r>
          </a:p>
          <a:p>
            <a:pPr>
              <a:buFont typeface="Arial" pitchFamily="34" charset="0"/>
              <a:buChar char="•"/>
            </a:pPr>
            <a:r>
              <a:rPr lang="en-US" b="1" dirty="0" smtClean="0"/>
              <a:t>FLOW METER GIVE WRONG READINGS IF IT IS INSTALLED NEAR BEND OF PIPE OR IMMEDIATE AFTER VALVES.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8077200" cy="5878532"/>
          </a:xfrm>
          <a:prstGeom prst="rect">
            <a:avLst/>
          </a:prstGeom>
          <a:noFill/>
        </p:spPr>
        <p:txBody>
          <a:bodyPr wrap="square" rtlCol="0">
            <a:spAutoFit/>
          </a:bodyPr>
          <a:lstStyle/>
          <a:p>
            <a:pPr marL="0" lvl="1"/>
            <a:r>
              <a:rPr lang="en-US" sz="2000" b="1" dirty="0" smtClean="0"/>
              <a:t>ERRORS IN MEASURING INSTRUMENTS</a:t>
            </a:r>
          </a:p>
          <a:p>
            <a:pPr marL="0" lvl="1"/>
            <a:endParaRPr lang="en-US" sz="2000" b="1" dirty="0" smtClean="0"/>
          </a:p>
          <a:p>
            <a:pPr marL="0" lvl="1"/>
            <a:r>
              <a:rPr lang="en-US" sz="2400" b="1" dirty="0" smtClean="0"/>
              <a:t>THERE ARE THREE TYPES OF ERRORS IN THE MEASURING INSTRUMENTS: </a:t>
            </a:r>
          </a:p>
          <a:p>
            <a:pPr marL="0" lvl="1"/>
            <a:endParaRPr lang="en-US" sz="2400" b="1" dirty="0" smtClean="0"/>
          </a:p>
          <a:p>
            <a:pPr marL="0" lvl="1">
              <a:buFont typeface="Arial" pitchFamily="34" charset="0"/>
              <a:buChar char="•"/>
            </a:pPr>
            <a:r>
              <a:rPr lang="en-US" sz="2400" b="1" dirty="0" smtClean="0"/>
              <a:t>	</a:t>
            </a:r>
            <a:r>
              <a:rPr lang="en-US" sz="2400" b="1" dirty="0" smtClean="0">
                <a:solidFill>
                  <a:srgbClr val="0070C0"/>
                </a:solidFill>
              </a:rPr>
              <a:t>ASSEMBLY ERRORS</a:t>
            </a:r>
          </a:p>
          <a:p>
            <a:pPr marL="0" lvl="1">
              <a:buFont typeface="Arial" pitchFamily="34" charset="0"/>
              <a:buChar char="•"/>
            </a:pPr>
            <a:r>
              <a:rPr lang="en-US" sz="2400" b="1" dirty="0" smtClean="0">
                <a:solidFill>
                  <a:srgbClr val="0070C0"/>
                </a:solidFill>
              </a:rPr>
              <a:t>	ENVIRONMENTAL ERRORS</a:t>
            </a:r>
          </a:p>
          <a:p>
            <a:pPr marL="0" lvl="1">
              <a:buFont typeface="Arial" pitchFamily="34" charset="0"/>
              <a:buChar char="•"/>
            </a:pPr>
            <a:r>
              <a:rPr lang="en-US" sz="2400" b="1" dirty="0" smtClean="0">
                <a:solidFill>
                  <a:srgbClr val="0070C0"/>
                </a:solidFill>
              </a:rPr>
              <a:t>  	RANDOM ERRORS. </a:t>
            </a:r>
          </a:p>
          <a:p>
            <a:pPr marL="0" lvl="1">
              <a:buFont typeface="Arial" pitchFamily="34" charset="0"/>
              <a:buChar char="•"/>
            </a:pPr>
            <a:endParaRPr lang="en-US" sz="2400" b="1" dirty="0" smtClean="0"/>
          </a:p>
          <a:p>
            <a:pPr lvl="1" indent="-457200">
              <a:buAutoNum type="arabicParenR"/>
            </a:pPr>
            <a:r>
              <a:rPr lang="en-US" sz="2400" b="1" dirty="0" smtClean="0">
                <a:solidFill>
                  <a:srgbClr val="0070C0"/>
                </a:solidFill>
              </a:rPr>
              <a:t>ASSEMBLY ERRORS</a:t>
            </a:r>
          </a:p>
          <a:p>
            <a:pPr lvl="1" indent="-457200"/>
            <a:r>
              <a:rPr lang="en-US" sz="2400" dirty="0" smtClean="0"/>
              <a:t>	</a:t>
            </a:r>
            <a:r>
              <a:rPr lang="en-US" sz="2400" b="1" dirty="0" smtClean="0"/>
              <a:t>THE ASSEMBLY ERRORS ARE THE ERRORS IN THE MEASURING INSTRUMENT DUE TO IMPROPER MANUFACTURING OF THE INSTRUMENTS. </a:t>
            </a:r>
          </a:p>
          <a:p>
            <a:pPr lvl="1" indent="-457200"/>
            <a:r>
              <a:rPr lang="en-US" sz="2400" b="1" dirty="0" smtClean="0"/>
              <a:t>		VARIOUS COMPONENTS OF THE INSTRUMENT ARE MADE SEPARATELY AND THEN THEY ARE ASSEMBLED TOGETHER. </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8001000" cy="4832092"/>
          </a:xfrm>
          <a:prstGeom prst="rect">
            <a:avLst/>
          </a:prstGeom>
          <a:noFill/>
        </p:spPr>
        <p:txBody>
          <a:bodyPr wrap="square" rtlCol="0">
            <a:spAutoFit/>
          </a:bodyPr>
          <a:lstStyle/>
          <a:p>
            <a:r>
              <a:rPr lang="en-US" sz="2000" b="1" dirty="0" smtClean="0">
                <a:solidFill>
                  <a:srgbClr val="0070C0"/>
                </a:solidFill>
              </a:rPr>
              <a:t>SOME OF THE POSSIBLE ASSEMBLY ERRORS:</a:t>
            </a:r>
          </a:p>
          <a:p>
            <a:pPr marL="457200" indent="-457200" fontAlgn="base">
              <a:buAutoNum type="alphaUcParenR"/>
            </a:pPr>
            <a:r>
              <a:rPr lang="en-US" sz="2400" b="1" dirty="0" smtClean="0">
                <a:solidFill>
                  <a:srgbClr val="FF0000"/>
                </a:solidFill>
              </a:rPr>
              <a:t>DISPLACED SCALE: </a:t>
            </a:r>
          </a:p>
          <a:p>
            <a:pPr marL="457200" indent="-457200" fontAlgn="base"/>
            <a:r>
              <a:rPr lang="en-US" sz="2400" b="1" dirty="0" smtClean="0"/>
              <a:t>	THIS IS THE INCORRECT FITTING OF THE MEASURING SCALE. FOR INSTANCE THE ZERO OF POINTER MAY NOT COINCIDE WITH ACTUAL ZERO ON THE SCALE. SOMETIMES THE SCALE GETS CRACKED, THUS SHOWING THE FAULTY READINGS.</a:t>
            </a:r>
          </a:p>
          <a:p>
            <a:pPr marL="457200" indent="-457200" fontAlgn="base"/>
            <a:endParaRPr lang="en-US" sz="2400" b="1" dirty="0" smtClean="0"/>
          </a:p>
          <a:p>
            <a:pPr fontAlgn="base"/>
            <a:r>
              <a:rPr lang="en-US" sz="2400" b="1" dirty="0" smtClean="0"/>
              <a:t>B) </a:t>
            </a:r>
            <a:r>
              <a:rPr lang="en-US" sz="2400" b="1" dirty="0" smtClean="0">
                <a:solidFill>
                  <a:srgbClr val="FF0000"/>
                </a:solidFill>
              </a:rPr>
              <a:t>NON-UNIFORM SCALE: </a:t>
            </a:r>
          </a:p>
          <a:p>
            <a:pPr fontAlgn="base"/>
            <a:r>
              <a:rPr lang="en-US" sz="2400" b="1" dirty="0" smtClean="0"/>
              <a:t>	SOMETIMES THE SCALE OF THE MEASURING INSTRUMENT IS NOT 	DIVIDED UNIFORMLY. IN SOME PART OF THE SCALE THE MARKINGS MAY BE TOO CLOSE AND IN OTHER PARTS TOO FAR.</a:t>
            </a:r>
            <a:endParaRPr lang="en-US" sz="20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153400" cy="5078313"/>
          </a:xfrm>
          <a:prstGeom prst="rect">
            <a:avLst/>
          </a:prstGeom>
          <a:noFill/>
        </p:spPr>
        <p:txBody>
          <a:bodyPr wrap="square" rtlCol="0">
            <a:spAutoFit/>
          </a:bodyPr>
          <a:lstStyle/>
          <a:p>
            <a:pPr fontAlgn="base"/>
            <a:r>
              <a:rPr lang="en-US" b="1" dirty="0" smtClean="0"/>
              <a:t>C) </a:t>
            </a:r>
            <a:r>
              <a:rPr lang="en-US" b="1" dirty="0" smtClean="0">
                <a:solidFill>
                  <a:srgbClr val="FF0000"/>
                </a:solidFill>
              </a:rPr>
              <a:t>THE POINTER IS BENT:</a:t>
            </a:r>
            <a:r>
              <a:rPr lang="en-US" dirty="0" smtClean="0">
                <a:solidFill>
                  <a:srgbClr val="FF0000"/>
                </a:solidFill>
              </a:rPr>
              <a:t> </a:t>
            </a:r>
          </a:p>
          <a:p>
            <a:pPr fontAlgn="base"/>
            <a:r>
              <a:rPr lang="en-US" sz="2400" b="1" dirty="0" smtClean="0"/>
              <a:t>	THIS HAPPENS IN MANY CASES. THE POINTER MAY GET 	BENT IN EITHER HORIZONTAL DIRECTION OR THE 	VERTICAL DIRECTION, IN EITHER CASE, IS SHOWS 	ERRONEOUS READING.</a:t>
            </a:r>
          </a:p>
          <a:p>
            <a:pPr fontAlgn="base"/>
            <a:endParaRPr lang="en-US" sz="2400" b="1" dirty="0" smtClean="0"/>
          </a:p>
          <a:p>
            <a:pPr fontAlgn="base"/>
            <a:r>
              <a:rPr lang="en-US" sz="2400" b="1" dirty="0" smtClean="0"/>
              <a:t>D) </a:t>
            </a:r>
            <a:r>
              <a:rPr lang="en-US" sz="2400" b="1" dirty="0" smtClean="0">
                <a:solidFill>
                  <a:srgbClr val="FF0000"/>
                </a:solidFill>
              </a:rPr>
              <a:t>MANUFACTURING ERRORS IN THE COMPONENTS:</a:t>
            </a:r>
            <a:r>
              <a:rPr lang="en-US" sz="2400" b="1" dirty="0" smtClean="0"/>
              <a:t> </a:t>
            </a:r>
          </a:p>
          <a:p>
            <a:pPr fontAlgn="base"/>
            <a:r>
              <a:rPr lang="en-US" sz="2400" b="1" dirty="0" smtClean="0"/>
              <a:t>	THE INSTRUMENTS ARE MADE UP OF A NUMBER OF 	SMALL COMPONENTS, WHICH MAY BE 	MANUFACTURED IN DIFFERENT PLACES. SOMETIMES 	THERE ARE MANUFACTURING ERRORS IN SOME OF 	THESE COMPONENTS LIKE GEAR, LEVER, LINKS, HINGES 	ETC.</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8001000" cy="5663089"/>
          </a:xfrm>
          <a:prstGeom prst="rect">
            <a:avLst/>
          </a:prstGeom>
          <a:noFill/>
        </p:spPr>
        <p:txBody>
          <a:bodyPr wrap="square" rtlCol="0">
            <a:spAutoFit/>
          </a:bodyPr>
          <a:lstStyle/>
          <a:p>
            <a:pPr lvl="1" fontAlgn="base"/>
            <a:r>
              <a:rPr lang="en-US" sz="2800" b="1" dirty="0" smtClean="0">
                <a:solidFill>
                  <a:srgbClr val="FF0000"/>
                </a:solidFill>
              </a:rPr>
              <a:t>2) ENVIRONMENTAL ERRORS</a:t>
            </a:r>
          </a:p>
          <a:p>
            <a:pPr lvl="1" fontAlgn="base"/>
            <a:endParaRPr lang="en-US" sz="2400" b="1" dirty="0" smtClean="0">
              <a:solidFill>
                <a:srgbClr val="FF0000"/>
              </a:solidFill>
            </a:endParaRPr>
          </a:p>
          <a:p>
            <a:pPr fontAlgn="base"/>
            <a:r>
              <a:rPr lang="en-US" sz="2000" b="1" dirty="0" smtClean="0"/>
              <a:t>THE MEASURING INSTRUMENTS ARE ASSEMBLED AND CALIBRATED IN CERTAIN ENVIRONMENTAL CONDITIONS AND ARE DESIGNED TO BE USED IN WITHIN CERTAIN RESTRICTED CONDITIONS, BUT WHEN THEY ARE USED IN DIFFERENT CONDITIONS, THERE ARE ERRORS IN MEASUREMENT, WHICH ARE CONSIDERED TO BE THE ENVIRONMENTAL ERRORS. </a:t>
            </a:r>
          </a:p>
          <a:p>
            <a:pPr fontAlgn="base"/>
            <a:endParaRPr lang="en-US" sz="2000" b="1" dirty="0" smtClean="0"/>
          </a:p>
          <a:p>
            <a:pPr fontAlgn="base"/>
            <a:r>
              <a:rPr lang="en-US" sz="2000" b="1" dirty="0" smtClean="0"/>
              <a:t>MOST OF THE INSTRUMENTS ARE DESIGNED TO BE USED WITHIN CERTAIN </a:t>
            </a:r>
            <a:r>
              <a:rPr lang="en-US" sz="2000" b="1" dirty="0" smtClean="0">
                <a:solidFill>
                  <a:srgbClr val="0070C0"/>
                </a:solidFill>
              </a:rPr>
              <a:t>LIMITS OF TEMPERATURE, PRESSURE, HUMIDITY, ALTITUDE ETC</a:t>
            </a:r>
            <a:r>
              <a:rPr lang="en-US" sz="2000" b="1" dirty="0" smtClean="0"/>
              <a:t> AND WHEN THE LIMITS ARE EXTENDED THERE ARE ERRORS IN THE MEASURING INSTRUMENTS.</a:t>
            </a:r>
          </a:p>
          <a:p>
            <a:pPr fontAlgn="base"/>
            <a:endParaRPr lang="en-US" sz="3200" b="1" dirty="0" smtClean="0"/>
          </a:p>
          <a:p>
            <a:pPr fontAlgn="base"/>
            <a:r>
              <a:rPr lang="en-US" sz="2000" b="1" dirty="0" smtClean="0"/>
              <a:t>IT IS QUITE EASIER TO FIND THE ASSEMBLY ERRORS IN INSTRUMENTS, BUT THE ERRORS DUE TO CHANGE IN ENVIRONMENTAL CONDITIONS ARE HIGHLY UNPREDICTABLE. </a:t>
            </a:r>
            <a:endParaRPr lang="en-US" sz="3200" b="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5909310"/>
          </a:xfrm>
          <a:prstGeom prst="rect">
            <a:avLst/>
          </a:prstGeom>
          <a:noFill/>
        </p:spPr>
        <p:txBody>
          <a:bodyPr wrap="square" rtlCol="0">
            <a:spAutoFit/>
          </a:bodyPr>
          <a:lstStyle/>
          <a:p>
            <a:pPr fontAlgn="base"/>
            <a:r>
              <a:rPr lang="en-US" sz="2400" b="1" dirty="0" smtClean="0">
                <a:solidFill>
                  <a:srgbClr val="C00000"/>
                </a:solidFill>
              </a:rPr>
              <a:t>PRECAUTIONS TO BE TAKEN TO REDUCE THE ENVIRONMENTAL ERRORS IN THE INSTRUMENTS:</a:t>
            </a:r>
          </a:p>
          <a:p>
            <a:pPr fontAlgn="base"/>
            <a:endParaRPr lang="en-US" sz="2400" b="1" dirty="0" smtClean="0"/>
          </a:p>
          <a:p>
            <a:pPr fontAlgn="base"/>
            <a:r>
              <a:rPr lang="en-US" sz="2400" b="1" dirty="0" smtClean="0"/>
              <a:t>A) </a:t>
            </a:r>
            <a:r>
              <a:rPr lang="en-US" sz="2400" b="1" dirty="0" smtClean="0">
                <a:solidFill>
                  <a:srgbClr val="0070C0"/>
                </a:solidFill>
              </a:rPr>
              <a:t>USE IN THE INSTRUMENTS WITHIN THE SPECIFIED LIMITS OF 	TEMPERATURE, PRESSURE AND HUMIDITY FOR WHICH 	THE INSTRUMENT HAS BEEN DESIGNED. </a:t>
            </a:r>
            <a:endParaRPr lang="en-US" sz="2400" b="1" dirty="0" smtClean="0"/>
          </a:p>
          <a:p>
            <a:pPr fontAlgn="base"/>
            <a:r>
              <a:rPr lang="en-US" sz="2400" b="1" dirty="0" smtClean="0"/>
              <a:t>B) IF YOU HAVE TO USE THE INSTRUMENT BEYOND THE SPECIFIED 	LIMITS OF ENVIRONMENTAL CONDITIONS, THEN APPLY 	SUITABLE CORRECTIONS TO THE RECORDED 	MEASUREMENT.</a:t>
            </a:r>
          </a:p>
          <a:p>
            <a:pPr fontAlgn="base"/>
            <a:endParaRPr lang="en-US" sz="2400" b="1" dirty="0" smtClean="0"/>
          </a:p>
          <a:p>
            <a:pPr fontAlgn="base"/>
            <a:r>
              <a:rPr lang="en-US" sz="2400" b="1" dirty="0" smtClean="0"/>
              <a:t>C) </a:t>
            </a:r>
            <a:r>
              <a:rPr lang="en-US" sz="2400" b="1" dirty="0" smtClean="0">
                <a:solidFill>
                  <a:srgbClr val="0070C0"/>
                </a:solidFill>
              </a:rPr>
              <a:t>ONE CAN ALSO CALIBRATE THE INSTRUMENT NEWLY IN THE 	NEW CONDITIONS.</a:t>
            </a:r>
          </a:p>
          <a:p>
            <a:pPr fontAlgn="base"/>
            <a:r>
              <a:rPr lang="en-US" sz="2400" b="1" dirty="0" smtClean="0"/>
              <a:t>D) THERE ARE SOME DEVICES THAT ENABLE APPLYING THE 	COMPENSATION AUTOMATICALLY.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05800" cy="5909310"/>
          </a:xfrm>
          <a:prstGeom prst="rect">
            <a:avLst/>
          </a:prstGeom>
          <a:noFill/>
        </p:spPr>
        <p:txBody>
          <a:bodyPr wrap="square" rtlCol="0">
            <a:spAutoFit/>
          </a:bodyPr>
          <a:lstStyle/>
          <a:p>
            <a:pPr lvl="1" fontAlgn="base"/>
            <a:r>
              <a:rPr lang="en-US" sz="2000" b="1" dirty="0" smtClean="0">
                <a:solidFill>
                  <a:srgbClr val="FF0000"/>
                </a:solidFill>
              </a:rPr>
              <a:t>3) RANDOM ERRORS</a:t>
            </a:r>
            <a:endParaRPr lang="en-US" sz="2400" b="1" dirty="0" smtClean="0">
              <a:solidFill>
                <a:srgbClr val="FF0000"/>
              </a:solidFill>
            </a:endParaRPr>
          </a:p>
          <a:p>
            <a:pPr fontAlgn="base"/>
            <a:r>
              <a:rPr lang="en-US" sz="2000" b="1" dirty="0" smtClean="0"/>
              <a:t>APART FROM THE ASSEMBLY AND ENVIRONMENTAL ERRORS THERE CAN BE MANY OTHER ERRORS WHICH MAY BE VERY DIFFICULT TO TRACE AND PREDICT, THESE ARE CALLED AS RANDOM ERRORS. </a:t>
            </a:r>
          </a:p>
          <a:p>
            <a:pPr fontAlgn="base"/>
            <a:endParaRPr lang="en-US" sz="2000" b="1" dirty="0" smtClean="0"/>
          </a:p>
          <a:p>
            <a:pPr marL="457200" indent="-457200" fontAlgn="base">
              <a:buAutoNum type="alphaUcParenR"/>
            </a:pPr>
            <a:r>
              <a:rPr lang="en-US" sz="2400" b="1" dirty="0" smtClean="0">
                <a:solidFill>
                  <a:srgbClr val="0070C0"/>
                </a:solidFill>
              </a:rPr>
              <a:t>FRICTIONAL ERRORS:</a:t>
            </a:r>
            <a:r>
              <a:rPr lang="en-US" sz="2400" b="1" dirty="0" smtClean="0"/>
              <a:t> </a:t>
            </a:r>
          </a:p>
          <a:p>
            <a:pPr marL="457200" indent="-457200" fontAlgn="base"/>
            <a:r>
              <a:rPr lang="en-US" sz="2400" b="1" dirty="0" smtClean="0"/>
              <a:t>	</a:t>
            </a:r>
            <a:r>
              <a:rPr lang="en-US" sz="2400" b="1" dirty="0" smtClean="0">
                <a:solidFill>
                  <a:srgbClr val="00B0F0"/>
                </a:solidFill>
              </a:rPr>
              <a:t>THERE ARE NUMBER OF MOVING MECHANICAL PARTS IN THE ANALOGUE MEASURING INSTRUMENTS. THE FRICTION BETWEEN THESE COMPONENTS LEADS TO ERRORS. </a:t>
            </a:r>
          </a:p>
          <a:p>
            <a:pPr marL="457200" indent="-457200" fontAlgn="base"/>
            <a:endParaRPr lang="en-US" sz="2400" b="1" dirty="0" smtClean="0">
              <a:solidFill>
                <a:srgbClr val="00B0F0"/>
              </a:solidFill>
            </a:endParaRPr>
          </a:p>
          <a:p>
            <a:pPr marL="457200" indent="-457200" fontAlgn="base"/>
            <a:r>
              <a:rPr lang="en-US" sz="2400" b="1" dirty="0" smtClean="0"/>
              <a:t>		</a:t>
            </a:r>
            <a:r>
              <a:rPr lang="en-US" sz="2400" b="1" dirty="0" smtClean="0">
                <a:solidFill>
                  <a:srgbClr val="FF0000"/>
                </a:solidFill>
              </a:rPr>
              <a:t>DUE TO FRICTION SOME OF THE PARTS WEAR AND TEAR, WHICH FURTHER ADDS TO THE ERROR OF THE INSTRUMENT. HENCE, ONE SHOULD NOT USE THE ANALOGUE MEASURING INSTRUMENTS FOR LONG PERIODS OF TIME AND REPLACE WITH THE GOOD QUALITY ONES FROM TIME-TO-TIME.</a:t>
            </a:r>
          </a:p>
          <a:p>
            <a:pPr fontAlgn="base"/>
            <a:endParaRPr lang="en-US" sz="2000" b="1" dirty="0" smtClean="0"/>
          </a:p>
          <a:p>
            <a:pPr fontAlgn="base"/>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5909310"/>
          </a:xfrm>
          <a:prstGeom prst="rect">
            <a:avLst/>
          </a:prstGeom>
          <a:noFill/>
        </p:spPr>
        <p:txBody>
          <a:bodyPr wrap="square" rtlCol="0">
            <a:spAutoFit/>
          </a:bodyPr>
          <a:lstStyle/>
          <a:p>
            <a:pPr fontAlgn="base"/>
            <a:r>
              <a:rPr lang="en-US" sz="2000" b="1" dirty="0" smtClean="0">
                <a:solidFill>
                  <a:srgbClr val="0070C0"/>
                </a:solidFill>
              </a:rPr>
              <a:t>B) MECHANICAL VIBRATIONS: </a:t>
            </a:r>
          </a:p>
          <a:p>
            <a:pPr fontAlgn="base"/>
            <a:r>
              <a:rPr lang="en-US" sz="2000" b="1" dirty="0" smtClean="0"/>
              <a:t>	WHEN THE INSTRUMENT IS USED IN VIBRATING PLACE THE PARTS OF 	THE INSTRUMENT START VIBRATING GIVING FAULTY READINGS.</a:t>
            </a:r>
          </a:p>
          <a:p>
            <a:pPr fontAlgn="base"/>
            <a:endParaRPr lang="en-US" sz="2000" b="1" dirty="0" smtClean="0"/>
          </a:p>
          <a:p>
            <a:pPr fontAlgn="base"/>
            <a:r>
              <a:rPr lang="en-US" sz="2000" b="1" dirty="0" smtClean="0">
                <a:solidFill>
                  <a:srgbClr val="0070C0"/>
                </a:solidFill>
              </a:rPr>
              <a:t>C) BACKLASH IN THE MOVEMENT:</a:t>
            </a:r>
            <a:r>
              <a:rPr lang="en-US" sz="2000" b="1" dirty="0" smtClean="0"/>
              <a:t> </a:t>
            </a:r>
          </a:p>
          <a:p>
            <a:pPr fontAlgn="base"/>
            <a:r>
              <a:rPr lang="en-US" sz="2000" b="1" dirty="0" smtClean="0"/>
              <a:t>	THIS IS THE ERROR DUE TO TIME LAG BETWEEN THE APPLICATION OF 	THE PARAMETER AND THE INSTRUMENT ACTUALLY SHOWING 	READING. EVEN THOUGH SOME VALUE OF THE PARAMETER 	CHANGES, THERE IS NO INDICATION.</a:t>
            </a:r>
          </a:p>
          <a:p>
            <a:pPr fontAlgn="base"/>
            <a:endParaRPr lang="en-US" sz="2000" b="1" dirty="0" smtClean="0"/>
          </a:p>
          <a:p>
            <a:pPr fontAlgn="base"/>
            <a:r>
              <a:rPr lang="en-US" sz="2000" b="1" dirty="0" smtClean="0">
                <a:solidFill>
                  <a:srgbClr val="0070C0"/>
                </a:solidFill>
              </a:rPr>
              <a:t>D) HYSTERESIS OF THE ELASTIC MEMBERS: </a:t>
            </a:r>
          </a:p>
          <a:p>
            <a:pPr fontAlgn="base"/>
            <a:r>
              <a:rPr lang="en-US" sz="2000" b="1" dirty="0" smtClean="0"/>
              <a:t>	OVER THE PERIOD OF TIME THE ELASTIC MEMBERS TEND TO LOOSE 	SOME ELASTICITY LEADING TO ERRORS IN THE INDICATED VALUE OF 	THE INSTRUMENT.</a:t>
            </a:r>
          </a:p>
          <a:p>
            <a:pPr fontAlgn="base"/>
            <a:endParaRPr lang="en-US" sz="2000" b="1" dirty="0" smtClean="0"/>
          </a:p>
          <a:p>
            <a:pPr fontAlgn="base"/>
            <a:r>
              <a:rPr lang="en-US" sz="2000" b="1" dirty="0" smtClean="0">
                <a:solidFill>
                  <a:srgbClr val="0070C0"/>
                </a:solidFill>
              </a:rPr>
              <a:t>E) FINITE SCALE DIVISIONS: </a:t>
            </a:r>
          </a:p>
          <a:p>
            <a:pPr fontAlgn="base"/>
            <a:r>
              <a:rPr lang="en-US" sz="2000" b="1" dirty="0" smtClean="0"/>
              <a:t>	THE SCALE MARKING CAN BE MADE ONLY UP TO CERTAIN LIMITS AND 	THEY NOT BE HUNDRED PERCENT ACCURATE.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383</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MBS</cp:lastModifiedBy>
  <cp:revision>24</cp:revision>
  <dcterms:created xsi:type="dcterms:W3CDTF">2006-08-16T00:00:00Z</dcterms:created>
  <dcterms:modified xsi:type="dcterms:W3CDTF">2015-01-16T10:23:28Z</dcterms:modified>
</cp:coreProperties>
</file>