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74" r:id="rId4"/>
    <p:sldId id="275" r:id="rId5"/>
    <p:sldId id="27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3" r:id="rId16"/>
    <p:sldId id="278" r:id="rId17"/>
    <p:sldId id="266" r:id="rId18"/>
    <p:sldId id="267" r:id="rId19"/>
    <p:sldId id="277" r:id="rId20"/>
    <p:sldId id="26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fflefurnace.net/chamber.html" TargetMode="External"/><Relationship Id="rId2" Type="http://schemas.openxmlformats.org/officeDocument/2006/relationships/hyperlink" Target="http://www.mufflefurnace.net/features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ufflefurnace.net/controller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File:Automatic_Oil_Muffle_Furnace.png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685800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MUFFLE FURNACE</a:t>
            </a:r>
          </a:p>
          <a:p>
            <a:endParaRPr lang="en-US" dirty="0"/>
          </a:p>
        </p:txBody>
      </p:sp>
      <p:pic>
        <p:nvPicPr>
          <p:cNvPr id="5" name="Picture 4" descr="http://upload.wikimedia.org/wikipedia/commons/thumb/6/69/Muffle-furnace.jpg/220px-Muffle-furnac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981200"/>
            <a:ext cx="20955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psscientific.com/uploads/furnaces/neytech%20vulcan%20benchtop%20muffle%20furnaces%20mai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412138"/>
            <a:ext cx="5943600" cy="4033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219200" y="2286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BIONICS SCIENTIFIC. MUFFLE FURNACE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54864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 PANEL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54864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TEMP.SETTING KNOB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657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HEAT CHAMBER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22860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4800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HEATING COIL</a:t>
            </a:r>
            <a:endParaRPr lang="en-US" dirty="0"/>
          </a:p>
        </p:txBody>
      </p:sp>
      <p:cxnSp>
        <p:nvCxnSpPr>
          <p:cNvPr id="10" name="Elbow Connector 9"/>
          <p:cNvCxnSpPr/>
          <p:nvPr/>
        </p:nvCxnSpPr>
        <p:spPr>
          <a:xfrm rot="16200000" flipV="1">
            <a:off x="2971800" y="4800600"/>
            <a:ext cx="685800" cy="685800"/>
          </a:xfrm>
          <a:prstGeom prst="bentConnector3">
            <a:avLst>
              <a:gd name="adj1" fmla="val 50000"/>
            </a:avLst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rot="16200000" flipV="1">
            <a:off x="3200400" y="3886200"/>
            <a:ext cx="1066800" cy="762000"/>
          </a:xfrm>
          <a:prstGeom prst="bentConnector3">
            <a:avLst>
              <a:gd name="adj1" fmla="val 50000"/>
            </a:avLst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flipV="1">
            <a:off x="914400" y="2362200"/>
            <a:ext cx="1066800" cy="76200"/>
          </a:xfrm>
          <a:prstGeom prst="bentConnector3">
            <a:avLst>
              <a:gd name="adj1" fmla="val 50000"/>
            </a:avLst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 flipV="1">
            <a:off x="1066800" y="3733800"/>
            <a:ext cx="1752600" cy="152400"/>
          </a:xfrm>
          <a:prstGeom prst="bentConnector3">
            <a:avLst>
              <a:gd name="adj1" fmla="val 50000"/>
            </a:avLst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 flipV="1">
            <a:off x="2209800" y="4724400"/>
            <a:ext cx="990600" cy="838200"/>
          </a:xfrm>
          <a:prstGeom prst="bentConnector3">
            <a:avLst>
              <a:gd name="adj1" fmla="val 50000"/>
            </a:avLst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96000" y="1295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TEMP. LIMIT 1800  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2" name="Elbow Connector 21"/>
          <p:cNvCxnSpPr/>
          <p:nvPr/>
        </p:nvCxnSpPr>
        <p:spPr>
          <a:xfrm rot="5400000" flipH="1" flipV="1">
            <a:off x="5372100" y="1714500"/>
            <a:ext cx="1600200" cy="1524000"/>
          </a:xfrm>
          <a:prstGeom prst="bentConnector3">
            <a:avLst>
              <a:gd name="adj1" fmla="val 50000"/>
            </a:avLst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458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b="1" dirty="0" smtClean="0">
                <a:solidFill>
                  <a:srgbClr val="0070C0"/>
                </a:solidFill>
              </a:rPr>
              <a:t>THE OUTER CASE OR CABINET OF THIS MUFFLE FURNACE IS MADE OF THICK </a:t>
            </a:r>
            <a:r>
              <a:rPr lang="en-US" sz="3600" b="1" dirty="0" smtClean="0">
                <a:solidFill>
                  <a:srgbClr val="00B0F0"/>
                </a:solidFill>
              </a:rPr>
              <a:t>PCRC</a:t>
            </a:r>
            <a:r>
              <a:rPr lang="en-US" sz="3600" b="1" dirty="0" smtClean="0">
                <a:solidFill>
                  <a:srgbClr val="FF0000"/>
                </a:solidFill>
              </a:rPr>
              <a:t> (paints and coatings </a:t>
            </a:r>
            <a:r>
              <a:rPr lang="en-US" sz="3600" b="1" dirty="0" err="1" smtClean="0">
                <a:solidFill>
                  <a:srgbClr val="FF0000"/>
                </a:solidFill>
              </a:rPr>
              <a:t>resourse</a:t>
            </a:r>
            <a:r>
              <a:rPr lang="en-US" sz="3600" b="1" dirty="0" smtClean="0">
                <a:solidFill>
                  <a:srgbClr val="FF0000"/>
                </a:solidFill>
              </a:rPr>
              <a:t> centre)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SHEET WITH THICK PERFORATED SHEET ON THE BOTTOM. </a:t>
            </a:r>
          </a:p>
          <a:p>
            <a:endParaRPr lang="en-US" sz="36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3600" b="1" dirty="0" smtClean="0">
                <a:solidFill>
                  <a:srgbClr val="0070C0"/>
                </a:solidFill>
              </a:rPr>
              <a:t>THE CASE IS PAINTED WITH STOVE ENAMLE THAT KEEPS THE UNIT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RUST FREE.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382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 FOR HEATING ELEMENTS </a:t>
            </a:r>
            <a:r>
              <a:rPr lang="en-US" sz="3600" b="1" dirty="0" smtClean="0"/>
              <a:t>CLASS A-1 HEATING WIRES ARE USED IN COIL FORM AND EMBEDDED IN HIGH GRADE REFRACTORY CEMENT AND BACKED BY HIGH TEMPERATURE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CERWOOL INSULATION. </a:t>
            </a:r>
            <a:r>
              <a:rPr lang="en-US" sz="3600" b="1" dirty="0" smtClean="0"/>
              <a:t>THIS HELPS IN KEEPING THE UNIT </a:t>
            </a:r>
            <a:r>
              <a:rPr lang="en-US" sz="3600" b="1" dirty="0" smtClean="0">
                <a:solidFill>
                  <a:srgbClr val="00B0F0"/>
                </a:solidFill>
              </a:rPr>
              <a:t>SAFE FROM LOSS OF ENERGY AND ALSO ENSURES UNIFORM DISTRIBUTION OF HEAT.</a:t>
            </a:r>
            <a:endParaRPr lang="en-US" b="1" dirty="0" smtClean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382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THE DOOR COMES </a:t>
            </a:r>
            <a:r>
              <a:rPr lang="en-US" sz="3600" b="1" dirty="0" smtClean="0"/>
              <a:t>WITH STRONG LID WHICH CAN BE USED TO OPEN AND CLOSE THE UNIT AT ANY TEMPERATURE. </a:t>
            </a:r>
          </a:p>
          <a:p>
            <a:r>
              <a:rPr lang="en-US" sz="3600" b="1" dirty="0" smtClean="0"/>
              <a:t>    THE TEMPERATURE CONTROL UNIT COMPRISES OF REGULATOR CONTROL IN FRONT OF THE UNIT WITH PILOT LAMPS. THE UNIT IS SUPPLIED WITH STRONG MAIN LEAD, THERMAL FUSE.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THE UNIT IS RUN ON 220 VOLTS AC.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8229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FF0000"/>
                </a:solidFill>
              </a:rPr>
              <a:t>MUFFLE FURNACE APPLICATION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endParaRPr lang="en-US" sz="2800" b="1" dirty="0" smtClean="0">
              <a:solidFill>
                <a:srgbClr val="FF0000"/>
              </a:solidFill>
            </a:endParaRPr>
          </a:p>
          <a:p>
            <a:pPr lvl="0"/>
            <a:r>
              <a:rPr lang="en-US" sz="2800" b="1" dirty="0" smtClean="0"/>
              <a:t> TO ANALYSIS 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b="1" dirty="0" smtClean="0"/>
              <a:t> THE VOLATILE, ASH, MOISTURE, ASH FUSION AND ELEMENTS IN COAL AND COKE. </a:t>
            </a:r>
            <a:br>
              <a:rPr lang="en-US" sz="2800" b="1" dirty="0" smtClean="0"/>
            </a:br>
            <a:r>
              <a:rPr lang="en-US" sz="2800" b="1" dirty="0" smtClean="0"/>
              <a:t> 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b="1" dirty="0" smtClean="0"/>
              <a:t> TO SINTERING, MELTING METAL, CERAMIC, SILVER, GOLD AND OTHER MATERIALS.</a:t>
            </a:r>
            <a:br>
              <a:rPr lang="en-US" sz="2800" b="1" dirty="0" smtClean="0"/>
            </a:br>
            <a:r>
              <a:rPr lang="en-US" sz="2800" b="1" dirty="0" smtClean="0"/>
              <a:t> 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b="1" dirty="0" smtClean="0"/>
              <a:t> FUSING GLASS, CREATING ENAMEL COATINGS, CERAMICS AND SOLDERING AND BRAZING ARTICLES.</a:t>
            </a:r>
            <a:br>
              <a:rPr lang="en-US" sz="2800" b="1" dirty="0" smtClean="0"/>
            </a:br>
            <a:r>
              <a:rPr lang="en-US" sz="2800" b="1" dirty="0" smtClean="0"/>
              <a:t>  BAKE POTTERY AND PORCELAIN POTS, PLATES AND OTHER ARTICLES.</a:t>
            </a:r>
            <a:br>
              <a:rPr lang="en-US" sz="2800" b="1" dirty="0" smtClean="0"/>
            </a:br>
            <a:r>
              <a:rPr lang="en-US" sz="2800" b="1" dirty="0" smtClean="0"/>
              <a:t>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219200"/>
          <a:ext cx="8610601" cy="5105402"/>
        </p:xfrm>
        <a:graphic>
          <a:graphicData uri="http://schemas.openxmlformats.org/drawingml/2006/table">
            <a:tbl>
              <a:tblPr/>
              <a:tblGrid>
                <a:gridCol w="918043"/>
                <a:gridCol w="712274"/>
                <a:gridCol w="2279276"/>
                <a:gridCol w="4701008"/>
              </a:tblGrid>
              <a:tr h="36629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Max. Temp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900-1700    DEG .C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 smtClean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   Muffle </a:t>
                      </a:r>
                      <a:r>
                        <a:rPr lang="en-US" sz="1200" b="1" u="sng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Furnace Features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Furnace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Chamber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*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Chamber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is made of advanced </a:t>
                      </a:r>
                      <a:r>
                        <a:rPr lang="en-US" sz="1200" u="sng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  <a:hlinkClick r:id="rId3"/>
                        </a:rPr>
                        <a:t>Ceramic Fibers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which is more efficient than refractory brick. 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*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Ceramic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fibers can speed up the heating rate, reduce the heating consumption.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Sinfo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Muffle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furnace can heating to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1000JOULE in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mins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 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*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Sinfo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Muffle furnace is half weight of the tradition furnace. But the heating rate is twice higher than tradition ones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Temp. Controller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*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Sinfo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adopts LCD touch screen temperature control system(</a:t>
                      </a:r>
                      <a:r>
                        <a:rPr lang="en-US" sz="1200" u="sng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  <a:hlinkClick r:id="rId4"/>
                        </a:rPr>
                        <a:t>TTC System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Shell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 Muffle furnace are used double shell to avoid over high temperature. We designed radiator fan on the ultra-temp furnace. 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 Shell are paint by special high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thermostability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paint. Color can keep well even at high temperature environment.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548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Insulation Time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0-999 min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942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Accuracy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Control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99.9%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23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Temp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0.5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%; 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16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Time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&lt; 30s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5593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Heating Rate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20-25 JOULE/min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7218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Heating Element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FeCrAl Wire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Silicon Carbide Tube 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MoSi2 Rod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609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Control System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Programmable Controller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LCD Digital Controller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629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Power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3~4kw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5593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Power Supply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120V/220V/380V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385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Chamber Size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(Customized)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66800" y="457200"/>
            <a:ext cx="662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8528" tIns="45720" rIns="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Main Specification of 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Muffle Furnace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19200" y="1371600"/>
          <a:ext cx="6172200" cy="3816096"/>
        </p:xfrm>
        <a:graphic>
          <a:graphicData uri="http://schemas.openxmlformats.org/drawingml/2006/table">
            <a:tbl>
              <a:tblPr/>
              <a:tblGrid>
                <a:gridCol w="6172200"/>
              </a:tblGrid>
              <a:tr h="40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 BENEFITS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648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MORE CONSISTENT PRODUCT PROPERTIES.</a:t>
                      </a:r>
                      <a:endParaRPr lang="en-US" sz="2400" b="1" dirty="0" smtClean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FASTER HEATING RATES.</a:t>
                      </a:r>
                      <a:endParaRPr lang="en-US" sz="2400" b="1" dirty="0" smtClean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REDUCED FUEL CONSUMPTION.</a:t>
                      </a:r>
                      <a:endParaRPr lang="en-US" sz="2400" b="1" dirty="0" smtClean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MORE STABLE OPERATING CONDITIONS.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upload.wikimedia.org/wikipedia/en/thumb/e/e5/Automatic_Oil_Muffle_Furnace.png/300px-Automatic_Oil_Muffle_Furnace.pn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828800"/>
            <a:ext cx="5181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81200" y="304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AN AUTOMATIC OIL MUFFLE FURNACE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5200" y="54864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PETROLIUM CONTAINED IN TANK A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UNDER PRESSURE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6" name="Elbow Connector 5"/>
          <p:cNvCxnSpPr/>
          <p:nvPr/>
        </p:nvCxnSpPr>
        <p:spPr>
          <a:xfrm rot="16200000" flipV="1">
            <a:off x="4343400" y="4800600"/>
            <a:ext cx="1066800" cy="152400"/>
          </a:xfrm>
          <a:prstGeom prst="bentConnector3">
            <a:avLst>
              <a:gd name="adj1" fmla="val 50000"/>
            </a:avLst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62400" y="16002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OIL VAPORISE WHEN VALVE B IS OPEN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9" name="Elbow Connector 8"/>
          <p:cNvCxnSpPr/>
          <p:nvPr/>
        </p:nvCxnSpPr>
        <p:spPr>
          <a:xfrm rot="5400000">
            <a:off x="4610100" y="2552700"/>
            <a:ext cx="762000" cy="228600"/>
          </a:xfrm>
          <a:prstGeom prst="bentConnector3">
            <a:avLst>
              <a:gd name="adj1" fmla="val 50000"/>
            </a:avLst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1752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MUFFLE D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2" name="Shape 11"/>
          <p:cNvCxnSpPr/>
          <p:nvPr/>
        </p:nvCxnSpPr>
        <p:spPr>
          <a:xfrm>
            <a:off x="1295400" y="2057400"/>
            <a:ext cx="1600200" cy="457200"/>
          </a:xfrm>
          <a:prstGeom prst="bentConnector3">
            <a:avLst>
              <a:gd name="adj1" fmla="val 50000"/>
            </a:avLst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458200" cy="5925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70C0"/>
                </a:solidFill>
              </a:rPr>
              <a:t>AN AUTOMATIC OIL MUFFLE FURNACE, CIRCA 1910. PETROLEUM IS CONTAINED IN TANK A, AND IS KEPT UNDER PRESSURE BY PUMPING AT INTERVALS WITH THE WOODEN HANDLE, SO THAT WHEN THE VALVE B IS OPENED, THE OIL IS VAPORIZED BY PASSING THROUGH A HEATING COIL AT THE FURNACE ENTRANCE, AND WHEN IGNITED BURNS FIERCELY AS A GAS FLAME. 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458200" cy="3709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70C0"/>
                </a:solidFill>
              </a:rPr>
              <a:t>THIS PASSES INTO THE FURNACE THROUGH THE TWO HOLES, C, C, AND PLAYS UNDER AND UP AROUND THE MUFFLE D, STANDING ON A FIRECLAY SLAB. THE DOORWAY IS CLOSED BY TWO FIRECLAY BLOCKS AT E.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3058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C00000"/>
                </a:solidFill>
              </a:rPr>
              <a:t> STEEL PRODUCTS ARE HEAT TREATED AFTER FORMING IN ORDER TO ESTABLISH DESIRED MECHANICAL PROPERTIES.  </a:t>
            </a: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70C0"/>
                </a:solidFill>
              </a:rPr>
              <a:t> A MUFFLE OR RETORT FURNACE IS USED FOR THE HEAT TREATING PROCESS WHEN A CONTROLLED ATMOSPHERE IS NEEDED. </a:t>
            </a:r>
          </a:p>
          <a:p>
            <a:endParaRPr lang="en-US" sz="28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7030A0"/>
                </a:solidFill>
              </a:rPr>
              <a:t>THE ATMOSPHERE MAY BE CONTROLLED TO PREVENT OXIDATION OR TO ENHANCE SURFACE HARDNESS. 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00B0F0"/>
                </a:solidFill>
              </a:rPr>
              <a:t>AN INFRARED THERMOMETER IS USED TO MONITOR THE PROCESS TEMPERATURES TO ASSURE CONSISTENT PRODUCT QUALITIES AND EFFICIENT PROCESS OPERATION.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828800"/>
            <a:ext cx="5638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            </a:t>
            </a:r>
            <a:r>
              <a:rPr lang="en-US" sz="6600" b="1" dirty="0" smtClean="0">
                <a:solidFill>
                  <a:srgbClr val="FF0000"/>
                </a:solidFill>
              </a:rPr>
              <a:t>THANKS !!!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4582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en-US" sz="2400" b="1" dirty="0" smtClean="0">
                <a:solidFill>
                  <a:srgbClr val="FF0000"/>
                </a:solidFill>
              </a:rPr>
              <a:t>LABORATORY FURNACES ARE ALSO CALLED AS </a:t>
            </a:r>
          </a:p>
          <a:p>
            <a:pPr lvl="0" fontAlgn="base"/>
            <a:r>
              <a:rPr lang="en-US" sz="2400" b="1" dirty="0" smtClean="0">
                <a:solidFill>
                  <a:srgbClr val="FF0000"/>
                </a:solidFill>
              </a:rPr>
              <a:t>BENCH TYPE FRUNACES, </a:t>
            </a:r>
          </a:p>
          <a:p>
            <a:pPr lvl="0" fontAlgn="base"/>
            <a:r>
              <a:rPr lang="en-US" sz="2400" b="1" dirty="0" smtClean="0">
                <a:solidFill>
                  <a:srgbClr val="FF0000"/>
                </a:solidFill>
              </a:rPr>
              <a:t>ASHING FURNACES, MUFFLE FURNACES, </a:t>
            </a:r>
          </a:p>
          <a:p>
            <a:pPr lvl="0" fontAlgn="base"/>
            <a:r>
              <a:rPr lang="en-US" sz="2400" b="1" dirty="0" smtClean="0">
                <a:solidFill>
                  <a:srgbClr val="FF0000"/>
                </a:solidFill>
              </a:rPr>
              <a:t>CHAMBER FURNACES. </a:t>
            </a:r>
          </a:p>
          <a:p>
            <a:pPr lvl="0" fontAlgn="base"/>
            <a:endParaRPr lang="en-US" sz="2400" b="1" dirty="0" smtClean="0"/>
          </a:p>
          <a:p>
            <a:pPr lvl="0" fontAlgn="base"/>
            <a:r>
              <a:rPr lang="en-US" sz="2400" b="1" dirty="0" smtClean="0"/>
              <a:t>WORKING PRINCIPLE OF  LABORATORY FURNACES IS TO HEAT THE FURNACE BY HEATING RESISTANCES WHICH WORK BY ELECTRICITY.</a:t>
            </a:r>
          </a:p>
          <a:p>
            <a:pPr lvl="0" fontAlgn="base"/>
            <a:endParaRPr lang="en-US" sz="2400" b="1" dirty="0" smtClean="0"/>
          </a:p>
          <a:p>
            <a:pPr lvl="0" fontAlgn="base"/>
            <a:r>
              <a:rPr lang="en-US" sz="2400" b="1" dirty="0" smtClean="0">
                <a:solidFill>
                  <a:srgbClr val="0070C0"/>
                </a:solidFill>
              </a:rPr>
              <a:t>LABORATORY  FURNACES ( MUFFLE FURNACES – ASHING FURNACES ) ARE USED TO HEAT TESTING SPECIMENS OR SMALL PIECES UP TO HIGH TEMPERATURES SUCH AS OVER 1000C. MOST OF THE TIME, PURPOSE IS TO PERFORM HIGH TEMPERATURE TESTS.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5344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IN THIS FURNACE THE MATERIAL TO BE HEATED DOES NOT COME IN THE CONTACT WITH THE FUEL OR FLAMES. 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A MUFFLE IS A CHAMBER MADE OF REFRACTORY MATERIAL AND IS SURROUNDED BY FLAMES AND HOT GASES ON ALL SIDES. 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THE PRODUCTS OF COMBUSTION ARE REMOVED THROUGH A DOOR PROVIDED IN THE FURNACE.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458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/>
          </a:p>
          <a:p>
            <a:r>
              <a:rPr lang="en-US" sz="3200" b="1" dirty="0" smtClean="0"/>
              <a:t>MUFFLE FURNACE IS USED FOR THE EXTRACTION OFZINC, PREPARATION OF RED LEAD, </a:t>
            </a:r>
            <a:r>
              <a:rPr lang="en-US" sz="3200" b="1" i="1" dirty="0" smtClean="0"/>
              <a:t>PB</a:t>
            </a:r>
            <a:r>
              <a:rPr lang="en-US" sz="3200" b="1" baseline="-25000" dirty="0" smtClean="0"/>
              <a:t>3</a:t>
            </a:r>
            <a:r>
              <a:rPr lang="en-US" sz="3200" b="1" i="1" dirty="0" smtClean="0"/>
              <a:t>O</a:t>
            </a:r>
            <a:r>
              <a:rPr lang="en-US" sz="3200" b="1" baseline="-25000" dirty="0" smtClean="0"/>
              <a:t>4</a:t>
            </a:r>
            <a:r>
              <a:rPr lang="en-US" sz="3200" b="1" dirty="0" smtClean="0"/>
              <a:t> AND FOR TESTING THE PURITY OF PRECIOUS METALS LIKE SILVER AND GOLD.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IN AN ELECTRIC MUFFLE FURNACE THE CHAMBER IS SURROUNDED BY RESISTANCE COILS.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MUFFLE FURNACE IS ONE OF IMPORTANT LABORATORY EQUIPMENT WHICH IS WIDELY USED IN VARIOUS INDUSTRIES.  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THERE ARE NUMBER OF APPLICATIONS IN WHICH A MUFFLE FURNACE IS USED.</a:t>
            </a:r>
          </a:p>
          <a:p>
            <a:r>
              <a:rPr lang="en-US" sz="3600" b="1" dirty="0" smtClean="0"/>
              <a:t>E.G.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0070C0"/>
                </a:solidFill>
              </a:rPr>
              <a:t>FOR DRYING ENAMEL COATS, 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0070C0"/>
                </a:solidFill>
              </a:rPr>
              <a:t>HEATING CERAMIC PRODUCTS,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0070C0"/>
                </a:solidFill>
              </a:rPr>
              <a:t> GLASS WORKING ETC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8458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/>
          </a:p>
          <a:p>
            <a:r>
              <a:rPr lang="en-US" sz="3600" b="1" dirty="0" smtClean="0"/>
              <a:t>MUFFLE FURNACE IS GENERALLY MADE OF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CERAMIC FIBER WOOL INSULATION </a:t>
            </a:r>
            <a:r>
              <a:rPr lang="en-US" sz="3600" b="1" dirty="0" smtClean="0"/>
              <a:t>AND COMES IN DIFFERENT CONFIGURATIONS SUCH AS </a:t>
            </a:r>
          </a:p>
          <a:p>
            <a:pPr>
              <a:buFont typeface="Wingdings" pitchFamily="2" charset="2"/>
              <a:buChar char="ü"/>
            </a:pPr>
            <a:r>
              <a:rPr lang="en-US" sz="3600" b="1" dirty="0" smtClean="0">
                <a:solidFill>
                  <a:srgbClr val="0070C0"/>
                </a:solidFill>
              </a:rPr>
              <a:t>BOX FURNACE, </a:t>
            </a:r>
          </a:p>
          <a:p>
            <a:pPr>
              <a:buFont typeface="Wingdings" pitchFamily="2" charset="2"/>
              <a:buChar char="ü"/>
            </a:pPr>
            <a:r>
              <a:rPr lang="en-US" sz="3600" b="1" dirty="0" smtClean="0">
                <a:solidFill>
                  <a:srgbClr val="0070C0"/>
                </a:solidFill>
              </a:rPr>
              <a:t>BENCH-TOP FURNACE, </a:t>
            </a:r>
          </a:p>
          <a:p>
            <a:pPr>
              <a:buFont typeface="Wingdings" pitchFamily="2" charset="2"/>
              <a:buChar char="ü"/>
            </a:pPr>
            <a:r>
              <a:rPr lang="en-US" sz="3600" b="1" dirty="0" smtClean="0">
                <a:solidFill>
                  <a:srgbClr val="0070C0"/>
                </a:solidFill>
              </a:rPr>
              <a:t>PORTABLE, </a:t>
            </a:r>
          </a:p>
          <a:p>
            <a:pPr>
              <a:buFont typeface="Wingdings" pitchFamily="2" charset="2"/>
              <a:buChar char="ü"/>
            </a:pPr>
            <a:r>
              <a:rPr lang="en-US" sz="3600" b="1" dirty="0" smtClean="0">
                <a:solidFill>
                  <a:srgbClr val="0070C0"/>
                </a:solidFill>
              </a:rPr>
              <a:t>INDUSTRIAL OVENS AND MORE. 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/>
          </a:p>
          <a:p>
            <a:r>
              <a:rPr lang="en-US" sz="3600" b="1" dirty="0" smtClean="0"/>
              <a:t>FURTHERMORE A MUFFLE FURNACE CAN BE CHOSEN AS PER FUEL TYPE FOR EXAMPLE THERE ARE VARIOUS MUFFLE FURNACES WHICH CAN BE RUN BY </a:t>
            </a:r>
            <a:r>
              <a:rPr lang="en-US" sz="3600" b="1" dirty="0" smtClean="0">
                <a:solidFill>
                  <a:srgbClr val="7030A0"/>
                </a:solidFill>
              </a:rPr>
              <a:t>GAS AND ELECTRICITY.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LET’S TAKE A TOUR OF ONE MUFFLE FURNACE WHICH IS MANUFACTURED BY </a:t>
            </a:r>
            <a:r>
              <a:rPr lang="en-US" sz="3600" b="1" dirty="0" smtClean="0">
                <a:solidFill>
                  <a:schemeClr val="accent2"/>
                </a:solidFill>
              </a:rPr>
              <a:t>BIONICS SCIENTIFIC. 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BIONICS SCIENTIFIC IS A LEADING MUFFLE FURNACE MANUFACTURER IN INDIA AND OFFERS MUFFLE FURNACE FOR </a:t>
            </a:r>
          </a:p>
          <a:p>
            <a:endParaRPr lang="en-US" sz="36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3600" b="1" dirty="0" smtClean="0">
                <a:solidFill>
                  <a:srgbClr val="0070C0"/>
                </a:solidFill>
              </a:rPr>
              <a:t>  LABORATORIES, 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smtClean="0">
                <a:solidFill>
                  <a:srgbClr val="0070C0"/>
                </a:solidFill>
              </a:rPr>
              <a:t>  SCIENTIFIC LABS, AND UNIVERSITIES  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      AND FOR VARIOUS INDUSTRIES.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600</Words>
  <Application>Microsoft Office PowerPoint</Application>
  <PresentationFormat>On-screen Show (4:3)</PresentationFormat>
  <Paragraphs>103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MBS</cp:lastModifiedBy>
  <cp:revision>28</cp:revision>
  <dcterms:created xsi:type="dcterms:W3CDTF">2006-08-16T00:00:00Z</dcterms:created>
  <dcterms:modified xsi:type="dcterms:W3CDTF">2013-02-20T10:35:50Z</dcterms:modified>
</cp:coreProperties>
</file>