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STUDY OF MICROSTRUCTURE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PURE IRON,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 0.2, 0.4, 0.8, 1.2 CARBON STEELS.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 WHITE, GRAY, MALLEABLE AND NODULAR        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    CAST IRON.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 HARDENED STEELS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to study microstructure of the following 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609600"/>
            <a:ext cx="114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914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Pure iron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914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Grains of ferrite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Grain </a:t>
            </a:r>
            <a:r>
              <a:rPr lang="en-US" sz="2400" b="1" dirty="0" err="1" smtClean="0"/>
              <a:t>boundries</a:t>
            </a:r>
            <a:endParaRPr lang="en-US" sz="2400" b="1" dirty="0"/>
          </a:p>
        </p:txBody>
      </p:sp>
      <p:cxnSp>
        <p:nvCxnSpPr>
          <p:cNvPr id="9" name="Elbow Connector 8"/>
          <p:cNvCxnSpPr>
            <a:endCxn id="6" idx="1"/>
          </p:cNvCxnSpPr>
          <p:nvPr/>
        </p:nvCxnSpPr>
        <p:spPr>
          <a:xfrm>
            <a:off x="5105400" y="914400"/>
            <a:ext cx="685800" cy="2308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7" idx="1"/>
          </p:cNvCxnSpPr>
          <p:nvPr/>
        </p:nvCxnSpPr>
        <p:spPr>
          <a:xfrm rot="16200000" flipH="1">
            <a:off x="5104283" y="1448916"/>
            <a:ext cx="611834" cy="609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10000"/>
            <a:ext cx="1095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09600" y="3581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Eutectoid steel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0.8 % carbon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3886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Alternate plates of </a:t>
            </a:r>
            <a:r>
              <a:rPr lang="en-US" sz="2400" b="1" dirty="0" err="1" smtClean="0">
                <a:solidFill>
                  <a:srgbClr val="0070C0"/>
                </a:solidFill>
              </a:rPr>
              <a:t>alfa</a:t>
            </a:r>
            <a:r>
              <a:rPr lang="en-US" sz="2400" b="1" dirty="0" smtClean="0">
                <a:solidFill>
                  <a:srgbClr val="0070C0"/>
                </a:solidFill>
              </a:rPr>
              <a:t> ferrite and </a:t>
            </a:r>
            <a:r>
              <a:rPr lang="en-US" sz="2400" b="1" dirty="0" err="1" smtClean="0">
                <a:solidFill>
                  <a:srgbClr val="0070C0"/>
                </a:solidFill>
              </a:rPr>
              <a:t>cementite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i.e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pearlite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6" name="Elbow Connector 15"/>
          <p:cNvCxnSpPr>
            <a:endCxn id="14" idx="1"/>
          </p:cNvCxnSpPr>
          <p:nvPr/>
        </p:nvCxnSpPr>
        <p:spPr>
          <a:xfrm>
            <a:off x="5105400" y="4038600"/>
            <a:ext cx="609600" cy="4477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14478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Soft, ductile, mild having low strength.</a:t>
            </a:r>
          </a:p>
          <a:p>
            <a:r>
              <a:rPr lang="en-US" sz="2000" b="1" dirty="0" smtClean="0"/>
              <a:t>Can not harden by heat treatments </a:t>
            </a:r>
          </a:p>
          <a:p>
            <a:r>
              <a:rPr lang="en-US" sz="2000" b="1" dirty="0" smtClean="0"/>
              <a:t>Shows allotropic changes. Bcc, </a:t>
            </a:r>
            <a:r>
              <a:rPr lang="en-US" sz="2000" b="1" dirty="0" err="1" smtClean="0"/>
              <a:t>fcc</a:t>
            </a:r>
            <a:r>
              <a:rPr lang="en-US" sz="2000" b="1" dirty="0" smtClean="0"/>
              <a:t> bcc tec.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8768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Hard and tough, having high strength</a:t>
            </a:r>
          </a:p>
          <a:p>
            <a:r>
              <a:rPr lang="en-US" sz="2000" b="1" dirty="0" smtClean="0"/>
              <a:t>Harden by heat treatment.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0"/>
            <a:ext cx="6572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638800" y="16002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Pearlite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i.e. alternate plates of </a:t>
            </a:r>
            <a:r>
              <a:rPr lang="en-US" sz="2400" dirty="0" err="1" smtClean="0">
                <a:solidFill>
                  <a:srgbClr val="FF0000"/>
                </a:solidFill>
              </a:rPr>
              <a:t>alfa</a:t>
            </a:r>
            <a:r>
              <a:rPr lang="en-US" sz="2400" dirty="0" smtClean="0">
                <a:solidFill>
                  <a:srgbClr val="FF0000"/>
                </a:solidFill>
              </a:rPr>
              <a:t> ferrite 88% and </a:t>
            </a:r>
            <a:r>
              <a:rPr lang="en-US" sz="2400" dirty="0" err="1" smtClean="0">
                <a:solidFill>
                  <a:srgbClr val="FF0000"/>
                </a:solidFill>
              </a:rPr>
              <a:t>cementite</a:t>
            </a:r>
            <a:r>
              <a:rPr lang="en-US" sz="2400" dirty="0" smtClean="0">
                <a:solidFill>
                  <a:srgbClr val="FF0000"/>
                </a:solidFill>
              </a:rPr>
              <a:t> 12%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Elbow Connector 5"/>
          <p:cNvCxnSpPr>
            <a:endCxn id="4" idx="1"/>
          </p:cNvCxnSpPr>
          <p:nvPr/>
        </p:nvCxnSpPr>
        <p:spPr>
          <a:xfrm>
            <a:off x="4800600" y="1676400"/>
            <a:ext cx="838200" cy="7086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9" idx="1"/>
          </p:cNvCxnSpPr>
          <p:nvPr/>
        </p:nvCxnSpPr>
        <p:spPr>
          <a:xfrm rot="16200000" flipH="1">
            <a:off x="4584784" y="2425615"/>
            <a:ext cx="1422233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3124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Ferrite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collected at </a:t>
            </a:r>
            <a:r>
              <a:rPr lang="en-US" dirty="0" err="1" smtClean="0">
                <a:solidFill>
                  <a:srgbClr val="FF0000"/>
                </a:solidFill>
              </a:rPr>
              <a:t>boundries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143000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0.2 and 0.4 %c steels </a:t>
            </a:r>
          </a:p>
          <a:p>
            <a:r>
              <a:rPr lang="en-US" sz="2000" b="1" dirty="0" smtClean="0"/>
              <a:t>are </a:t>
            </a:r>
            <a:r>
              <a:rPr lang="en-US" sz="2000" b="1" dirty="0" err="1" smtClean="0">
                <a:solidFill>
                  <a:srgbClr val="0070C0"/>
                </a:solidFill>
              </a:rPr>
              <a:t>hypoeutectoid</a:t>
            </a:r>
            <a:r>
              <a:rPr lang="en-US" sz="2000" b="1" dirty="0" smtClean="0"/>
              <a:t> steels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Show </a:t>
            </a:r>
            <a:r>
              <a:rPr lang="en-US" sz="2000" b="1" dirty="0" err="1" smtClean="0"/>
              <a:t>pearlite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alfa</a:t>
            </a:r>
            <a:r>
              <a:rPr lang="en-US" sz="2000" b="1" dirty="0" smtClean="0"/>
              <a:t> ferrite in structure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038600"/>
            <a:ext cx="434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1.2 % c steels </a:t>
            </a:r>
          </a:p>
          <a:p>
            <a:r>
              <a:rPr lang="en-US" sz="2400" b="1" dirty="0" smtClean="0"/>
              <a:t>is a </a:t>
            </a:r>
            <a:r>
              <a:rPr lang="en-US" sz="2400" b="1" dirty="0" smtClean="0">
                <a:solidFill>
                  <a:srgbClr val="0070C0"/>
                </a:solidFill>
              </a:rPr>
              <a:t>hypereutectoid</a:t>
            </a:r>
            <a:r>
              <a:rPr lang="en-US" sz="2400" b="1" dirty="0" smtClean="0"/>
              <a:t> steel </a:t>
            </a:r>
          </a:p>
          <a:p>
            <a:r>
              <a:rPr lang="en-US" sz="2400" b="1" dirty="0" smtClean="0"/>
              <a:t>Shows </a:t>
            </a:r>
            <a:r>
              <a:rPr lang="en-US" sz="2400" b="1" dirty="0" err="1" smtClean="0"/>
              <a:t>pearlite</a:t>
            </a:r>
            <a:r>
              <a:rPr lang="en-US" sz="2400" b="1" dirty="0" smtClean="0"/>
              <a:t> + </a:t>
            </a:r>
            <a:r>
              <a:rPr lang="en-US" sz="2400" b="1" dirty="0" err="1" smtClean="0"/>
              <a:t>cementite</a:t>
            </a:r>
            <a:r>
              <a:rPr lang="en-US" sz="2400" b="1" dirty="0" smtClean="0"/>
              <a:t> in microstructure</a:t>
            </a:r>
            <a:endParaRPr lang="en-US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14800"/>
            <a:ext cx="647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943600" y="4038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pearlite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6482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Cementite</a:t>
            </a:r>
            <a:r>
              <a:rPr lang="en-US" sz="2400" b="1" dirty="0" smtClean="0"/>
              <a:t> </a:t>
            </a:r>
          </a:p>
          <a:p>
            <a:r>
              <a:rPr lang="en-US" dirty="0" smtClean="0"/>
              <a:t>collected at </a:t>
            </a:r>
            <a:r>
              <a:rPr lang="en-US" dirty="0" err="1" smtClean="0"/>
              <a:t>boundries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6" name="Elbow Connector 15"/>
          <p:cNvCxnSpPr>
            <a:endCxn id="14" idx="1"/>
          </p:cNvCxnSpPr>
          <p:nvPr/>
        </p:nvCxnSpPr>
        <p:spPr>
          <a:xfrm>
            <a:off x="5257800" y="4572000"/>
            <a:ext cx="609600" cy="4455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3" idx="1"/>
          </p:cNvCxnSpPr>
          <p:nvPr/>
        </p:nvCxnSpPr>
        <p:spPr>
          <a:xfrm flipV="1">
            <a:off x="5181600" y="4269433"/>
            <a:ext cx="762000" cy="2263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85800"/>
            <a:ext cx="1295400" cy="134006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Gray cast iron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524000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Carbon is in the form of graphite flakes, resulting structure is soft and ductile in comparison with white cast iron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838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Graphite flakes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7" name="Elbow Connector 6"/>
          <p:cNvCxnSpPr>
            <a:stCxn id="5" idx="1"/>
          </p:cNvCxnSpPr>
          <p:nvPr/>
        </p:nvCxnSpPr>
        <p:spPr>
          <a:xfrm rot="10800000">
            <a:off x="4724400" y="990600"/>
            <a:ext cx="990600" cy="10921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1300546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57800" y="40386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White portion of the structure is of </a:t>
            </a:r>
            <a:r>
              <a:rPr lang="en-US" sz="2000" b="1" dirty="0" err="1" smtClean="0">
                <a:solidFill>
                  <a:srgbClr val="C00000"/>
                </a:solidFill>
              </a:rPr>
              <a:t>cementite</a:t>
            </a:r>
            <a:r>
              <a:rPr lang="en-US" sz="2000" b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Very hard and brittle.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Wear resistant and has high compressive strength.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429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cementite</a:t>
            </a:r>
            <a:endParaRPr lang="en-US" dirty="0"/>
          </a:p>
        </p:txBody>
      </p:sp>
      <p:cxnSp>
        <p:nvCxnSpPr>
          <p:cNvPr id="12" name="Elbow Connector 11"/>
          <p:cNvCxnSpPr>
            <a:stCxn id="10" idx="1"/>
          </p:cNvCxnSpPr>
          <p:nvPr/>
        </p:nvCxnSpPr>
        <p:spPr>
          <a:xfrm rot="10800000" flipV="1">
            <a:off x="4495800" y="3619500"/>
            <a:ext cx="1371600" cy="419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White cast iron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1430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App– machine bases, engine frames, drainage pipe, fly wheels, pump housings etc.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0386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App– excavator bucket teeth, wearing plates, concrete mixers, road rollers, mill liners, grinding balls, dies and extrusion nozzles etc.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"/>
            <a:ext cx="990600" cy="98546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0" y="5334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Carbon</a:t>
            </a:r>
            <a:r>
              <a:rPr lang="en-US" sz="2800" b="1" dirty="0" smtClean="0"/>
              <a:t> is accumulated</a:t>
            </a:r>
          </a:p>
          <a:p>
            <a:r>
              <a:rPr lang="en-US" sz="2800" b="1" dirty="0" smtClean="0"/>
              <a:t>Called as </a:t>
            </a:r>
            <a:r>
              <a:rPr lang="en-US" sz="2800" b="1" dirty="0" smtClean="0">
                <a:solidFill>
                  <a:srgbClr val="C00000"/>
                </a:solidFill>
              </a:rPr>
              <a:t>bulls eye structure</a:t>
            </a:r>
          </a:p>
          <a:p>
            <a:r>
              <a:rPr lang="en-US" sz="2800" b="1" dirty="0" smtClean="0"/>
              <a:t>Hardness is reduced</a:t>
            </a:r>
            <a:endParaRPr lang="en-US" sz="2800" b="1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4572000" y="609600"/>
            <a:ext cx="838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457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Malleable 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cast iron</a:t>
            </a:r>
            <a:endParaRPr lang="en-US" sz="2800" b="1" dirty="0" smtClean="0">
              <a:latin typeface="Calibri" pitchFamily="34" charset="0"/>
            </a:endParaRPr>
          </a:p>
          <a:p>
            <a:endParaRPr lang="en-US" sz="28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200400"/>
            <a:ext cx="1066800" cy="914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53000" y="3200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Nodules or globules of carbon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0" name="Elbow Connector 9"/>
          <p:cNvCxnSpPr>
            <a:endCxn id="8" idx="1"/>
          </p:cNvCxnSpPr>
          <p:nvPr/>
        </p:nvCxnSpPr>
        <p:spPr>
          <a:xfrm flipV="1">
            <a:off x="4648200" y="3431233"/>
            <a:ext cx="304800" cy="1501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31242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Ductile 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iron, nodular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ci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,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Or </a:t>
            </a:r>
            <a:r>
              <a:rPr lang="en-US" sz="2400" b="1" dirty="0" err="1" smtClean="0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spheroidal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 graphite 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cast iron</a:t>
            </a:r>
            <a:endParaRPr lang="en-US" sz="2400" b="1" dirty="0" smtClean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37338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Carbon is converted in the form of nodules</a:t>
            </a:r>
          </a:p>
          <a:p>
            <a:r>
              <a:rPr lang="en-US" sz="2000" b="1" dirty="0" smtClean="0"/>
              <a:t>Soft and ductile</a:t>
            </a:r>
          </a:p>
          <a:p>
            <a:r>
              <a:rPr lang="en-US" sz="2000" b="1" dirty="0" smtClean="0"/>
              <a:t>Low hardness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572000"/>
            <a:ext cx="472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App– paper industries machineries, internal combustion engines,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power transmission equipments,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valve and fittings,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pumps and compressor parts.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0668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App--Used for thin walled and small components, hinges, door </a:t>
            </a:r>
            <a:r>
              <a:rPr lang="en-US" b="1" dirty="0" err="1" smtClean="0">
                <a:solidFill>
                  <a:srgbClr val="7030A0"/>
                </a:solidFill>
              </a:rPr>
              <a:t>kies</a:t>
            </a:r>
            <a:r>
              <a:rPr lang="en-US" b="1" dirty="0" smtClean="0">
                <a:solidFill>
                  <a:srgbClr val="7030A0"/>
                </a:solidFill>
              </a:rPr>
              <a:t>, spanners, crank, levers, parts of sewing and textile machines.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85800"/>
            <a:ext cx="12858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Hardened steel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8382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Needles of </a:t>
            </a:r>
            <a:r>
              <a:rPr lang="en-US" sz="2000" b="1" dirty="0" err="1" smtClean="0">
                <a:solidFill>
                  <a:srgbClr val="00B0F0"/>
                </a:solidFill>
              </a:rPr>
              <a:t>martensite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endParaRPr lang="en-US" sz="2000" b="1" dirty="0">
              <a:solidFill>
                <a:srgbClr val="00B0F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4572000" y="990600"/>
            <a:ext cx="609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14478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Resulting steel is very hard and tough.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Transformed by </a:t>
            </a:r>
            <a:r>
              <a:rPr lang="en-US" sz="2400" b="1" dirty="0" err="1" smtClean="0">
                <a:solidFill>
                  <a:srgbClr val="0070C0"/>
                </a:solidFill>
              </a:rPr>
              <a:t>martempering</a:t>
            </a:r>
            <a:r>
              <a:rPr lang="en-US" sz="2400" b="1" dirty="0" smtClean="0">
                <a:solidFill>
                  <a:srgbClr val="0070C0"/>
                </a:solidFill>
              </a:rPr>
              <a:t> process or by conventional quenching. Followed by tempering to relieve internal stresses.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114800"/>
            <a:ext cx="115660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295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martensite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34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bainite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44958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Transformed by </a:t>
            </a:r>
            <a:r>
              <a:rPr lang="en-US" sz="2000" b="1" dirty="0" err="1" smtClean="0">
                <a:solidFill>
                  <a:srgbClr val="0070C0"/>
                </a:solidFill>
              </a:rPr>
              <a:t>austempering</a:t>
            </a:r>
            <a:r>
              <a:rPr lang="en-US" sz="2000" b="1" dirty="0" smtClean="0">
                <a:solidFill>
                  <a:srgbClr val="0070C0"/>
                </a:solidFill>
              </a:rPr>
              <a:t> process i.e. by isothermal cooling , bath is maintained at nose temp. of TTT diagram.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Hard and tough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No need of tempering.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86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Thanks !!!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21</cp:revision>
  <dcterms:created xsi:type="dcterms:W3CDTF">2006-08-16T00:00:00Z</dcterms:created>
  <dcterms:modified xsi:type="dcterms:W3CDTF">2013-02-24T08:24:01Z</dcterms:modified>
</cp:coreProperties>
</file>