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27/02/2013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27/02/2013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27/02/2013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27/02/2013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27/02/2013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27/02/2013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27/02/2013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substech.com/dokuwiki/lib/exe/detail.php?id=scanning_electron_microscope&amp;cache=cache&amp;media=electron_microscope.pn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bstech.com/dokuwiki/doku.php?id=solidification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bstech.com/dokuwiki/doku.php?id=solid_solutions" TargetMode="External"/><Relationship Id="rId2" Type="http://schemas.openxmlformats.org/officeDocument/2006/relationships/hyperlink" Target="http://www.substech.com/dokuwiki/doku.php?id=grain_structur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substech.com/dokuwiki/doku.php?id=scanning_electron_microscope" TargetMode="External"/><Relationship Id="rId5" Type="http://schemas.openxmlformats.org/officeDocument/2006/relationships/hyperlink" Target="http://www.substech.com/dokuwiki/doku.php?id=metallurgical_microscope" TargetMode="External"/><Relationship Id="rId4" Type="http://schemas.openxmlformats.org/officeDocument/2006/relationships/hyperlink" Target="http://www.substech.com/dokuwiki/doku.php?id=phase_transformations_and_phase_diagrams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substech.com/dokuwiki/lib/exe/detail.php?id=metallurgical_microscope&amp;cache=cache&amp;media=optical_microscope.pn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bstech.com/dokuwiki/doku.php?id=grain_structure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bstech.com/dokuwiki/doku.php?id=magnesium_alloys" TargetMode="External"/><Relationship Id="rId2" Type="http://schemas.openxmlformats.org/officeDocument/2006/relationships/hyperlink" Target="http://www.substech.com/dokuwiki/doku.php?id=metals_crystal_structure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substech.com/dokuwiki/doku.php?id=titanium_alpha_and_near-alpha_alloys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86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METALLURGICAL MICROSCOPE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4338" name="AutoShape 2" descr="data:image/jpeg;base64,/9j/4AAQSkZJRgABAQAAAQABAAD/2wCEAAkGBwgHBgkIBwgKCgkLDRYPDQwMDRsUFRAWIB0iIiAdHx8kKDQsJCYxJx8fLT0tMTU3Ojo6Iys/RD84QzQ5OjcBCgoKDQwNGg8PGjclHyU3Nzc3Nzc3Nzc3Nzc3Nzc3Nzc3Nzc3Nzc3Nzc3Nzc3Nzc3Nzc3Nzc3Nzc3Nzc3Nzc3N//AABEIAFoAVwMBIgACEQEDEQH/xAAcAAABBQEBAQAAAAAAAAAAAAAAAgMEBQYHCAH/xAA3EAABAwMDAgQDBgQHAAAAAAABAgMRAAQFBhIhMUETIlFhB3GRFDJCgaHRI7LB8BUWU2JjorH/xAAWAQEBAQAAAAAAAAAAAAAAAAAAAQL/xAAXEQEBAQEAAAAAAAAAAAAAAAAAEQEh/9oADAMBAAIRAxEAPwDryaWK5z8StY5HT14xb2C22EJbDrii2FreJJAQkHgDjk+/bvh89rbL5S7ZyVpcXLbyEIDNrbkhthW0FSlCeST69oFB6A4is3nskbbLWiGs4zaNJUkPsKDRmVdyoSOI6RUPRmvLLUizbOBDF4njbvlKyBzH981Z3bLSr97+GgyeTtHNBoWlBSQQQQeQRS6jY9lLFoy2idqUCJNSaoKKKKAooooPlfaKKCjzuHts1jnbO7QmFpIS5sClNn1E1501Pg7zS+oXrZRdkSQ86ITdIPfg8g9/T516eBFVuoMBjdRWBsspbh1udyFAwttXqk9jTNiPMLLj7V8i6syu02qlCkqkyO35ftXefhvqhzUdncf4kygXLASFr2Rv46z36T69fY1GT8JMAyHdjt4pKkxC3JI9xtjn8qrMZcXun0qZx+lLsN9CftzJ3R81TV2K6a3eNCADAHTipqVT1rnOFz+N1EkM5Sycs1kblW90ytW2DKSfLA6SD7etbNebxjbSX13zIaUraFyYJM8T+R+lZFrRSG3EuJSpCgpKhKVAyCPWl1QUUUUBRRRQRBSqSKUKgZyDfjWFy14pZLjSkBwfgJEA/rWeUErdKlIXEz9w1qeCIIke9YLVWobfB3rjVzaZIcygs2yihY/2qHl+pEd6gqMvpAZrOu3AvPs/8FKEI2kKWAST8hympX+Snk6UewrV+kKee8VThKgeoO1PpyAOvc01Z5N/IrWt+2+yoIBYaUvc4UyZUqOAZ7CY9ea1GO8XwmJeWNqp4jmPwme37UVeYHGN4bFWuOadcdTbthAW4okq+vQeg7DirKmUHckKHcTTo6VUfaKKKoKKKKCKBULNZrH4K1Rc5S4DDS3A2gkE7lEExx7JP0q0DdMZHF2eUs3LPI2zdxbuDzIWOPn7H3HNQZBfxCxrrgbsEB0qMBTr6G0/XmnL24s8x4Cspb2a0NHcEJvQpCvZQKORSLr4R6TfB8G3u7Yn/SulH+fdXFdc4uz07qC4x+KfuX2GYClvONzuiTG2JA46ietBZ61yGQRnX2MKtFratPKLBt3fNCgJEj8Mjp7Ctno3VVkzg7O1zeSAyadxc8WefMY5iOkVidNaacy7Ldy5ly3bn7zYak/Kd3WtbofH2FpYvZAJAfStaErUYAAWpMj3IApR1TC5GyydmHLC6ZuEo8qi0sKg+hirAVW6bfTcY4KEGFdqtYoE0UUVQUUUUAFClbxUbmiTUDrqW3kbHBKZHEkf+V5v19kMENXOOWWJbFrbK2rttikh5YncSAIT5uvUmK9B3dx4SR5wifxHt6VzTNfDHHZS/evFZO8QXVlxSRsMEmeOKXox4vkZDS604SyuLFxbsIatFJSUkDkkmJHaRzWVddyN1bt2LjTincepW5LaSVDcrzb4nv3rs7Om2NO4MtYe1VevoUCkPLEqkiTMRwJMD0qr07pU2uXyt/lFIC7p9S7cMqJXsUoqMp7cx+9KJPwPTlPFulXYfRbBogoWClO7cIgdOm7p611skVmcStxoFPhBtlKCEyqVE/LoPqaq8Ze3jt3fs+E9bJtnEpacJMOgpkkcDv7n+lQbgxTbq0Np3LIArE4fWjWQyFxYW10XH7eSpK24ChMSPart55bsqWZMcCgs2LoPhSkDyTwZ618qDiFpTZpQDO0ATHBgUVrBYhdfFOCmqbV3oI2SbfdCTbuNAj7yHUbkq+nQ1Urcv7YEJxjax/w3Aj/sBFXK6YV1NSCqT9ufSPtKwwD1aYPPyK+v0ipdpbBsQ2kJB5PvT4608iqFISdsK/Sq5WPvEKcWh5l7dMJW3tIT6SD/AEq1T0pVBkG8eLPKO5J3G3Ll0tAbU40Q5CR7cH9Cav2mnLoy6kpa7JPU/P8Aap5r6KQKQlKBAoo7UU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340" name="Picture 4" descr="C:\Documents and Settings\mbs\Desktop\mem_expt\microscop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828800"/>
            <a:ext cx="3048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lectron microscope.png">
            <a:hlinkClick r:id="rId2" tooltip="&quot;electron_microscope.png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762000"/>
            <a:ext cx="5867399" cy="487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828800" y="58674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Resolution of SEM is about 1nm to 20 nm.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82296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ELECTRONS IN THE ELECTRON GUN ARE EMITTED FROM THE CATHODE AND ACCELERATED BY THE ANODE TO THE ENERGY 1 – 50 KEV</a:t>
            </a:r>
            <a:r>
              <a:rPr lang="en-US" sz="2800" b="1" dirty="0" smtClean="0">
                <a:solidFill>
                  <a:srgbClr val="7030A0"/>
                </a:solidFill>
              </a:rPr>
              <a:t>.</a:t>
            </a:r>
          </a:p>
          <a:p>
            <a:endParaRPr lang="en-US" sz="2800" b="1" dirty="0" smtClean="0"/>
          </a:p>
          <a:p>
            <a:r>
              <a:rPr lang="en-US" sz="2800" b="1" dirty="0" smtClean="0">
                <a:solidFill>
                  <a:srgbClr val="00B050"/>
                </a:solidFill>
              </a:rPr>
              <a:t>THE ELECTRON BEAM IS CONDENSED BY THE CONDENSER LENSES (ONE OR TWO</a:t>
            </a:r>
            <a:r>
              <a:rPr lang="en-US" sz="2800" b="1" dirty="0" smtClean="0">
                <a:solidFill>
                  <a:srgbClr val="00B050"/>
                </a:solidFill>
              </a:rPr>
              <a:t>).</a:t>
            </a:r>
          </a:p>
          <a:p>
            <a:endParaRPr lang="en-US" sz="2800" b="1" dirty="0" smtClean="0"/>
          </a:p>
          <a:p>
            <a:r>
              <a:rPr lang="en-US" sz="2800" b="1" dirty="0" smtClean="0">
                <a:solidFill>
                  <a:srgbClr val="0070C0"/>
                </a:solidFill>
              </a:rPr>
              <a:t>MAGNETIC FIELD, PRODUCED BY THE SCAN COILS DEFLECTS THE ELECTRON BEAM BACK AND FORTH.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THE ELECTRON BEAM, FOCUSED BY THE OBJECTIVE LENS TO VERY FINE SPOT (1-5 NM), SCANS THE SAMPLE SURFACE IN A RASTER PATTERN.</a:t>
            </a:r>
            <a:endParaRPr lang="en-US" b="1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8600"/>
            <a:ext cx="81534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PRIMARY ELECTRONS INTERACT WITH THE ATOMS OF THE SAMPLE SURFACE, CAUSING EMISSIONS OF THE SECONDARY ELECTRONS, WHICH ARE DETECTED, PRODUCING THE IMAGE.</a:t>
            </a:r>
          </a:p>
          <a:p>
            <a:r>
              <a:rPr lang="en-US" sz="3200" b="1" dirty="0" smtClean="0">
                <a:solidFill>
                  <a:srgbClr val="7030A0"/>
                </a:solidFill>
              </a:rPr>
              <a:t>THE </a:t>
            </a:r>
            <a:r>
              <a:rPr lang="en-US" sz="3200" b="1" dirty="0" smtClean="0">
                <a:solidFill>
                  <a:srgbClr val="7030A0"/>
                </a:solidFill>
              </a:rPr>
              <a:t>BACK SCATTERED </a:t>
            </a:r>
            <a:r>
              <a:rPr lang="en-US" sz="3200" b="1" dirty="0" smtClean="0">
                <a:solidFill>
                  <a:srgbClr val="7030A0"/>
                </a:solidFill>
              </a:rPr>
              <a:t>ELECTRONS OF THE ELECTRON BEAM MAY ALSO BE DETECTED.</a:t>
            </a:r>
          </a:p>
          <a:p>
            <a:r>
              <a:rPr lang="en-US" sz="3200" b="1" dirty="0" smtClean="0">
                <a:solidFill>
                  <a:srgbClr val="7030A0"/>
                </a:solidFill>
              </a:rPr>
              <a:t>THE </a:t>
            </a:r>
            <a:r>
              <a:rPr lang="en-US" sz="3200" b="1" dirty="0" smtClean="0">
                <a:solidFill>
                  <a:srgbClr val="7030A0"/>
                </a:solidFill>
              </a:rPr>
              <a:t>BACK SCATTERED </a:t>
            </a:r>
            <a:r>
              <a:rPr lang="en-US" sz="3200" b="1" dirty="0" smtClean="0">
                <a:solidFill>
                  <a:srgbClr val="7030A0"/>
                </a:solidFill>
              </a:rPr>
              <a:t>ELECTRON IMAGE IS USED FOR CONTRASTING THE SAMPLE REGIONS, HAVING DIFFERENT CHEMICAL COMPOSITIONS.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3820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Metallographic examination </a:t>
            </a:r>
            <a:r>
              <a:rPr lang="en-US" sz="2800" dirty="0" smtClean="0">
                <a:solidFill>
                  <a:srgbClr val="FF0000"/>
                </a:solidFill>
              </a:rPr>
              <a:t>– introduction</a:t>
            </a:r>
          </a:p>
          <a:p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METALLOGRAPHY </a:t>
            </a:r>
            <a:r>
              <a:rPr lang="en-US" sz="2400" b="1" dirty="0" smtClean="0"/>
              <a:t>RELATES TO THE METHODS OF STUDYING STRUCTURE OF METALS AND ALLOYS</a:t>
            </a:r>
            <a:r>
              <a:rPr lang="en-US" sz="2400" b="1" dirty="0" smtClean="0"/>
              <a:t>:</a:t>
            </a:r>
          </a:p>
          <a:p>
            <a:endParaRPr lang="en-US" sz="2400" b="1" dirty="0" smtClean="0"/>
          </a:p>
          <a:p>
            <a:r>
              <a:rPr lang="en-US" sz="2400" b="1" dirty="0" smtClean="0">
                <a:solidFill>
                  <a:srgbClr val="FF0000"/>
                </a:solidFill>
              </a:rPr>
              <a:t>MACRO- (MACROGRAPHY, MACROSTRUCTURE) EXAMINATION</a:t>
            </a:r>
            <a:r>
              <a:rPr lang="en-US" sz="2400" b="1" dirty="0" smtClean="0"/>
              <a:t> IS A METHOD OF EXAMINATION OF LARGE REGIONS OF THE SPECIMEN SURFACE OR FRACTURED SECTION, ALLOWING TO DETERMINE CHARACTER OF THE STRUCTURE, DEFECTS AND </a:t>
            </a:r>
            <a:r>
              <a:rPr lang="en-US" sz="2400" b="1" u="sng" dirty="0" smtClean="0">
                <a:hlinkClick r:id="rId2" tooltip="solidification"/>
              </a:rPr>
              <a:t>SEGREGATION</a:t>
            </a:r>
            <a:r>
              <a:rPr lang="en-US" sz="2400" b="1" dirty="0" smtClean="0"/>
              <a:t> OF ALLOYING ELEMENTS WITH THE NAKED EYE OR UNDER LOW MAGNIFICATION.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83058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OPTICAL MICRO- (MICRO-STRUCTURE) EXAMINATION </a:t>
            </a:r>
            <a:r>
              <a:rPr lang="en-US" sz="2800" b="1" dirty="0" smtClean="0"/>
              <a:t>IS A METHOD OF STUDYING OF MICRO-STRUCTURE CONSTITUENS (</a:t>
            </a:r>
            <a:r>
              <a:rPr lang="en-US" sz="2800" b="1" u="sng" dirty="0" smtClean="0">
                <a:hlinkClick r:id="rId2" tooltip="grain_structure"/>
              </a:rPr>
              <a:t>GRAINS</a:t>
            </a:r>
            <a:r>
              <a:rPr lang="en-US" sz="2800" b="1" dirty="0" smtClean="0"/>
              <a:t>, </a:t>
            </a:r>
            <a:r>
              <a:rPr lang="en-US" sz="2800" b="1" u="sng" dirty="0" smtClean="0">
                <a:hlinkClick r:id="rId3" tooltip="solid_solutions"/>
              </a:rPr>
              <a:t>PHASES</a:t>
            </a:r>
            <a:r>
              <a:rPr lang="en-US" sz="2800" b="1" dirty="0" smtClean="0"/>
              <a:t>, NON-METALLIC AND </a:t>
            </a:r>
            <a:r>
              <a:rPr lang="en-US" sz="2800" b="1" u="sng" dirty="0" smtClean="0">
                <a:hlinkClick r:id="rId4" tooltip="phase_transformations_and_phase_diagrams"/>
              </a:rPr>
              <a:t>INTERMETALLIC</a:t>
            </a:r>
            <a:r>
              <a:rPr lang="en-US" sz="2800" b="1" dirty="0" smtClean="0"/>
              <a:t> INCLUSIONS, MICRO-PORES, MICRO-CRACKS, FRUCTURES, ETC.), BY MEANS OF THE </a:t>
            </a:r>
            <a:r>
              <a:rPr lang="en-US" sz="2800" b="1" u="sng" dirty="0" smtClean="0">
                <a:hlinkClick r:id="rId5" tooltip="metallurgical_microscope"/>
              </a:rPr>
              <a:t>METALLURGICAL MICROSCOPE</a:t>
            </a:r>
            <a:r>
              <a:rPr lang="en-US" sz="2800" b="1" dirty="0" smtClean="0"/>
              <a:t>.</a:t>
            </a:r>
          </a:p>
          <a:p>
            <a:endParaRPr lang="en-US" sz="2800" b="1" dirty="0" smtClean="0"/>
          </a:p>
          <a:p>
            <a:r>
              <a:rPr lang="en-US" sz="2800" b="1" u="sng" dirty="0" smtClean="0">
                <a:solidFill>
                  <a:srgbClr val="FF0000"/>
                </a:solidFill>
                <a:hlinkClick r:id="rId6" tooltip="scanning_electron_microscope"/>
              </a:rPr>
              <a:t>SCANNING ELECTRON MICROSCOPE</a:t>
            </a:r>
            <a:r>
              <a:rPr lang="en-US" sz="2800" b="1" dirty="0" smtClean="0">
                <a:solidFill>
                  <a:srgbClr val="FF0000"/>
                </a:solidFill>
              </a:rPr>
              <a:t> EXAMINATION</a:t>
            </a:r>
            <a:r>
              <a:rPr lang="en-US" sz="2800" b="1" dirty="0" smtClean="0"/>
              <a:t> </a:t>
            </a:r>
            <a:r>
              <a:rPr lang="en-US" sz="2800" b="1" dirty="0" smtClean="0">
                <a:solidFill>
                  <a:srgbClr val="00B050"/>
                </a:solidFill>
              </a:rPr>
              <a:t>IS A METHOD OF STUDYING OF MICRO-STRUCTURE CONSTITUENS (GRAINS, PHASES, NON-METALLIC AND INTERMETALLIC INCLUSIONS, MICRO-PORES, MICRO-CRACKS, FRUCTURES, ETC.), BY MEANS OF THE SCANNING ELECTRON MICROSCOPE.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2286000"/>
            <a:ext cx="4876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THANKS !!!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04800"/>
            <a:ext cx="85344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METALLURGICAL MICROSCOPE</a:t>
            </a:r>
            <a:r>
              <a:rPr lang="en-US" sz="3200" b="1" dirty="0" smtClean="0"/>
              <a:t> IS THE OPTICAL MICROSCOPE, DIFFERING FROM OTHER MICROSCOPES IN THE METHOD OF THE SPECIMEN ILLUMINATION</a:t>
            </a:r>
            <a:r>
              <a:rPr lang="en-US" sz="3200" b="1" dirty="0" smtClean="0"/>
              <a:t>.</a:t>
            </a:r>
          </a:p>
          <a:p>
            <a:endParaRPr lang="en-US" sz="3200" b="1" dirty="0" smtClean="0"/>
          </a:p>
          <a:p>
            <a:r>
              <a:rPr lang="en-US" sz="3200" b="1" dirty="0" smtClean="0">
                <a:solidFill>
                  <a:srgbClr val="00B0F0"/>
                </a:solidFill>
              </a:rPr>
              <a:t>SINCE METALS ARE OPAQUE SUBSTANCES THEY MUST BE ILLUMINATED BY FRONTAL LIGHTING, THEREFORE THE SOURCE OF LIGHT IS LOCATED WITHIN THE MICROSCOPE TUBE.</a:t>
            </a:r>
          </a:p>
          <a:p>
            <a:r>
              <a:rPr lang="en-US" sz="3200" b="1" dirty="0" smtClean="0">
                <a:solidFill>
                  <a:srgbClr val="00B0F0"/>
                </a:solidFill>
              </a:rPr>
              <a:t>THIS IS ACHIEVED BY PLAIN GLASS REFLECTOR, INSTALLED IN THE TUBE.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ptical microscope.png">
            <a:hlinkClick r:id="rId2" tooltip="&quot;optical_microscope.png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1066800"/>
            <a:ext cx="5105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066800" y="228600"/>
            <a:ext cx="647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THE OPTICAL SCHEME OF METALLURGICAL MICROSCOPE IS SHOWN IN THE PICTURE.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3820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THE IMAGE QUALITY AND ITS RESOLVING POWER ARE MAINLY DETERMINED BY THE </a:t>
            </a:r>
            <a:r>
              <a:rPr lang="en-US" sz="3200" b="1" dirty="0" smtClean="0">
                <a:solidFill>
                  <a:srgbClr val="7030A0"/>
                </a:solidFill>
              </a:rPr>
              <a:t>QUALITY OF THE OBJECTIVE</a:t>
            </a:r>
            <a:r>
              <a:rPr lang="en-US" sz="3200" b="1" dirty="0" smtClean="0">
                <a:solidFill>
                  <a:srgbClr val="7030A0"/>
                </a:solidFill>
              </a:rPr>
              <a:t>.</a:t>
            </a:r>
          </a:p>
          <a:p>
            <a:endParaRPr lang="en-US" sz="3200" b="1" dirty="0" smtClean="0">
              <a:solidFill>
                <a:srgbClr val="7030A0"/>
              </a:solidFill>
            </a:endParaRPr>
          </a:p>
          <a:p>
            <a:r>
              <a:rPr lang="en-US" sz="3200" b="1" dirty="0" smtClean="0"/>
              <a:t>THE OBJECTIVE MAGNIFICATION DEPENDS ON ITS </a:t>
            </a:r>
            <a:r>
              <a:rPr lang="en-US" sz="3200" b="1" dirty="0" smtClean="0">
                <a:solidFill>
                  <a:srgbClr val="7030A0"/>
                </a:solidFill>
              </a:rPr>
              <a:t>FOCAL LENGTH </a:t>
            </a:r>
            <a:r>
              <a:rPr lang="en-US" sz="3200" b="1" dirty="0" smtClean="0">
                <a:solidFill>
                  <a:srgbClr val="00B050"/>
                </a:solidFill>
              </a:rPr>
              <a:t>(THE SHORTER FOCAL LENGTH, THE HIGHER MAGNIFICATION</a:t>
            </a:r>
            <a:r>
              <a:rPr lang="en-US" sz="3200" b="1" dirty="0" smtClean="0">
                <a:solidFill>
                  <a:srgbClr val="00B050"/>
                </a:solidFill>
              </a:rPr>
              <a:t>).</a:t>
            </a:r>
          </a:p>
          <a:p>
            <a:endParaRPr lang="en-US" sz="3200" b="1" dirty="0" smtClean="0">
              <a:solidFill>
                <a:srgbClr val="00B050"/>
              </a:solidFill>
            </a:endParaRPr>
          </a:p>
          <a:p>
            <a:r>
              <a:rPr lang="en-US" sz="3200" b="1" dirty="0" smtClean="0">
                <a:solidFill>
                  <a:srgbClr val="0070C0"/>
                </a:solidFill>
              </a:rPr>
              <a:t>THE EYEPIECE IS THE LENS NEAREST THE EYE. THE IMAGE IS MAGNIFIED BY EYEPIECE IN X6, X8 OR X10.</a:t>
            </a:r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4582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THE TOTAL MAGNIFICATION OF THE MICROSCOPE MAY BE CALCULATED BY THE FORMULA: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M = L*E/ F</a:t>
            </a:r>
          </a:p>
          <a:p>
            <a:r>
              <a:rPr lang="en-US" sz="3200" b="1" dirty="0" smtClean="0"/>
              <a:t>WHERE</a:t>
            </a:r>
          </a:p>
          <a:p>
            <a:r>
              <a:rPr lang="en-US" sz="3200" b="1" dirty="0" smtClean="0">
                <a:solidFill>
                  <a:srgbClr val="C00000"/>
                </a:solidFill>
              </a:rPr>
              <a:t>L- THE DISTANCE FROM BACK OF OBJECTIVE TO EYEPIECE;</a:t>
            </a:r>
          </a:p>
          <a:p>
            <a:r>
              <a:rPr lang="en-US" sz="3200" b="1" dirty="0" smtClean="0">
                <a:solidFill>
                  <a:srgbClr val="C00000"/>
                </a:solidFill>
              </a:rPr>
              <a:t>F – THE FOCAL LENGTH OF THE OBJECTIVE;</a:t>
            </a:r>
          </a:p>
          <a:p>
            <a:r>
              <a:rPr lang="en-US" sz="3200" b="1" dirty="0" smtClean="0">
                <a:solidFill>
                  <a:srgbClr val="C00000"/>
                </a:solidFill>
              </a:rPr>
              <a:t>E- THE MAGNIFYING POWER OF THE EYEPIECE.</a:t>
            </a:r>
          </a:p>
          <a:p>
            <a:r>
              <a:rPr lang="en-US" sz="3200" b="1" dirty="0" smtClean="0">
                <a:solidFill>
                  <a:srgbClr val="00B0F0"/>
                </a:solidFill>
              </a:rPr>
              <a:t>THE COMMON MAGNIFICATION OF METALLURGICAL MICROSCOPE IS IN THE RANGE X50 – X1000.</a:t>
            </a:r>
          </a:p>
          <a:p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FF0000"/>
                </a:solidFill>
              </a:rPr>
              <a:t>BRIGHT FIELD ILLUMINATION</a:t>
            </a:r>
            <a:r>
              <a:rPr lang="en-US" sz="3200" b="1" dirty="0" smtClean="0">
                <a:solidFill>
                  <a:srgbClr val="0070C0"/>
                </a:solidFill>
              </a:rPr>
              <a:t> IS USED FOR PRODUCING IMAGES WITH BRIGHT BACKGROUND AND DARK NON-FLAT STRUCTURE FEATURES (PORES, EDGES, ETCHED GRAIN BOUNDARIES</a:t>
            </a:r>
            <a:r>
              <a:rPr lang="en-US" sz="3200" b="1" dirty="0" smtClean="0">
                <a:solidFill>
                  <a:srgbClr val="0070C0"/>
                </a:solidFill>
              </a:rPr>
              <a:t>).</a:t>
            </a:r>
          </a:p>
          <a:p>
            <a:pPr lvl="0"/>
            <a:endParaRPr lang="en-US" sz="3200" b="1" dirty="0" smtClean="0"/>
          </a:p>
          <a:p>
            <a:pPr lvl="0"/>
            <a:endParaRPr lang="en-US" sz="3200" b="1" dirty="0" smtClean="0"/>
          </a:p>
          <a:p>
            <a:pPr lvl="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FF0000"/>
                </a:solidFill>
              </a:rPr>
              <a:t>DARK FIELD ILLUMINATION</a:t>
            </a:r>
            <a:r>
              <a:rPr lang="en-US" sz="3200" b="1" dirty="0" smtClean="0">
                <a:solidFill>
                  <a:srgbClr val="00B0F0"/>
                </a:solidFill>
              </a:rPr>
              <a:t> IS USED FOR PRODUCING IMAGES WITH DARK BACKGROUND AND BRIGHT NON-FLAT STRUCTURE FEATURES (PORES, EDGES, ETCHED </a:t>
            </a:r>
            <a:r>
              <a:rPr lang="en-US" sz="3200" b="1" dirty="0" smtClean="0">
                <a:solidFill>
                  <a:srgbClr val="00B0F0"/>
                </a:solidFill>
                <a:hlinkClick r:id="rId2" tooltip="grain_structure"/>
              </a:rPr>
              <a:t>GRAIN BOUNDARIES</a:t>
            </a:r>
            <a:r>
              <a:rPr lang="en-US" sz="3200" b="1" dirty="0" smtClean="0">
                <a:solidFill>
                  <a:srgbClr val="00B0F0"/>
                </a:solidFill>
              </a:rPr>
              <a:t>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382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0000"/>
                </a:solidFill>
              </a:rPr>
              <a:t>POLARIZED LIGHT</a:t>
            </a:r>
            <a:r>
              <a:rPr lang="en-US" sz="2800" b="1" dirty="0" smtClean="0">
                <a:solidFill>
                  <a:srgbClr val="0070C0"/>
                </a:solidFill>
              </a:rPr>
              <a:t> IS USED FOR VIEWING METALS WITH NON-CUBIC </a:t>
            </a:r>
            <a:r>
              <a:rPr lang="en-US" sz="2800" b="1" dirty="0" smtClean="0">
                <a:solidFill>
                  <a:srgbClr val="0070C0"/>
                </a:solidFill>
                <a:hlinkClick r:id="rId2" tooltip="metals_crystal_structure"/>
              </a:rPr>
              <a:t>CRYSTALLINE STRUCTURE</a:t>
            </a:r>
            <a:r>
              <a:rPr lang="en-US" sz="2800" b="1" dirty="0" smtClean="0">
                <a:solidFill>
                  <a:srgbClr val="0070C0"/>
                </a:solidFill>
              </a:rPr>
              <a:t> (</a:t>
            </a:r>
            <a:r>
              <a:rPr lang="en-US" sz="2800" b="1" dirty="0" smtClean="0">
                <a:solidFill>
                  <a:srgbClr val="0070C0"/>
                </a:solidFill>
                <a:hlinkClick r:id="rId3" tooltip="magnesium_alloys"/>
              </a:rPr>
              <a:t>MAGNESIUM</a:t>
            </a:r>
            <a:r>
              <a:rPr lang="en-US" sz="2800" b="1" dirty="0" smtClean="0">
                <a:solidFill>
                  <a:srgbClr val="0070C0"/>
                </a:solidFill>
              </a:rPr>
              <a:t>, </a:t>
            </a:r>
            <a:r>
              <a:rPr lang="en-US" sz="2800" b="1" dirty="0" smtClean="0">
                <a:solidFill>
                  <a:srgbClr val="0070C0"/>
                </a:solidFill>
                <a:hlinkClick r:id="rId4" tooltip="titanium_alpha_and_near-alpha_alloys"/>
              </a:rPr>
              <a:t>ALPHA-TITANIUM|</a:t>
            </a:r>
            <a:r>
              <a:rPr lang="en-US" sz="2800" b="1" dirty="0" smtClean="0">
                <a:solidFill>
                  <a:srgbClr val="0070C0"/>
                </a:solidFill>
              </a:rPr>
              <a:t>, ZINC AND OTHERS), RESPONDING TO CROSS-POLARIZED LIGHT. POLARIZED LIGHT IS CREATED BY POLARIZER, LOCATED BEFORE THE ILLUMINATOR AND ANALYZER, PLACED BEFORE THE EYEPIECE</a:t>
            </a:r>
            <a:r>
              <a:rPr lang="en-US" sz="2800" b="1" dirty="0" smtClean="0">
                <a:solidFill>
                  <a:srgbClr val="0070C0"/>
                </a:solidFill>
              </a:rPr>
              <a:t>.</a:t>
            </a:r>
          </a:p>
          <a:p>
            <a:pPr lvl="0">
              <a:buFont typeface="Wingdings" pitchFamily="2" charset="2"/>
              <a:buChar char="Ø"/>
            </a:pPr>
            <a:endParaRPr lang="en-US" sz="2800" b="1" dirty="0" smtClean="0"/>
          </a:p>
          <a:p>
            <a:pPr lvl="0"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0000"/>
                </a:solidFill>
              </a:rPr>
              <a:t>NOMARSKY PRISM</a:t>
            </a:r>
            <a:r>
              <a:rPr lang="en-US" sz="2800" b="1" dirty="0" smtClean="0"/>
              <a:t> </a:t>
            </a:r>
            <a:r>
              <a:rPr lang="en-US" sz="2800" b="1" dirty="0" smtClean="0">
                <a:solidFill>
                  <a:srgbClr val="00B050"/>
                </a:solidFill>
              </a:rPr>
              <a:t>IS USED FOR DIFFERENTIAL INTERFERENCE CONTRAST SYSTEM (DIC), ENABLING TO OBSERVE FEATURES NOT VISIBLE IN BRIGHT FIELD.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81000"/>
            <a:ext cx="655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ELECTRON MICROSCOPE</a:t>
            </a:r>
          </a:p>
          <a:p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8193" name="Picture 1" descr="C:\Documents and Settings\mbs\Desktop\mem_expt\electron microscope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287004"/>
            <a:ext cx="4210940" cy="38183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83058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SCANNING ELECTRON MICROSCOPES</a:t>
            </a:r>
            <a:r>
              <a:rPr lang="en-US" sz="3200" b="1" dirty="0" smtClean="0"/>
              <a:t> </a:t>
            </a:r>
            <a:r>
              <a:rPr lang="en-US" sz="3200" b="1" dirty="0" smtClean="0">
                <a:solidFill>
                  <a:srgbClr val="0070C0"/>
                </a:solidFill>
              </a:rPr>
              <a:t>(SEM) USE FOCUSED BEAM OF ELECTRONS, SCANNING IN VACUUM THE SPECIMEN SURFACE, IMAGING ONE POINT AT A TIME.THE INTERACTION OF THE ELECTRON BEAM WITH EVERY POINT OF THE SPECIMEN SURFACE IS REGISTERED, FORMING THE </a:t>
            </a:r>
            <a:r>
              <a:rPr lang="en-US" sz="3200" b="1" dirty="0" smtClean="0">
                <a:solidFill>
                  <a:srgbClr val="0070C0"/>
                </a:solidFill>
              </a:rPr>
              <a:t>ENTIRE IMAGE.</a:t>
            </a:r>
          </a:p>
          <a:p>
            <a:endParaRPr lang="en-US" sz="3200" b="1" dirty="0" smtClean="0"/>
          </a:p>
          <a:p>
            <a:r>
              <a:rPr lang="en-US" sz="3200" b="1" dirty="0" smtClean="0">
                <a:solidFill>
                  <a:srgbClr val="00B050"/>
                </a:solidFill>
              </a:rPr>
              <a:t>SINCE THE WAVELENGTH OF THE ELECTRON BEAM IS MUCH LOWER THAN WAVELENGTH OF THE VISIBLE LIGHT, THE MAGNIFICATION OF </a:t>
            </a:r>
            <a:r>
              <a:rPr lang="en-US" sz="3200" b="1" dirty="0" smtClean="0">
                <a:solidFill>
                  <a:srgbClr val="00B050"/>
                </a:solidFill>
              </a:rPr>
              <a:t>SAME IS </a:t>
            </a:r>
            <a:r>
              <a:rPr lang="en-US" sz="3200" b="1" dirty="0" smtClean="0">
                <a:solidFill>
                  <a:srgbClr val="00B050"/>
                </a:solidFill>
              </a:rPr>
              <a:t>MUCH HIGHER (THOUSANDS OF TIMES), THAN THAT OF OPTICAL MICROSCOPES</a:t>
            </a:r>
            <a:r>
              <a:rPr lang="en-US" sz="3200" b="1" dirty="0" smtClean="0">
                <a:solidFill>
                  <a:srgbClr val="00B050"/>
                </a:solidFill>
              </a:rPr>
              <a:t>.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135</Words>
  <Application>Microsoft Office PowerPoint</Application>
  <PresentationFormat>On-screen Show (4:3)</PresentationFormat>
  <Paragraphs>48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MBS</cp:lastModifiedBy>
  <cp:revision>14</cp:revision>
  <dcterms:created xsi:type="dcterms:W3CDTF">2006-08-16T00:00:00Z</dcterms:created>
  <dcterms:modified xsi:type="dcterms:W3CDTF">2013-02-27T10:07:37Z</dcterms:modified>
</cp:coreProperties>
</file>