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71" r:id="rId4"/>
    <p:sldId id="260" r:id="rId5"/>
    <p:sldId id="272" r:id="rId6"/>
    <p:sldId id="273" r:id="rId7"/>
    <p:sldId id="259" r:id="rId8"/>
    <p:sldId id="258" r:id="rId9"/>
    <p:sldId id="257" r:id="rId10"/>
    <p:sldId id="266" r:id="rId11"/>
    <p:sldId id="269" r:id="rId12"/>
    <p:sldId id="268" r:id="rId13"/>
    <p:sldId id="267" r:id="rId14"/>
    <p:sldId id="261" r:id="rId15"/>
    <p:sldId id="262" r:id="rId16"/>
    <p:sldId id="264" r:id="rId17"/>
    <p:sldId id="265" r:id="rId18"/>
    <p:sldId id="2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12-Jul-13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12-Jul-13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12-Jul-13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12-Jul-13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12-Jul-13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12-Jul-13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12-Jul-13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12-Jul-13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Coordination_number" TargetMode="External"/><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hyperlink" Target="http://en.wikipedia.org/wiki/Atomic_packing_factor"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en.wikipedia.org/wiki/Hexagonal_crystal_system" TargetMode="Externa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Crystal_structure" TargetMode="External"/><Relationship Id="rId2" Type="http://schemas.openxmlformats.org/officeDocument/2006/relationships/hyperlink" Target="http://en.wikipedia.org/wiki/Crystallography" TargetMode="External"/><Relationship Id="rId1" Type="http://schemas.openxmlformats.org/officeDocument/2006/relationships/slideLayout" Target="../slideLayouts/slideLayout7.xml"/><Relationship Id="rId4" Type="http://schemas.openxmlformats.org/officeDocument/2006/relationships/hyperlink" Target="http://en.wikipedia.org/wiki/At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Body-centered_cubic" TargetMode="External"/><Relationship Id="rId2" Type="http://schemas.openxmlformats.org/officeDocument/2006/relationships/hyperlink" Target="http://en.wikipedia.org/wiki/Unit_cell"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Volume_of_a_sphere"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82000" cy="3570208"/>
          </a:xfrm>
          <a:prstGeom prst="rect">
            <a:avLst/>
          </a:prstGeom>
          <a:noFill/>
        </p:spPr>
        <p:txBody>
          <a:bodyPr wrap="square" rtlCol="0">
            <a:spAutoFit/>
          </a:bodyPr>
          <a:lstStyle/>
          <a:p>
            <a:pPr algn="ctr"/>
            <a:r>
              <a:rPr lang="en-US" sz="6600" b="1" dirty="0" smtClean="0">
                <a:solidFill>
                  <a:srgbClr val="FF0000"/>
                </a:solidFill>
              </a:rPr>
              <a:t>Crystal lattice structure </a:t>
            </a:r>
          </a:p>
          <a:p>
            <a:pPr algn="ctr"/>
            <a:r>
              <a:rPr lang="en-US" sz="8000" b="1" dirty="0" smtClean="0">
                <a:solidFill>
                  <a:srgbClr val="FF0000"/>
                </a:solidFill>
              </a:rPr>
              <a:t>unit cell </a:t>
            </a:r>
          </a:p>
          <a:p>
            <a:pPr algn="ctr"/>
            <a:r>
              <a:rPr lang="en-US" sz="8000" b="1" dirty="0" smtClean="0">
                <a:solidFill>
                  <a:srgbClr val="FF0000"/>
                </a:solidFill>
              </a:rPr>
              <a:t>packing factor</a:t>
            </a:r>
            <a:endParaRPr lang="en-US" sz="80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s://encrypted-tbn1.gstatic.com/images?q=tbn:ANd9GcSmjlBvi5xIMBtms41LIkXEAl7laA2BbFRtzeVwxuSeSmB9mEFF_A"/>
          <p:cNvPicPr>
            <a:picLocks noChangeAspect="1" noChangeArrowheads="1"/>
          </p:cNvPicPr>
          <p:nvPr/>
        </p:nvPicPr>
        <p:blipFill>
          <a:blip r:embed="rId2"/>
          <a:srcRect/>
          <a:stretch>
            <a:fillRect/>
          </a:stretch>
        </p:blipFill>
        <p:spPr bwMode="auto">
          <a:xfrm>
            <a:off x="838200" y="3276600"/>
            <a:ext cx="7275437" cy="2743200"/>
          </a:xfrm>
          <a:prstGeom prst="rect">
            <a:avLst/>
          </a:prstGeom>
          <a:noFill/>
        </p:spPr>
      </p:pic>
      <p:sp>
        <p:nvSpPr>
          <p:cNvPr id="3" name="TextBox 2"/>
          <p:cNvSpPr txBox="1"/>
          <p:nvPr/>
        </p:nvSpPr>
        <p:spPr>
          <a:xfrm>
            <a:off x="762000" y="228600"/>
            <a:ext cx="5181600" cy="707886"/>
          </a:xfrm>
          <a:prstGeom prst="rect">
            <a:avLst/>
          </a:prstGeom>
          <a:noFill/>
        </p:spPr>
        <p:txBody>
          <a:bodyPr wrap="square" rtlCol="0">
            <a:spAutoFit/>
          </a:bodyPr>
          <a:lstStyle/>
          <a:p>
            <a:r>
              <a:rPr lang="en-US" sz="4000" b="1" dirty="0" smtClean="0">
                <a:solidFill>
                  <a:srgbClr val="FF0000"/>
                </a:solidFill>
              </a:rPr>
              <a:t>Face-centered cubic</a:t>
            </a:r>
            <a:r>
              <a:rPr lang="en-US" sz="4000" dirty="0" smtClean="0">
                <a:solidFill>
                  <a:srgbClr val="FF0000"/>
                </a:solidFill>
              </a:rPr>
              <a:t> </a:t>
            </a:r>
            <a:endParaRPr lang="en-US" sz="4000" dirty="0">
              <a:solidFill>
                <a:srgbClr val="FF0000"/>
              </a:solidFill>
            </a:endParaRPr>
          </a:p>
        </p:txBody>
      </p:sp>
      <p:pic>
        <p:nvPicPr>
          <p:cNvPr id="26628" name="Picture 4" descr="https://encrypted-tbn3.gstatic.com/images?q=tbn:ANd9GcQUrtwITIC7YXRXup5-4iBjvSNeVtc_o5Tl_AKeapHAODtTRV5w"/>
          <p:cNvPicPr>
            <a:picLocks noChangeAspect="1" noChangeArrowheads="1"/>
          </p:cNvPicPr>
          <p:nvPr/>
        </p:nvPicPr>
        <p:blipFill>
          <a:blip r:embed="rId3"/>
          <a:srcRect/>
          <a:stretch>
            <a:fillRect/>
          </a:stretch>
        </p:blipFill>
        <p:spPr bwMode="auto">
          <a:xfrm>
            <a:off x="6096000" y="228600"/>
            <a:ext cx="1972234" cy="2438400"/>
          </a:xfrm>
          <a:prstGeom prst="rect">
            <a:avLst/>
          </a:prstGeom>
          <a:noFill/>
        </p:spPr>
      </p:pic>
      <p:sp>
        <p:nvSpPr>
          <p:cNvPr id="5" name="Rectangle 4"/>
          <p:cNvSpPr/>
          <p:nvPr/>
        </p:nvSpPr>
        <p:spPr>
          <a:xfrm>
            <a:off x="381000" y="1066800"/>
            <a:ext cx="5257800" cy="2185214"/>
          </a:xfrm>
          <a:prstGeom prst="rect">
            <a:avLst/>
          </a:prstGeom>
        </p:spPr>
        <p:txBody>
          <a:bodyPr wrap="square">
            <a:spAutoFit/>
          </a:bodyPr>
          <a:lstStyle/>
          <a:p>
            <a:r>
              <a:rPr lang="en-US" sz="3200" dirty="0" smtClean="0"/>
              <a:t>This type of crystal structure is known as </a:t>
            </a:r>
            <a:r>
              <a:rPr lang="en-US" sz="3200" b="1" dirty="0" smtClean="0"/>
              <a:t>cubic close packing (</a:t>
            </a:r>
            <a:r>
              <a:rPr lang="en-US" sz="3200" b="1" dirty="0" err="1" smtClean="0"/>
              <a:t>ccp</a:t>
            </a:r>
            <a:r>
              <a:rPr lang="en-US" sz="3200" b="1" dirty="0" smtClean="0"/>
              <a:t>)</a:t>
            </a:r>
            <a:r>
              <a:rPr lang="en-US" sz="3200" dirty="0" smtClean="0"/>
              <a:t>.--</a:t>
            </a:r>
            <a:r>
              <a:rPr lang="en-US" sz="3200" b="1" dirty="0" smtClean="0"/>
              <a:t> </a:t>
            </a:r>
            <a:r>
              <a:rPr lang="en-US" sz="2000" b="1" dirty="0" smtClean="0"/>
              <a:t>Al, calcium, Cu, gold, lead, nickel,  </a:t>
            </a:r>
          </a:p>
          <a:p>
            <a:r>
              <a:rPr lang="en-US" sz="2000" b="1" dirty="0" smtClean="0"/>
              <a:t>        platinum , silver etc.</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5"/>
            <a:ext cx="8305800" cy="6555641"/>
          </a:xfrm>
          <a:prstGeom prst="rect">
            <a:avLst/>
          </a:prstGeom>
          <a:noFill/>
        </p:spPr>
        <p:txBody>
          <a:bodyPr wrap="square" rtlCol="0">
            <a:spAutoFit/>
          </a:bodyPr>
          <a:lstStyle/>
          <a:p>
            <a:r>
              <a:rPr lang="en-US" sz="2800" b="1" dirty="0" smtClean="0"/>
              <a:t>A FCC or Face Centered cubic unit cell has 4 atoms. </a:t>
            </a:r>
            <a:br>
              <a:rPr lang="en-US" sz="2800" b="1" dirty="0" smtClean="0"/>
            </a:br>
            <a:r>
              <a:rPr lang="en-US" sz="2800" b="1" dirty="0" smtClean="0"/>
              <a:t>It is calculated like this. </a:t>
            </a:r>
            <a:br>
              <a:rPr lang="en-US" sz="2800" b="1" dirty="0" smtClean="0"/>
            </a:br>
            <a:r>
              <a:rPr lang="en-US" sz="2800" b="1" dirty="0" smtClean="0"/>
              <a:t/>
            </a:r>
            <a:br>
              <a:rPr lang="en-US" sz="2800" b="1" dirty="0" smtClean="0"/>
            </a:br>
            <a:r>
              <a:rPr lang="en-US" sz="2800" b="1" dirty="0" smtClean="0"/>
              <a:t>There are 8 corners of the unit cell and each corner has one </a:t>
            </a:r>
            <a:r>
              <a:rPr lang="en-US" sz="2800" b="1" dirty="0" err="1" smtClean="0"/>
              <a:t>atom.But</a:t>
            </a:r>
            <a:r>
              <a:rPr lang="en-US" sz="2800" b="1" dirty="0" smtClean="0"/>
              <a:t> each atom is shared by 8 unit cells. </a:t>
            </a:r>
            <a:br>
              <a:rPr lang="en-US" sz="2800" b="1" dirty="0" smtClean="0"/>
            </a:br>
            <a:r>
              <a:rPr lang="en-US" sz="2800" b="1" dirty="0" smtClean="0"/>
              <a:t>So. total no. of atoms at corners= 1/8 *8=1 atom . </a:t>
            </a:r>
            <a:br>
              <a:rPr lang="en-US" sz="2800" b="1" dirty="0" smtClean="0"/>
            </a:br>
            <a:r>
              <a:rPr lang="en-US" sz="2800" b="1" dirty="0" smtClean="0"/>
              <a:t/>
            </a:r>
            <a:br>
              <a:rPr lang="en-US" sz="2800" b="1" dirty="0" smtClean="0"/>
            </a:br>
            <a:r>
              <a:rPr lang="en-US" sz="2800" b="1" dirty="0" smtClean="0"/>
              <a:t>Also, there are 6 faces which have one electron in the centre of it. </a:t>
            </a:r>
            <a:br>
              <a:rPr lang="en-US" sz="2800" b="1" dirty="0" smtClean="0"/>
            </a:br>
            <a:r>
              <a:rPr lang="en-US" sz="2800" b="1" dirty="0" smtClean="0"/>
              <a:t>Each such electron is shared between 2 unit cells. </a:t>
            </a:r>
            <a:br>
              <a:rPr lang="en-US" sz="2800" b="1" dirty="0" smtClean="0"/>
            </a:br>
            <a:r>
              <a:rPr lang="en-US" sz="2800" b="1" dirty="0" smtClean="0"/>
              <a:t>This gives the total no. of atoms at the centre of faces of unit cell=1/2 * 6 = 3 atoms. </a:t>
            </a:r>
            <a:br>
              <a:rPr lang="en-US" sz="2800" b="1" dirty="0" smtClean="0"/>
            </a:br>
            <a:r>
              <a:rPr lang="en-US" sz="2800" b="1" dirty="0" smtClean="0"/>
              <a:t/>
            </a:r>
            <a:br>
              <a:rPr lang="en-US" sz="2800" b="1" dirty="0" smtClean="0"/>
            </a:br>
            <a:r>
              <a:rPr lang="en-US" sz="2800" b="1" dirty="0" smtClean="0"/>
              <a:t>Adding the two, we get four atoms in an unit cell </a:t>
            </a:r>
            <a:br>
              <a:rPr lang="en-US" sz="2800" b="1" dirty="0" smtClean="0"/>
            </a:br>
            <a:r>
              <a:rPr lang="en-US" sz="2800" b="1" dirty="0" smtClean="0"/>
              <a:t>1+3=4 atoms.</a:t>
            </a:r>
            <a:endParaRPr lang="en-US"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77200" cy="6186309"/>
          </a:xfrm>
          <a:prstGeom prst="rect">
            <a:avLst/>
          </a:prstGeom>
        </p:spPr>
        <p:txBody>
          <a:bodyPr wrap="square">
            <a:spAutoFit/>
          </a:bodyPr>
          <a:lstStyle/>
          <a:p>
            <a:r>
              <a:rPr lang="en-US" sz="3600" dirty="0" smtClean="0"/>
              <a:t>The unit cell of the </a:t>
            </a:r>
            <a:r>
              <a:rPr lang="en-US" sz="3600" dirty="0" err="1" smtClean="0"/>
              <a:t>ccp</a:t>
            </a:r>
            <a:r>
              <a:rPr lang="en-US" sz="3600" dirty="0" smtClean="0"/>
              <a:t> arrangement is the face-centered cubic (</a:t>
            </a:r>
            <a:r>
              <a:rPr lang="en-US" sz="3600" dirty="0" err="1" smtClean="0"/>
              <a:t>fcc</a:t>
            </a:r>
            <a:r>
              <a:rPr lang="en-US" sz="3600" dirty="0" smtClean="0"/>
              <a:t>) unit cell. This is not immediately obvious as the closely packed layers are parallel to the {111} planes of the </a:t>
            </a:r>
            <a:r>
              <a:rPr lang="en-US" sz="3600" dirty="0" err="1" smtClean="0"/>
              <a:t>fcc</a:t>
            </a:r>
            <a:r>
              <a:rPr lang="en-US" sz="3600" dirty="0" smtClean="0"/>
              <a:t> unit cell. There are four different orientations of the close-packed layers.</a:t>
            </a:r>
          </a:p>
          <a:p>
            <a:r>
              <a:rPr lang="en-US" sz="3600" dirty="0" smtClean="0"/>
              <a:t>The </a:t>
            </a:r>
            <a:r>
              <a:rPr lang="en-US" sz="3600" b="1" dirty="0" smtClean="0"/>
              <a:t>packing efficiency</a:t>
            </a:r>
            <a:r>
              <a:rPr lang="en-US" sz="3600" dirty="0" smtClean="0"/>
              <a:t> could be worked out by calculating the total volume of the spheres and dividing that by the volume of the cell as follows:</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 \frac{4 \times \frac{4}{3} \pi r^3}{16 \sqrt{2} r^3} = \frac{\pi}{3\sqrt{2}} = 0.7405"/>
          <p:cNvPicPr>
            <a:picLocks noChangeAspect="1" noChangeArrowheads="1"/>
          </p:cNvPicPr>
          <p:nvPr/>
        </p:nvPicPr>
        <p:blipFill>
          <a:blip r:embed="rId2"/>
          <a:srcRect/>
          <a:stretch>
            <a:fillRect/>
          </a:stretch>
        </p:blipFill>
        <p:spPr bwMode="auto">
          <a:xfrm>
            <a:off x="1295400" y="304800"/>
            <a:ext cx="4503039" cy="1009650"/>
          </a:xfrm>
          <a:prstGeom prst="rect">
            <a:avLst/>
          </a:prstGeom>
          <a:noFill/>
        </p:spPr>
      </p:pic>
      <p:sp>
        <p:nvSpPr>
          <p:cNvPr id="3" name="Rectangle 2"/>
          <p:cNvSpPr/>
          <p:nvPr/>
        </p:nvSpPr>
        <p:spPr>
          <a:xfrm>
            <a:off x="457200" y="1600200"/>
            <a:ext cx="8382000" cy="5078313"/>
          </a:xfrm>
          <a:prstGeom prst="rect">
            <a:avLst/>
          </a:prstGeom>
        </p:spPr>
        <p:txBody>
          <a:bodyPr wrap="square">
            <a:spAutoFit/>
          </a:bodyPr>
          <a:lstStyle/>
          <a:p>
            <a:r>
              <a:rPr lang="en-US" sz="3600" dirty="0" smtClean="0"/>
              <a:t>The 74% packing efficiency is the maximum density possible in unit cells constructed of spheres of only one size. Most crystalline forms of metallic elements are </a:t>
            </a:r>
            <a:r>
              <a:rPr lang="en-US" sz="3600" dirty="0" err="1" smtClean="0"/>
              <a:t>hcp</a:t>
            </a:r>
            <a:r>
              <a:rPr lang="en-US" sz="3600" dirty="0" smtClean="0"/>
              <a:t>, </a:t>
            </a:r>
            <a:r>
              <a:rPr lang="en-US" sz="3600" dirty="0" err="1" smtClean="0"/>
              <a:t>fcc</a:t>
            </a:r>
            <a:r>
              <a:rPr lang="en-US" sz="3600" dirty="0" smtClean="0"/>
              <a:t>, or bcc (body-centered cubic). The </a:t>
            </a:r>
            <a:r>
              <a:rPr lang="en-US" sz="3600" dirty="0" smtClean="0">
                <a:hlinkClick r:id="rId3" tooltip="Coordination number"/>
              </a:rPr>
              <a:t>coordination number</a:t>
            </a:r>
            <a:r>
              <a:rPr lang="en-US" sz="3600" dirty="0" smtClean="0"/>
              <a:t> of </a:t>
            </a:r>
            <a:r>
              <a:rPr lang="en-US" sz="3600" dirty="0" err="1" smtClean="0"/>
              <a:t>hcp</a:t>
            </a:r>
            <a:r>
              <a:rPr lang="en-US" sz="3600" dirty="0" smtClean="0"/>
              <a:t> and </a:t>
            </a:r>
            <a:r>
              <a:rPr lang="en-US" sz="3600" dirty="0" err="1" smtClean="0"/>
              <a:t>fcc</a:t>
            </a:r>
            <a:r>
              <a:rPr lang="en-US" sz="3600" dirty="0" smtClean="0"/>
              <a:t> is 12 and its </a:t>
            </a:r>
            <a:r>
              <a:rPr lang="en-US" sz="3600" dirty="0" smtClean="0">
                <a:hlinkClick r:id="rId4" tooltip="Atomic packing factor"/>
              </a:rPr>
              <a:t>atomic packing factor</a:t>
            </a:r>
            <a:r>
              <a:rPr lang="en-US" sz="3600" dirty="0" smtClean="0"/>
              <a:t> (APF) is the number mentioned above, 0.74. The APF of bcc is 0.68 for comparison.</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432530"/>
          </a:xfrm>
          <a:prstGeom prst="rect">
            <a:avLst/>
          </a:prstGeom>
          <a:noFill/>
        </p:spPr>
        <p:txBody>
          <a:bodyPr wrap="square" rtlCol="0">
            <a:spAutoFit/>
          </a:bodyPr>
          <a:lstStyle/>
          <a:p>
            <a:r>
              <a:rPr lang="en-US" sz="2800" b="1" dirty="0" smtClean="0">
                <a:solidFill>
                  <a:srgbClr val="FF0000"/>
                </a:solidFill>
              </a:rPr>
              <a:t>Hexagonal close-packed crystal structure</a:t>
            </a:r>
          </a:p>
          <a:p>
            <a:r>
              <a:rPr lang="en-US" sz="3600" dirty="0" err="1" smtClean="0"/>
              <a:t>HCP</a:t>
            </a:r>
            <a:r>
              <a:rPr lang="en-US" dirty="0" err="1" smtClean="0"/>
              <a:t>structure</a:t>
            </a:r>
            <a:r>
              <a:rPr lang="en-US" dirty="0" smtClean="0"/>
              <a:t>-- </a:t>
            </a:r>
            <a:r>
              <a:rPr lang="en-US" b="1" dirty="0" smtClean="0"/>
              <a:t>beryllium, cadmium, cobalt, Mg,  zinc,  </a:t>
            </a:r>
          </a:p>
          <a:p>
            <a:r>
              <a:rPr lang="en-US" b="1" dirty="0" smtClean="0"/>
              <a:t>   zirconium etc.</a:t>
            </a:r>
          </a:p>
          <a:p>
            <a:endParaRPr lang="en-US" dirty="0" smtClean="0"/>
          </a:p>
          <a:p>
            <a:endParaRPr lang="en-US" dirty="0" smtClean="0"/>
          </a:p>
          <a:p>
            <a:endParaRPr lang="en-US" sz="3600" dirty="0" smtClean="0"/>
          </a:p>
          <a:p>
            <a:endParaRPr lang="en-US" sz="3600" dirty="0" smtClean="0"/>
          </a:p>
          <a:p>
            <a:endParaRPr lang="en-US" sz="3600" dirty="0" smtClean="0"/>
          </a:p>
          <a:p>
            <a:r>
              <a:rPr lang="en-US" sz="3600" dirty="0" smtClean="0"/>
              <a:t>For the </a:t>
            </a:r>
            <a:r>
              <a:rPr lang="en-US" sz="3600" dirty="0" smtClean="0">
                <a:hlinkClick r:id="rId2" tooltip="Hexagonal crystal system"/>
              </a:rPr>
              <a:t>hexagonal close-packed</a:t>
            </a:r>
            <a:r>
              <a:rPr lang="en-US" sz="3600" dirty="0" smtClean="0"/>
              <a:t> (</a:t>
            </a:r>
            <a:r>
              <a:rPr lang="en-US" sz="3600" dirty="0" err="1" smtClean="0"/>
              <a:t>HCP</a:t>
            </a:r>
            <a:r>
              <a:rPr lang="en-US" sz="3600" dirty="0" smtClean="0"/>
              <a:t>) structure the derivation is similar. Here the unit cell is a hexagonal prism containing six atoms. Let </a:t>
            </a:r>
            <a:r>
              <a:rPr lang="en-US" sz="3600" i="1" dirty="0" smtClean="0"/>
              <a:t>a</a:t>
            </a:r>
            <a:r>
              <a:rPr lang="en-US" sz="3600" dirty="0" smtClean="0"/>
              <a:t> be the side length of its base and </a:t>
            </a:r>
            <a:r>
              <a:rPr lang="en-US" sz="3600" i="1" dirty="0" smtClean="0"/>
              <a:t>c</a:t>
            </a:r>
            <a:r>
              <a:rPr lang="en-US" sz="3600" dirty="0" smtClean="0"/>
              <a:t> be its height. </a:t>
            </a:r>
            <a:endParaRPr lang="en-US" sz="3600" dirty="0"/>
          </a:p>
        </p:txBody>
      </p:sp>
      <p:pic>
        <p:nvPicPr>
          <p:cNvPr id="22530" name="Picture 2" descr="http://upload.wikimedia.org/wikipedia/commons/thumb/c/cb/Hexagonal_close_packed.svg/220px-Hexagonal_close_packed.svg.png"/>
          <p:cNvPicPr>
            <a:picLocks noChangeAspect="1" noChangeArrowheads="1"/>
          </p:cNvPicPr>
          <p:nvPr/>
        </p:nvPicPr>
        <p:blipFill>
          <a:blip r:embed="rId3"/>
          <a:srcRect/>
          <a:stretch>
            <a:fillRect/>
          </a:stretch>
        </p:blipFill>
        <p:spPr bwMode="auto">
          <a:xfrm>
            <a:off x="3657600" y="1450918"/>
            <a:ext cx="2324100" cy="2292408"/>
          </a:xfrm>
          <a:prstGeom prst="rect">
            <a:avLst/>
          </a:prstGeom>
          <a:noFill/>
        </p:spPr>
      </p:pic>
      <p:pic>
        <p:nvPicPr>
          <p:cNvPr id="22532" name="Picture 4" descr="https://encrypted-tbn3.gstatic.com/images?q=tbn:ANd9GcQ9atotednKbWM4D056HEe5TuRMBWkMFnI4KdIe1wZ1WeSGiNt9rg"/>
          <p:cNvPicPr>
            <a:picLocks noChangeAspect="1" noChangeArrowheads="1"/>
          </p:cNvPicPr>
          <p:nvPr/>
        </p:nvPicPr>
        <p:blipFill>
          <a:blip r:embed="rId4"/>
          <a:srcRect/>
          <a:stretch>
            <a:fillRect/>
          </a:stretch>
        </p:blipFill>
        <p:spPr bwMode="auto">
          <a:xfrm>
            <a:off x="6477000" y="609600"/>
            <a:ext cx="2333625" cy="1962150"/>
          </a:xfrm>
          <a:prstGeom prst="rect">
            <a:avLst/>
          </a:prstGeom>
          <a:noFill/>
        </p:spPr>
      </p:pic>
      <p:sp>
        <p:nvSpPr>
          <p:cNvPr id="5" name="TextBox 4"/>
          <p:cNvSpPr txBox="1"/>
          <p:nvPr/>
        </p:nvSpPr>
        <p:spPr>
          <a:xfrm>
            <a:off x="6781800" y="2362200"/>
            <a:ext cx="1905000" cy="369332"/>
          </a:xfrm>
          <a:prstGeom prst="rect">
            <a:avLst/>
          </a:prstGeom>
          <a:noFill/>
        </p:spPr>
        <p:txBody>
          <a:bodyPr wrap="square" rtlCol="0">
            <a:spAutoFit/>
          </a:bodyPr>
          <a:lstStyle/>
          <a:p>
            <a:r>
              <a:rPr lang="en-US" dirty="0" smtClean="0"/>
              <a:t>Looks as BCC</a:t>
            </a:r>
            <a:endParaRPr lang="en-US" dirty="0"/>
          </a:p>
        </p:txBody>
      </p:sp>
      <p:pic>
        <p:nvPicPr>
          <p:cNvPr id="22534" name="Picture 6" descr="https://encrypted-tbn1.gstatic.com/images?q=tbn:ANd9GcQ0VLR5xuvKX1XyzfnZli-8tm6pUx6I5GqBC9KcEoy9qb55EzDJ8g"/>
          <p:cNvPicPr>
            <a:picLocks noChangeAspect="1" noChangeArrowheads="1"/>
          </p:cNvPicPr>
          <p:nvPr/>
        </p:nvPicPr>
        <p:blipFill>
          <a:blip r:embed="rId5"/>
          <a:srcRect/>
          <a:stretch>
            <a:fillRect/>
          </a:stretch>
        </p:blipFill>
        <p:spPr bwMode="auto">
          <a:xfrm>
            <a:off x="381000" y="1676400"/>
            <a:ext cx="2905125" cy="195262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533400" y="533400"/>
            <a:ext cx="8001000" cy="4832092"/>
          </a:xfrm>
          <a:prstGeom prst="rect">
            <a:avLst/>
          </a:prstGeom>
          <a:noFill/>
          <a:ln w="3175">
            <a:noFill/>
            <a:miter lim="800000"/>
            <a:headEnd/>
            <a:tailEnd/>
          </a:ln>
          <a:effectLst>
            <a:outerShdw blurRad="50800" dist="50800" dir="5400000" algn="ctr" rotWithShape="0">
              <a:schemeClr val="bg1"/>
            </a:outerShdw>
          </a:effectLst>
        </p:spPr>
        <p:txBody>
          <a:bodyPr wrap="square">
            <a:spAutoFit/>
          </a:bodyPr>
          <a:lstStyle/>
          <a:p>
            <a:pPr>
              <a:buFontTx/>
              <a:buBlip>
                <a:blip r:embed="rId2"/>
              </a:buBlip>
            </a:pPr>
            <a:r>
              <a:rPr lang="en-US" sz="2400" dirty="0">
                <a:latin typeface="Times New Roman" pitchFamily="18" charset="0"/>
              </a:rPr>
              <a:t> </a:t>
            </a:r>
            <a:r>
              <a:rPr lang="en-US" sz="2800" dirty="0">
                <a:latin typeface="Times New Roman" pitchFamily="18" charset="0"/>
              </a:rPr>
              <a:t>It consists of three layers of atoms.</a:t>
            </a:r>
          </a:p>
          <a:p>
            <a:pPr>
              <a:buFontTx/>
              <a:buBlip>
                <a:blip r:embed="rId2"/>
              </a:buBlip>
            </a:pPr>
            <a:r>
              <a:rPr lang="en-US" sz="2800" dirty="0">
                <a:latin typeface="Times New Roman" pitchFamily="18" charset="0"/>
              </a:rPr>
              <a:t> The bottom layer has six corner atoms and one face </a:t>
            </a:r>
          </a:p>
          <a:p>
            <a:r>
              <a:rPr lang="en-US" sz="2800" dirty="0">
                <a:latin typeface="Times New Roman" pitchFamily="18" charset="0"/>
              </a:rPr>
              <a:t>    </a:t>
            </a:r>
            <a:r>
              <a:rPr lang="en-US" sz="2800" dirty="0" err="1">
                <a:latin typeface="Times New Roman" pitchFamily="18" charset="0"/>
              </a:rPr>
              <a:t>centred</a:t>
            </a:r>
            <a:r>
              <a:rPr lang="en-US" sz="2800" dirty="0">
                <a:latin typeface="Times New Roman" pitchFamily="18" charset="0"/>
              </a:rPr>
              <a:t> atom.</a:t>
            </a:r>
          </a:p>
          <a:p>
            <a:pPr>
              <a:buFontTx/>
              <a:buBlip>
                <a:blip r:embed="rId2"/>
              </a:buBlip>
            </a:pPr>
            <a:r>
              <a:rPr lang="en-US" sz="2800" dirty="0">
                <a:latin typeface="Times New Roman" pitchFamily="18" charset="0"/>
              </a:rPr>
              <a:t> The middle layer has three full atoms.</a:t>
            </a:r>
          </a:p>
          <a:p>
            <a:pPr>
              <a:buFontTx/>
              <a:buBlip>
                <a:blip r:embed="rId2"/>
              </a:buBlip>
            </a:pPr>
            <a:r>
              <a:rPr lang="en-US" sz="2800" dirty="0">
                <a:latin typeface="Times New Roman" pitchFamily="18" charset="0"/>
              </a:rPr>
              <a:t> The upper layer has six corner atoms and one face </a:t>
            </a:r>
          </a:p>
          <a:p>
            <a:r>
              <a:rPr lang="en-US" sz="2800" dirty="0">
                <a:latin typeface="Times New Roman" pitchFamily="18" charset="0"/>
              </a:rPr>
              <a:t>    </a:t>
            </a:r>
            <a:r>
              <a:rPr lang="en-US" sz="2800" dirty="0" err="1">
                <a:latin typeface="Times New Roman" pitchFamily="18" charset="0"/>
              </a:rPr>
              <a:t>centred</a:t>
            </a:r>
            <a:r>
              <a:rPr lang="en-US" sz="2800" dirty="0">
                <a:latin typeface="Times New Roman" pitchFamily="18" charset="0"/>
              </a:rPr>
              <a:t> atom.</a:t>
            </a:r>
          </a:p>
          <a:p>
            <a:pPr>
              <a:buFontTx/>
              <a:buBlip>
                <a:blip r:embed="rId2"/>
              </a:buBlip>
            </a:pPr>
            <a:r>
              <a:rPr lang="en-US" sz="2800" dirty="0">
                <a:latin typeface="Times New Roman" pitchFamily="18" charset="0"/>
              </a:rPr>
              <a:t> Each and every corner atom contributes 1/6 of its part to </a:t>
            </a:r>
          </a:p>
          <a:p>
            <a:r>
              <a:rPr lang="en-US" sz="2800" dirty="0">
                <a:latin typeface="Times New Roman" pitchFamily="18" charset="0"/>
              </a:rPr>
              <a:t>    one unit cell.</a:t>
            </a:r>
          </a:p>
          <a:p>
            <a:pPr>
              <a:buFontTx/>
              <a:buBlip>
                <a:blip r:embed="rId2"/>
              </a:buBlip>
            </a:pPr>
            <a:r>
              <a:rPr lang="en-US" sz="2800" dirty="0">
                <a:latin typeface="Times New Roman" pitchFamily="18" charset="0"/>
              </a:rPr>
              <a:t> The number of total atoms contributed by the corner </a:t>
            </a:r>
          </a:p>
          <a:p>
            <a:r>
              <a:rPr lang="en-US" sz="2800" dirty="0">
                <a:latin typeface="Times New Roman" pitchFamily="18" charset="0"/>
              </a:rPr>
              <a:t>   atoms of both top and bottom layers is 1/6 </a:t>
            </a:r>
            <a:r>
              <a:rPr lang="en-US" sz="2800" dirty="0">
                <a:latin typeface="Times New Roman" pitchFamily="18" charset="0"/>
                <a:sym typeface="Symbol" pitchFamily="18" charset="2"/>
              </a:rPr>
              <a:t></a:t>
            </a:r>
            <a:r>
              <a:rPr lang="en-US" sz="2800" dirty="0">
                <a:latin typeface="Times New Roman" pitchFamily="18" charset="0"/>
              </a:rPr>
              <a:t> 12 = 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304800" y="457200"/>
            <a:ext cx="8610600" cy="5509200"/>
          </a:xfrm>
          <a:prstGeom prst="rect">
            <a:avLst/>
          </a:prstGeom>
          <a:solidFill>
            <a:schemeClr val="bg1"/>
          </a:solidFill>
          <a:ln w="3175">
            <a:noFill/>
            <a:miter lim="800000"/>
            <a:headEnd/>
            <a:tailEnd/>
          </a:ln>
        </p:spPr>
        <p:txBody>
          <a:bodyPr wrap="square">
            <a:spAutoFit/>
          </a:bodyPr>
          <a:lstStyle/>
          <a:p>
            <a:pPr>
              <a:buFontTx/>
              <a:buBlip>
                <a:blip r:embed="rId2"/>
              </a:buBlip>
            </a:pPr>
            <a:r>
              <a:rPr lang="en-US" sz="2400" dirty="0">
                <a:latin typeface="Times New Roman" pitchFamily="18" charset="0"/>
              </a:rPr>
              <a:t> </a:t>
            </a:r>
            <a:r>
              <a:rPr lang="en-US" sz="3200" dirty="0">
                <a:latin typeface="Times New Roman" pitchFamily="18" charset="0"/>
              </a:rPr>
              <a:t>The face </a:t>
            </a:r>
            <a:r>
              <a:rPr lang="en-US" sz="3200" dirty="0" err="1">
                <a:latin typeface="Times New Roman" pitchFamily="18" charset="0"/>
              </a:rPr>
              <a:t>centred</a:t>
            </a:r>
            <a:r>
              <a:rPr lang="en-US" sz="3200" dirty="0">
                <a:latin typeface="Times New Roman" pitchFamily="18" charset="0"/>
              </a:rPr>
              <a:t> atom contributes </a:t>
            </a:r>
            <a:r>
              <a:rPr lang="en-US" sz="3200" dirty="0">
                <a:solidFill>
                  <a:srgbClr val="FF3300"/>
                </a:solidFill>
                <a:latin typeface="Times New Roman" pitchFamily="18" charset="0"/>
              </a:rPr>
              <a:t>1/2 of its part to one unit </a:t>
            </a:r>
            <a:r>
              <a:rPr lang="en-US" sz="3200" dirty="0" smtClean="0">
                <a:solidFill>
                  <a:srgbClr val="FF3300"/>
                </a:solidFill>
                <a:latin typeface="Times New Roman" pitchFamily="18" charset="0"/>
              </a:rPr>
              <a:t>cell</a:t>
            </a:r>
            <a:r>
              <a:rPr lang="en-US" sz="3200" dirty="0">
                <a:solidFill>
                  <a:srgbClr val="FF3300"/>
                </a:solidFill>
                <a:latin typeface="Times New Roman" pitchFamily="18" charset="0"/>
              </a:rPr>
              <a:t>.</a:t>
            </a:r>
          </a:p>
          <a:p>
            <a:pPr>
              <a:buFontTx/>
              <a:buBlip>
                <a:blip r:embed="rId2"/>
              </a:buBlip>
            </a:pPr>
            <a:r>
              <a:rPr lang="en-US" sz="3200" dirty="0">
                <a:latin typeface="Times New Roman" pitchFamily="18" charset="0"/>
              </a:rPr>
              <a:t> Since there are 2 face </a:t>
            </a:r>
            <a:r>
              <a:rPr lang="en-US" sz="3200" dirty="0" err="1">
                <a:latin typeface="Times New Roman" pitchFamily="18" charset="0"/>
              </a:rPr>
              <a:t>centred</a:t>
            </a:r>
            <a:r>
              <a:rPr lang="en-US" sz="3200" dirty="0">
                <a:latin typeface="Times New Roman" pitchFamily="18" charset="0"/>
              </a:rPr>
              <a:t> atoms, one in the </a:t>
            </a:r>
            <a:r>
              <a:rPr lang="en-US" sz="3200" dirty="0" smtClean="0">
                <a:latin typeface="Times New Roman" pitchFamily="18" charset="0"/>
              </a:rPr>
              <a:t>  top </a:t>
            </a:r>
            <a:r>
              <a:rPr lang="en-US" sz="3200" dirty="0">
                <a:latin typeface="Times New Roman" pitchFamily="18" charset="0"/>
              </a:rPr>
              <a:t>and </a:t>
            </a:r>
            <a:r>
              <a:rPr lang="en-US" sz="3200" dirty="0" smtClean="0">
                <a:latin typeface="Times New Roman" pitchFamily="18" charset="0"/>
              </a:rPr>
              <a:t>the other </a:t>
            </a:r>
            <a:r>
              <a:rPr lang="en-US" sz="3200" dirty="0">
                <a:latin typeface="Times New Roman" pitchFamily="18" charset="0"/>
              </a:rPr>
              <a:t>in the bottom layers, the number of atoms contributed </a:t>
            </a:r>
            <a:r>
              <a:rPr lang="en-US" sz="3200" dirty="0" smtClean="0">
                <a:latin typeface="Times New Roman" pitchFamily="18" charset="0"/>
              </a:rPr>
              <a:t>by </a:t>
            </a:r>
            <a:r>
              <a:rPr lang="en-US" sz="3200" dirty="0">
                <a:latin typeface="Times New Roman" pitchFamily="18" charset="0"/>
              </a:rPr>
              <a:t>face </a:t>
            </a:r>
            <a:r>
              <a:rPr lang="en-US" sz="3200" dirty="0" err="1">
                <a:latin typeface="Times New Roman" pitchFamily="18" charset="0"/>
              </a:rPr>
              <a:t>centred</a:t>
            </a:r>
            <a:r>
              <a:rPr lang="en-US" sz="3200" dirty="0">
                <a:latin typeface="Times New Roman" pitchFamily="18" charset="0"/>
              </a:rPr>
              <a:t> atoms is </a:t>
            </a:r>
            <a:endParaRPr lang="en-US" sz="3200" dirty="0" smtClean="0">
              <a:latin typeface="Times New Roman" pitchFamily="18" charset="0"/>
            </a:endParaRPr>
          </a:p>
          <a:p>
            <a:r>
              <a:rPr lang="en-US" sz="3200" dirty="0" smtClean="0">
                <a:solidFill>
                  <a:srgbClr val="FF3300"/>
                </a:solidFill>
                <a:latin typeface="Times New Roman" pitchFamily="18" charset="0"/>
              </a:rPr>
              <a:t>    1/2</a:t>
            </a:r>
            <a:r>
              <a:rPr lang="en-US" sz="3200" dirty="0">
                <a:solidFill>
                  <a:srgbClr val="FF3300"/>
                </a:solidFill>
                <a:latin typeface="Times New Roman" pitchFamily="18" charset="0"/>
                <a:sym typeface="Symbol" pitchFamily="18" charset="2"/>
              </a:rPr>
              <a:t></a:t>
            </a:r>
            <a:r>
              <a:rPr lang="en-US" sz="3200" dirty="0">
                <a:solidFill>
                  <a:srgbClr val="FF3300"/>
                </a:solidFill>
                <a:latin typeface="Times New Roman" pitchFamily="18" charset="0"/>
              </a:rPr>
              <a:t> 2 = 1.</a:t>
            </a:r>
          </a:p>
          <a:p>
            <a:pPr>
              <a:buFontTx/>
              <a:buBlip>
                <a:blip r:embed="rId2"/>
              </a:buBlip>
            </a:pPr>
            <a:r>
              <a:rPr lang="en-US" sz="3200" dirty="0">
                <a:latin typeface="Times New Roman" pitchFamily="18" charset="0"/>
              </a:rPr>
              <a:t> Besides these atoms, there are </a:t>
            </a:r>
            <a:r>
              <a:rPr lang="en-US" sz="3200" dirty="0">
                <a:solidFill>
                  <a:srgbClr val="FF3300"/>
                </a:solidFill>
                <a:latin typeface="Times New Roman" pitchFamily="18" charset="0"/>
              </a:rPr>
              <a:t>3 full atoms</a:t>
            </a:r>
            <a:r>
              <a:rPr lang="en-US" sz="3200" dirty="0">
                <a:latin typeface="Times New Roman" pitchFamily="18" charset="0"/>
              </a:rPr>
              <a:t> in the middle </a:t>
            </a:r>
            <a:r>
              <a:rPr lang="en-US" sz="3200" dirty="0" smtClean="0">
                <a:latin typeface="Times New Roman" pitchFamily="18" charset="0"/>
              </a:rPr>
              <a:t>layer</a:t>
            </a:r>
            <a:r>
              <a:rPr lang="en-US" sz="3200" dirty="0">
                <a:latin typeface="Times New Roman" pitchFamily="18" charset="0"/>
              </a:rPr>
              <a:t>.</a:t>
            </a:r>
            <a:endParaRPr lang="en-US" sz="3200" dirty="0">
              <a:latin typeface="Times New Roman" pitchFamily="18" charset="0"/>
              <a:sym typeface="Symbol" pitchFamily="18" charset="2"/>
            </a:endParaRPr>
          </a:p>
          <a:p>
            <a:pPr>
              <a:buFontTx/>
              <a:buBlip>
                <a:blip r:embed="rId2"/>
              </a:buBlip>
            </a:pPr>
            <a:r>
              <a:rPr lang="en-US" sz="3200" dirty="0">
                <a:latin typeface="Times New Roman" pitchFamily="18" charset="0"/>
              </a:rPr>
              <a:t> Total number of atoms present in an </a:t>
            </a:r>
            <a:r>
              <a:rPr lang="en-US" sz="3200" dirty="0" err="1">
                <a:latin typeface="Times New Roman" pitchFamily="18" charset="0"/>
              </a:rPr>
              <a:t>HCP</a:t>
            </a:r>
            <a:r>
              <a:rPr lang="en-US" sz="3200" dirty="0">
                <a:latin typeface="Times New Roman" pitchFamily="18" charset="0"/>
              </a:rPr>
              <a:t> unit cell is</a:t>
            </a:r>
          </a:p>
          <a:p>
            <a:r>
              <a:rPr lang="en-US" sz="3200" dirty="0">
                <a:latin typeface="Times New Roman" pitchFamily="18" charset="0"/>
              </a:rPr>
              <a:t>    </a:t>
            </a:r>
            <a:r>
              <a:rPr lang="en-US" sz="3200" dirty="0">
                <a:solidFill>
                  <a:srgbClr val="FF3300"/>
                </a:solidFill>
                <a:latin typeface="Times New Roman" pitchFamily="18" charset="0"/>
              </a:rPr>
              <a:t>2+1+3 = 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 = 2r"/>
          <p:cNvPicPr>
            <a:picLocks noChangeAspect="1" noChangeArrowheads="1"/>
          </p:cNvPicPr>
          <p:nvPr/>
        </p:nvPicPr>
        <p:blipFill>
          <a:blip r:embed="rId2"/>
          <a:srcRect/>
          <a:stretch>
            <a:fillRect/>
          </a:stretch>
        </p:blipFill>
        <p:spPr bwMode="auto">
          <a:xfrm>
            <a:off x="2143126" y="323850"/>
            <a:ext cx="1421946" cy="361950"/>
          </a:xfrm>
          <a:prstGeom prst="rect">
            <a:avLst/>
          </a:prstGeom>
          <a:noFill/>
        </p:spPr>
      </p:pic>
      <p:pic>
        <p:nvPicPr>
          <p:cNvPr id="18436" name="Picture 4" descr="c = \sqrt{\frac{2}{3}}(4r)."/>
          <p:cNvPicPr>
            <a:picLocks noChangeAspect="1" noChangeArrowheads="1"/>
          </p:cNvPicPr>
          <p:nvPr/>
        </p:nvPicPr>
        <p:blipFill>
          <a:blip r:embed="rId3"/>
          <a:srcRect/>
          <a:stretch>
            <a:fillRect/>
          </a:stretch>
        </p:blipFill>
        <p:spPr bwMode="auto">
          <a:xfrm>
            <a:off x="2057400" y="1114425"/>
            <a:ext cx="1981200" cy="971550"/>
          </a:xfrm>
          <a:prstGeom prst="rect">
            <a:avLst/>
          </a:prstGeom>
          <a:noFill/>
        </p:spPr>
      </p:pic>
      <p:pic>
        <p:nvPicPr>
          <p:cNvPr id="18438" name="Picture 6" descr="http://upload.wikimedia.org/wikipedia/commons/thumb/c/cb/Hexagonal_close_packed.svg/220px-Hexagonal_close_packed.svg.png"/>
          <p:cNvPicPr>
            <a:picLocks noChangeAspect="1" noChangeArrowheads="1"/>
          </p:cNvPicPr>
          <p:nvPr/>
        </p:nvPicPr>
        <p:blipFill>
          <a:blip r:embed="rId4"/>
          <a:srcRect/>
          <a:stretch>
            <a:fillRect/>
          </a:stretch>
        </p:blipFill>
        <p:spPr bwMode="auto">
          <a:xfrm>
            <a:off x="6400800" y="457200"/>
            <a:ext cx="2095500" cy="2066925"/>
          </a:xfrm>
          <a:prstGeom prst="rect">
            <a:avLst/>
          </a:prstGeom>
          <a:noFill/>
        </p:spPr>
      </p:pic>
      <p:sp>
        <p:nvSpPr>
          <p:cNvPr id="5" name="Rectangle 4"/>
          <p:cNvSpPr/>
          <p:nvPr/>
        </p:nvSpPr>
        <p:spPr>
          <a:xfrm>
            <a:off x="609600" y="2514600"/>
            <a:ext cx="7391400" cy="523220"/>
          </a:xfrm>
          <a:prstGeom prst="rect">
            <a:avLst/>
          </a:prstGeom>
        </p:spPr>
        <p:txBody>
          <a:bodyPr wrap="square">
            <a:spAutoFit/>
          </a:bodyPr>
          <a:lstStyle/>
          <a:p>
            <a:r>
              <a:rPr lang="en-US" sz="2800" dirty="0" smtClean="0"/>
              <a:t>It is then possible to calculate the APF as follows:</a:t>
            </a:r>
            <a:endParaRPr lang="en-US" sz="2800" dirty="0"/>
          </a:p>
        </p:txBody>
      </p:sp>
      <p:pic>
        <p:nvPicPr>
          <p:cNvPr id="18440" name="Picture 8" descr="\mathrm{APF} = \frac{N_\mathrm{atoms}\cdot &#10;V_\mathrm{atom}}{V_\mathrm{crystal}} = \frac{6\cdot (4/3)\pi &#10;r^3}{[(3\sqrt{3})/2](a^2)(c)}"/>
          <p:cNvPicPr>
            <a:picLocks noChangeAspect="1" noChangeArrowheads="1"/>
          </p:cNvPicPr>
          <p:nvPr/>
        </p:nvPicPr>
        <p:blipFill>
          <a:blip r:embed="rId5"/>
          <a:srcRect/>
          <a:stretch>
            <a:fillRect/>
          </a:stretch>
        </p:blipFill>
        <p:spPr bwMode="auto">
          <a:xfrm>
            <a:off x="1009650" y="3124200"/>
            <a:ext cx="5867400" cy="838200"/>
          </a:xfrm>
          <a:prstGeom prst="rect">
            <a:avLst/>
          </a:prstGeom>
          <a:noFill/>
        </p:spPr>
      </p:pic>
      <p:pic>
        <p:nvPicPr>
          <p:cNvPr id="18442" name="Picture 10" descr="= \frac{6 (4/3)\pi &#10;r^3}{[(3\sqrt{3})/2](2r)^2(\sqrt{\frac{2}{3}})(4r)} = \frac{6 (4/3)\pi &#10;r^3}{[(3\sqrt{3})/2](\sqrt{\frac{2}{3}})(16r^3)}"/>
          <p:cNvPicPr>
            <a:picLocks noChangeAspect="1" noChangeArrowheads="1"/>
          </p:cNvPicPr>
          <p:nvPr/>
        </p:nvPicPr>
        <p:blipFill>
          <a:blip r:embed="rId6"/>
          <a:srcRect/>
          <a:stretch>
            <a:fillRect/>
          </a:stretch>
        </p:blipFill>
        <p:spPr bwMode="auto">
          <a:xfrm>
            <a:off x="1085850" y="4248149"/>
            <a:ext cx="6355470" cy="1009651"/>
          </a:xfrm>
          <a:prstGeom prst="rect">
            <a:avLst/>
          </a:prstGeom>
          <a:noFill/>
        </p:spPr>
      </p:pic>
      <p:pic>
        <p:nvPicPr>
          <p:cNvPr id="18444" name="Picture 12" descr="= \frac{\pi}{\sqrt{18}} \approx 0.74.\,\!"/>
          <p:cNvPicPr>
            <a:picLocks noChangeAspect="1" noChangeArrowheads="1"/>
          </p:cNvPicPr>
          <p:nvPr/>
        </p:nvPicPr>
        <p:blipFill>
          <a:blip r:embed="rId7"/>
          <a:srcRect/>
          <a:stretch>
            <a:fillRect/>
          </a:stretch>
        </p:blipFill>
        <p:spPr bwMode="auto">
          <a:xfrm>
            <a:off x="1171575" y="5467350"/>
            <a:ext cx="2324554" cy="7810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2600" y="2133600"/>
            <a:ext cx="5454314" cy="156966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THANKS !!</a:t>
            </a:r>
            <a:endParaRPr lang="en-US" sz="9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82000" cy="5509200"/>
          </a:xfrm>
          <a:prstGeom prst="rect">
            <a:avLst/>
          </a:prstGeom>
          <a:noFill/>
        </p:spPr>
        <p:txBody>
          <a:bodyPr wrap="square" rtlCol="0">
            <a:spAutoFit/>
          </a:bodyPr>
          <a:lstStyle/>
          <a:p>
            <a:r>
              <a:rPr lang="en-US" sz="3200" b="1" dirty="0" smtClean="0"/>
              <a:t>In </a:t>
            </a:r>
            <a:r>
              <a:rPr lang="en-US" sz="3200" b="1" dirty="0" smtClean="0">
                <a:hlinkClick r:id="rId2" tooltip="Crystallography"/>
              </a:rPr>
              <a:t>crystallography</a:t>
            </a:r>
            <a:r>
              <a:rPr lang="en-US" sz="3200" b="1" dirty="0" smtClean="0"/>
              <a:t>, </a:t>
            </a:r>
            <a:r>
              <a:rPr lang="en-US" sz="3200" b="1" dirty="0" smtClean="0">
                <a:solidFill>
                  <a:srgbClr val="FF0000"/>
                </a:solidFill>
              </a:rPr>
              <a:t>atomic packing factor (APF) </a:t>
            </a:r>
            <a:r>
              <a:rPr lang="en-US" sz="3200" b="1" dirty="0" smtClean="0"/>
              <a:t>or packing fraction is the fraction of volume in a </a:t>
            </a:r>
            <a:r>
              <a:rPr lang="en-US" sz="3200" b="1" dirty="0" smtClean="0">
                <a:hlinkClick r:id="rId3" tooltip="Crystal structure"/>
              </a:rPr>
              <a:t>crystal structure</a:t>
            </a:r>
            <a:r>
              <a:rPr lang="en-US" sz="3200" b="1" dirty="0" smtClean="0"/>
              <a:t> that is occupied by </a:t>
            </a:r>
            <a:r>
              <a:rPr lang="en-US" sz="3200" b="1" dirty="0" smtClean="0">
                <a:hlinkClick r:id="rId4" tooltip="Atom"/>
              </a:rPr>
              <a:t>atoms</a:t>
            </a:r>
            <a:r>
              <a:rPr lang="en-US" sz="3200" b="1" dirty="0" smtClean="0"/>
              <a:t>. It is dimensionless and always less than unity. </a:t>
            </a:r>
          </a:p>
          <a:p>
            <a:r>
              <a:rPr lang="en-US" sz="3200" b="1" dirty="0" smtClean="0"/>
              <a:t>For practical purposes, the APF of a crystal structure is determined by assuming that atoms are rigid spheres. The radius of the spheres is taken to be the maximal value such that the atoms do not overlap. For one-component crystals (those that contain only one type of atom).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924800" cy="1077218"/>
          </a:xfrm>
          <a:prstGeom prst="rect">
            <a:avLst/>
          </a:prstGeom>
        </p:spPr>
        <p:txBody>
          <a:bodyPr wrap="square">
            <a:spAutoFit/>
          </a:bodyPr>
          <a:lstStyle/>
          <a:p>
            <a:r>
              <a:rPr lang="en-US" sz="3200" b="1" dirty="0" smtClean="0"/>
              <a:t>the APF is represented mathematically by</a:t>
            </a:r>
          </a:p>
          <a:p>
            <a:endParaRPr lang="en-US" sz="3200" dirty="0"/>
          </a:p>
        </p:txBody>
      </p:sp>
      <p:sp>
        <p:nvSpPr>
          <p:cNvPr id="3" name="TextBox 2"/>
          <p:cNvSpPr txBox="1"/>
          <p:nvPr/>
        </p:nvSpPr>
        <p:spPr>
          <a:xfrm>
            <a:off x="914400" y="1752600"/>
            <a:ext cx="7162800" cy="1754326"/>
          </a:xfrm>
          <a:prstGeom prst="rect">
            <a:avLst/>
          </a:prstGeom>
          <a:noFill/>
        </p:spPr>
        <p:txBody>
          <a:bodyPr wrap="square" rtlCol="0">
            <a:spAutoFit/>
          </a:bodyPr>
          <a:lstStyle/>
          <a:p>
            <a:r>
              <a:rPr lang="en-US" sz="5400" dirty="0" smtClean="0"/>
              <a:t>APF=   N</a:t>
            </a:r>
            <a:r>
              <a:rPr lang="en-US" sz="3600" dirty="0" smtClean="0"/>
              <a:t>atoms</a:t>
            </a:r>
            <a:r>
              <a:rPr lang="en-US" sz="5400" dirty="0" smtClean="0"/>
              <a:t> x V</a:t>
            </a:r>
            <a:r>
              <a:rPr lang="en-US" sz="3200" dirty="0" smtClean="0"/>
              <a:t>atoms   </a:t>
            </a:r>
            <a:r>
              <a:rPr lang="en-US" sz="5400" dirty="0" smtClean="0"/>
              <a:t>  </a:t>
            </a:r>
          </a:p>
          <a:p>
            <a:r>
              <a:rPr lang="en-US" sz="5400" dirty="0" smtClean="0"/>
              <a:t>                 V crystal</a:t>
            </a:r>
            <a:endParaRPr lang="en-US" sz="5400" dirty="0"/>
          </a:p>
        </p:txBody>
      </p:sp>
      <p:cxnSp>
        <p:nvCxnSpPr>
          <p:cNvPr id="4" name="Straight Connector 3"/>
          <p:cNvCxnSpPr/>
          <p:nvPr/>
        </p:nvCxnSpPr>
        <p:spPr>
          <a:xfrm>
            <a:off x="2743200" y="2667000"/>
            <a:ext cx="4267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6615708"/>
          </a:xfrm>
          <a:prstGeom prst="rect">
            <a:avLst/>
          </a:prstGeom>
          <a:noFill/>
        </p:spPr>
        <p:txBody>
          <a:bodyPr wrap="square" rtlCol="0">
            <a:spAutoFit/>
          </a:bodyPr>
          <a:lstStyle/>
          <a:p>
            <a:r>
              <a:rPr lang="en-US" sz="3600" b="1" dirty="0" smtClean="0"/>
              <a:t>where </a:t>
            </a:r>
            <a:r>
              <a:rPr lang="en-US" sz="3600" b="1" i="1" dirty="0" smtClean="0">
                <a:solidFill>
                  <a:srgbClr val="FF0000"/>
                </a:solidFill>
              </a:rPr>
              <a:t>N</a:t>
            </a:r>
            <a:r>
              <a:rPr lang="en-US" sz="3600" b="1" i="1" baseline="-25000" dirty="0" smtClean="0">
                <a:solidFill>
                  <a:srgbClr val="FF0000"/>
                </a:solidFill>
              </a:rPr>
              <a:t>atoms</a:t>
            </a:r>
            <a:r>
              <a:rPr lang="en-US" sz="3600" b="1" dirty="0" smtClean="0"/>
              <a:t> is the number of atoms in the unit cell, </a:t>
            </a:r>
            <a:r>
              <a:rPr lang="en-US" sz="3600" b="1" i="1" dirty="0" err="1" smtClean="0">
                <a:solidFill>
                  <a:srgbClr val="FF0000"/>
                </a:solidFill>
              </a:rPr>
              <a:t>V</a:t>
            </a:r>
            <a:r>
              <a:rPr lang="en-US" sz="3600" b="1" i="1" baseline="-25000" dirty="0" err="1" smtClean="0">
                <a:solidFill>
                  <a:srgbClr val="FF0000"/>
                </a:solidFill>
              </a:rPr>
              <a:t>atom</a:t>
            </a:r>
            <a:r>
              <a:rPr lang="en-US" sz="3600" b="1" dirty="0" smtClean="0"/>
              <a:t> is the volume of an atom, and </a:t>
            </a:r>
            <a:r>
              <a:rPr lang="en-US" sz="3600" b="1" i="1" dirty="0" err="1" smtClean="0">
                <a:solidFill>
                  <a:srgbClr val="FF0000"/>
                </a:solidFill>
              </a:rPr>
              <a:t>V</a:t>
            </a:r>
            <a:r>
              <a:rPr lang="en-US" sz="3600" b="1" i="1" baseline="-25000" dirty="0" err="1" smtClean="0">
                <a:solidFill>
                  <a:srgbClr val="FF0000"/>
                </a:solidFill>
              </a:rPr>
              <a:t>unit</a:t>
            </a:r>
            <a:r>
              <a:rPr lang="en-US" sz="3600" b="1" i="1" baseline="-25000" dirty="0" smtClean="0">
                <a:solidFill>
                  <a:srgbClr val="FF0000"/>
                </a:solidFill>
              </a:rPr>
              <a:t> cell</a:t>
            </a:r>
            <a:r>
              <a:rPr lang="en-US" sz="3600" b="1" dirty="0" smtClean="0">
                <a:solidFill>
                  <a:srgbClr val="FF0000"/>
                </a:solidFill>
              </a:rPr>
              <a:t> </a:t>
            </a:r>
            <a:r>
              <a:rPr lang="en-US" sz="3600" b="1" dirty="0" smtClean="0"/>
              <a:t>is the volume occupied by the unit cell. </a:t>
            </a:r>
          </a:p>
          <a:p>
            <a:r>
              <a:rPr lang="en-US" sz="3600" b="1" dirty="0" smtClean="0"/>
              <a:t>It can be proven mathematically that for one-component structures, the most dense arrangement of atoms has an APF of about 0.74. In reality, this number can be higher due to specific intermolecular factors. For multiple-component structures, the APF can exceed 0.74.</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8077200" cy="5078313"/>
          </a:xfrm>
          <a:prstGeom prst="rect">
            <a:avLst/>
          </a:prstGeom>
          <a:noFill/>
        </p:spPr>
        <p:txBody>
          <a:bodyPr wrap="square" rtlCol="0">
            <a:spAutoFit/>
          </a:bodyPr>
          <a:lstStyle/>
          <a:p>
            <a:r>
              <a:rPr lang="en-US" sz="3600" b="1" dirty="0" smtClean="0"/>
              <a:t>About 14 types of crystal structures observed in metals </a:t>
            </a:r>
          </a:p>
          <a:p>
            <a:r>
              <a:rPr lang="en-US" sz="3600" b="1" dirty="0" err="1" smtClean="0"/>
              <a:t>Atleast</a:t>
            </a:r>
            <a:r>
              <a:rPr lang="en-US" sz="3600" b="1" dirty="0" smtClean="0"/>
              <a:t> three can be studied.</a:t>
            </a:r>
          </a:p>
          <a:p>
            <a:endParaRPr lang="en-US" sz="3200" b="1" dirty="0" smtClean="0">
              <a:solidFill>
                <a:srgbClr val="FF0000"/>
              </a:solidFill>
            </a:endParaRPr>
          </a:p>
          <a:p>
            <a:r>
              <a:rPr lang="en-US" sz="3200" b="1" dirty="0" smtClean="0">
                <a:solidFill>
                  <a:srgbClr val="FF0000"/>
                </a:solidFill>
              </a:rPr>
              <a:t>crystal structure</a:t>
            </a:r>
            <a:endParaRPr lang="en-US" sz="3200" dirty="0" smtClean="0"/>
          </a:p>
          <a:p>
            <a:endParaRPr lang="en-US" sz="3200" dirty="0" smtClean="0"/>
          </a:p>
          <a:p>
            <a:r>
              <a:rPr lang="en-US" sz="4000" b="1" dirty="0" smtClean="0">
                <a:solidFill>
                  <a:srgbClr val="FF0000"/>
                </a:solidFill>
              </a:rPr>
              <a:t>BCC  - Body-centered cubic</a:t>
            </a:r>
          </a:p>
          <a:p>
            <a:r>
              <a:rPr lang="en-US" sz="4000" b="1" dirty="0" smtClean="0">
                <a:solidFill>
                  <a:srgbClr val="FF0000"/>
                </a:solidFill>
              </a:rPr>
              <a:t>FCC  - Face-centered cubic</a:t>
            </a:r>
          </a:p>
          <a:p>
            <a:r>
              <a:rPr lang="en-US" sz="4000" b="1" dirty="0" err="1" smtClean="0">
                <a:solidFill>
                  <a:srgbClr val="FF0000"/>
                </a:solidFill>
              </a:rPr>
              <a:t>HCP</a:t>
            </a:r>
            <a:r>
              <a:rPr lang="en-US" sz="4000" b="1" dirty="0" smtClean="0">
                <a:solidFill>
                  <a:srgbClr val="FF0000"/>
                </a:solidFill>
              </a:rPr>
              <a:t>  - Hexagonal close-packed</a:t>
            </a:r>
            <a:endParaRPr lang="en-US" b="1" dirty="0" smtClean="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82000" cy="5824671"/>
          </a:xfrm>
          <a:prstGeom prst="rect">
            <a:avLst/>
          </a:prstGeom>
          <a:noFill/>
        </p:spPr>
        <p:txBody>
          <a:bodyPr wrap="square" rtlCol="0">
            <a:spAutoFit/>
          </a:bodyPr>
          <a:lstStyle/>
          <a:p>
            <a:r>
              <a:rPr lang="en-US" sz="3600" b="1" dirty="0" smtClean="0">
                <a:solidFill>
                  <a:srgbClr val="FF0000"/>
                </a:solidFill>
              </a:rPr>
              <a:t>BCC STRUCTURE OBSERVED IN ---  </a:t>
            </a:r>
          </a:p>
          <a:p>
            <a:r>
              <a:rPr lang="en-US" sz="3600" b="1" dirty="0" smtClean="0"/>
              <a:t>         Barium, Cr, columbium, iron, Mo,    </a:t>
            </a:r>
          </a:p>
          <a:p>
            <a:r>
              <a:rPr lang="en-US" sz="3600" b="1" dirty="0" smtClean="0"/>
              <a:t>        tantalum, tungsten, vanadium etc.</a:t>
            </a:r>
          </a:p>
          <a:p>
            <a:endParaRPr lang="en-US" sz="1050" b="1" dirty="0" smtClean="0"/>
          </a:p>
          <a:p>
            <a:r>
              <a:rPr lang="en-US" sz="3600" b="1" dirty="0" smtClean="0">
                <a:solidFill>
                  <a:srgbClr val="FF0000"/>
                </a:solidFill>
              </a:rPr>
              <a:t>FCC STRUCTURE OBSERVED IN-- </a:t>
            </a:r>
            <a:r>
              <a:rPr lang="en-US" sz="3600" b="1" dirty="0" smtClean="0"/>
              <a:t> </a:t>
            </a:r>
          </a:p>
          <a:p>
            <a:r>
              <a:rPr lang="en-US" sz="3600" b="1" dirty="0" smtClean="0"/>
              <a:t>        Al, calcium, Cu, gold, lead, nickel,  </a:t>
            </a:r>
          </a:p>
          <a:p>
            <a:r>
              <a:rPr lang="en-US" sz="3600" b="1" dirty="0" smtClean="0"/>
              <a:t>        platinum , silver etc.</a:t>
            </a:r>
          </a:p>
          <a:p>
            <a:endParaRPr lang="en-US" sz="1000" b="1" dirty="0" smtClean="0"/>
          </a:p>
          <a:p>
            <a:r>
              <a:rPr lang="en-US" sz="3600" b="1" dirty="0" err="1" smtClean="0">
                <a:solidFill>
                  <a:srgbClr val="FF0000"/>
                </a:solidFill>
              </a:rPr>
              <a:t>HCP</a:t>
            </a:r>
            <a:r>
              <a:rPr lang="en-US" sz="3600" b="1" dirty="0" smtClean="0">
                <a:solidFill>
                  <a:srgbClr val="FF0000"/>
                </a:solidFill>
              </a:rPr>
              <a:t> STRUCTURE OBSERVED IN --    </a:t>
            </a:r>
          </a:p>
          <a:p>
            <a:r>
              <a:rPr lang="en-US" sz="3600" b="1" dirty="0" smtClean="0">
                <a:solidFill>
                  <a:srgbClr val="FF0000"/>
                </a:solidFill>
              </a:rPr>
              <a:t>   </a:t>
            </a:r>
            <a:r>
              <a:rPr lang="en-US" sz="3600" b="1" dirty="0" smtClean="0"/>
              <a:t>beryllium, cadmium, cobalt, Mg,  zinc,  </a:t>
            </a:r>
          </a:p>
          <a:p>
            <a:r>
              <a:rPr lang="en-US" sz="3600" b="1" dirty="0" smtClean="0"/>
              <a:t>   zirconium etc.</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6740307"/>
          </a:xfrm>
          <a:prstGeom prst="rect">
            <a:avLst/>
          </a:prstGeom>
          <a:noFill/>
        </p:spPr>
        <p:txBody>
          <a:bodyPr wrap="square" rtlCol="0">
            <a:spAutoFit/>
          </a:bodyPr>
          <a:lstStyle/>
          <a:p>
            <a:r>
              <a:rPr lang="en-US" sz="3200" b="1" dirty="0" smtClean="0">
                <a:solidFill>
                  <a:srgbClr val="FF0000"/>
                </a:solidFill>
              </a:rPr>
              <a:t>Body-centered cubic crystal structure</a:t>
            </a:r>
          </a:p>
          <a:p>
            <a:r>
              <a:rPr lang="en-US" sz="3200" dirty="0" smtClean="0"/>
              <a:t>BCC structure-- </a:t>
            </a:r>
            <a:r>
              <a:rPr lang="en-US" sz="1600" b="1" dirty="0" smtClean="0"/>
              <a:t>Barium, Cr, columbium, iron, Mo,    </a:t>
            </a:r>
          </a:p>
          <a:p>
            <a:r>
              <a:rPr lang="en-US" sz="1600" b="1" dirty="0" smtClean="0"/>
              <a:t>        tantalum, tungsten, vanadium etc.</a:t>
            </a:r>
            <a:endParaRPr lang="en-US" sz="3200" dirty="0" smtClean="0"/>
          </a:p>
          <a:p>
            <a:endParaRPr lang="en-US" sz="3200" dirty="0" smtClean="0"/>
          </a:p>
          <a:p>
            <a:r>
              <a:rPr lang="en-US" sz="3600" b="1" dirty="0" smtClean="0"/>
              <a:t>The </a:t>
            </a:r>
            <a:r>
              <a:rPr lang="en-US" sz="3600" b="1" dirty="0" smtClean="0">
                <a:hlinkClick r:id="rId2" tooltip="Unit cell"/>
              </a:rPr>
              <a:t>primitive unit cell</a:t>
            </a:r>
            <a:r>
              <a:rPr lang="en-US" sz="3600" b="1" dirty="0" smtClean="0"/>
              <a:t> for the </a:t>
            </a:r>
            <a:r>
              <a:rPr lang="en-US" sz="3600" b="1" dirty="0" smtClean="0">
                <a:hlinkClick r:id="rId3" tooltip="Body-centered cubic"/>
              </a:rPr>
              <a:t>body-centered cubic</a:t>
            </a:r>
            <a:r>
              <a:rPr lang="en-US" sz="3600" b="1" dirty="0" smtClean="0"/>
              <a:t> (BCC) crystal structure contains several fractions taken from nine atoms: one on each corner of the cube and one atom in the center. Because the volume of each corner atom is shared between adjacent cells, each BCC cell contains two atoms.</a:t>
            </a:r>
          </a:p>
          <a:p>
            <a:endParaRPr lang="en-US" sz="3200" dirty="0"/>
          </a:p>
        </p:txBody>
      </p:sp>
      <p:pic>
        <p:nvPicPr>
          <p:cNvPr id="2050" name="Picture 2" descr="http://upload.wikimedia.org/wikipedia/commons/thumb/d/d9/CCC_crystal_cell_%28opaque%29.svg/220px-CCC_crystal_cell_%28opaque%29.svg.png"/>
          <p:cNvPicPr>
            <a:picLocks noChangeAspect="1" noChangeArrowheads="1"/>
          </p:cNvPicPr>
          <p:nvPr/>
        </p:nvPicPr>
        <p:blipFill>
          <a:blip r:embed="rId4"/>
          <a:srcRect/>
          <a:stretch>
            <a:fillRect/>
          </a:stretch>
        </p:blipFill>
        <p:spPr bwMode="auto">
          <a:xfrm>
            <a:off x="6286500" y="221680"/>
            <a:ext cx="2095500" cy="1962150"/>
          </a:xfrm>
          <a:prstGeom prst="rect">
            <a:avLst/>
          </a:prstGeom>
          <a:noFill/>
        </p:spPr>
      </p:pic>
      <p:sp>
        <p:nvSpPr>
          <p:cNvPr id="4" name="TextBox 3"/>
          <p:cNvSpPr txBox="1"/>
          <p:nvPr/>
        </p:nvSpPr>
        <p:spPr>
          <a:xfrm>
            <a:off x="609600" y="1808010"/>
            <a:ext cx="5181600" cy="461665"/>
          </a:xfrm>
          <a:prstGeom prst="rect">
            <a:avLst/>
          </a:prstGeom>
          <a:noFill/>
        </p:spPr>
        <p:txBody>
          <a:bodyPr wrap="square" rtlCol="0">
            <a:spAutoFit/>
          </a:bodyPr>
          <a:lstStyle/>
          <a:p>
            <a:r>
              <a:rPr lang="en-US" sz="2400" dirty="0" smtClean="0"/>
              <a:t>Note </a:t>
            </a:r>
            <a:r>
              <a:rPr lang="en-US" sz="2400" dirty="0" smtClean="0">
                <a:solidFill>
                  <a:srgbClr val="FF0000"/>
                </a:solidFill>
              </a:rPr>
              <a:t>a</a:t>
            </a:r>
            <a:r>
              <a:rPr lang="en-US" sz="2400" dirty="0" smtClean="0"/>
              <a:t> and </a:t>
            </a:r>
            <a:r>
              <a:rPr lang="en-US" sz="2400" dirty="0" smtClean="0">
                <a:solidFill>
                  <a:srgbClr val="FF0000"/>
                </a:solidFill>
              </a:rPr>
              <a:t>r </a:t>
            </a:r>
            <a:r>
              <a:rPr lang="en-US" sz="2400" dirty="0" smtClean="0"/>
              <a:t>as dimensions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5632311"/>
          </a:xfrm>
          <a:prstGeom prst="rect">
            <a:avLst/>
          </a:prstGeom>
          <a:noFill/>
        </p:spPr>
        <p:txBody>
          <a:bodyPr wrap="square" rtlCol="0">
            <a:spAutoFit/>
          </a:bodyPr>
          <a:lstStyle/>
          <a:p>
            <a:r>
              <a:rPr lang="en-US" sz="4000" dirty="0" smtClean="0"/>
              <a:t>Each corner atom touches the center atom. A line that is drawn from one corner of the cube through the center and to the other corner passes through 4</a:t>
            </a:r>
            <a:r>
              <a:rPr lang="en-US" sz="4000" i="1" dirty="0" smtClean="0"/>
              <a:t>r</a:t>
            </a:r>
            <a:r>
              <a:rPr lang="en-US" sz="4000" dirty="0" smtClean="0"/>
              <a:t>, where </a:t>
            </a:r>
            <a:r>
              <a:rPr lang="en-US" sz="4000" i="1" dirty="0" smtClean="0"/>
              <a:t>r</a:t>
            </a:r>
            <a:r>
              <a:rPr lang="en-US" sz="4000" dirty="0" smtClean="0"/>
              <a:t> is the radius of an atom. By geometry, the length of the diagonal is </a:t>
            </a:r>
            <a:r>
              <a:rPr lang="en-US" sz="4000" i="1" dirty="0" smtClean="0"/>
              <a:t>a</a:t>
            </a:r>
            <a:r>
              <a:rPr lang="en-US" sz="4000" dirty="0" smtClean="0"/>
              <a:t>√3. Therefore, the length of each side of the BCC structure can be related to the radius of the atom by</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1785104"/>
          </a:xfrm>
          <a:prstGeom prst="rect">
            <a:avLst/>
          </a:prstGeom>
          <a:noFill/>
        </p:spPr>
        <p:txBody>
          <a:bodyPr wrap="square" rtlCol="0">
            <a:spAutoFit/>
          </a:bodyPr>
          <a:lstStyle/>
          <a:p>
            <a:r>
              <a:rPr lang="en-US" sz="2800" b="1" dirty="0" smtClean="0"/>
              <a:t>Knowing this and the formula for the </a:t>
            </a:r>
            <a:r>
              <a:rPr lang="en-US" sz="2800" b="1" dirty="0" smtClean="0">
                <a:hlinkClick r:id="rId2" tooltip="Volume of a sphere"/>
              </a:rPr>
              <a:t>volume of a sphere</a:t>
            </a:r>
            <a:r>
              <a:rPr lang="en-US" sz="2800" b="1" dirty="0" smtClean="0"/>
              <a:t>, it becomes possible to calculate the APF as follows:</a:t>
            </a:r>
          </a:p>
          <a:p>
            <a:r>
              <a:rPr lang="en-US" dirty="0" smtClean="0"/>
              <a:t/>
            </a:r>
            <a:br>
              <a:rPr lang="en-US" dirty="0" smtClean="0"/>
            </a:br>
            <a:endParaRPr lang="en-US" dirty="0" smtClean="0"/>
          </a:p>
          <a:p>
            <a:endParaRPr lang="en-US" dirty="0"/>
          </a:p>
        </p:txBody>
      </p:sp>
      <p:pic>
        <p:nvPicPr>
          <p:cNvPr id="4098" name="Picture 2" descr="a = \frac{4r}{\sqrt{3}}."/>
          <p:cNvPicPr>
            <a:picLocks noChangeAspect="1" noChangeArrowheads="1"/>
          </p:cNvPicPr>
          <p:nvPr/>
        </p:nvPicPr>
        <p:blipFill>
          <a:blip r:embed="rId3"/>
          <a:srcRect/>
          <a:stretch>
            <a:fillRect/>
          </a:stretch>
        </p:blipFill>
        <p:spPr bwMode="auto">
          <a:xfrm>
            <a:off x="2362200" y="1447800"/>
            <a:ext cx="1514475" cy="1002540"/>
          </a:xfrm>
          <a:prstGeom prst="rect">
            <a:avLst/>
          </a:prstGeom>
          <a:noFill/>
        </p:spPr>
      </p:pic>
      <p:pic>
        <p:nvPicPr>
          <p:cNvPr id="4100" name="Picture 4" descr="\mathrm{APF} = \frac{N_\mathrm{atoms} &#10;V_\mathrm{atom}}{V_\mathrm{crystal}} = \frac{2 (4/3)\pi &#10;r^3}{(4r/\sqrt{3})^3}"/>
          <p:cNvPicPr>
            <a:picLocks noChangeAspect="1" noChangeArrowheads="1"/>
          </p:cNvPicPr>
          <p:nvPr/>
        </p:nvPicPr>
        <p:blipFill>
          <a:blip r:embed="rId4"/>
          <a:srcRect/>
          <a:stretch>
            <a:fillRect/>
          </a:stretch>
        </p:blipFill>
        <p:spPr bwMode="auto">
          <a:xfrm>
            <a:off x="1219200" y="2743200"/>
            <a:ext cx="5141713" cy="1219200"/>
          </a:xfrm>
          <a:prstGeom prst="rect">
            <a:avLst/>
          </a:prstGeom>
          <a:noFill/>
        </p:spPr>
      </p:pic>
      <p:pic>
        <p:nvPicPr>
          <p:cNvPr id="4102" name="Picture 6" descr="= \frac{\pi\sqrt{3}}{8} \approx 0.68.\,\!"/>
          <p:cNvPicPr>
            <a:picLocks noChangeAspect="1" noChangeArrowheads="1"/>
          </p:cNvPicPr>
          <p:nvPr/>
        </p:nvPicPr>
        <p:blipFill>
          <a:blip r:embed="rId5"/>
          <a:srcRect/>
          <a:stretch>
            <a:fillRect/>
          </a:stretch>
        </p:blipFill>
        <p:spPr bwMode="auto">
          <a:xfrm>
            <a:off x="2209800" y="4343400"/>
            <a:ext cx="2529317" cy="876301"/>
          </a:xfrm>
          <a:prstGeom prst="rect">
            <a:avLst/>
          </a:prstGeom>
          <a:noFill/>
        </p:spPr>
      </p:pic>
      <p:pic>
        <p:nvPicPr>
          <p:cNvPr id="7" name="Picture 2" descr="http://upload.wikimedia.org/wikipedia/commons/thumb/d/d9/CCC_crystal_cell_%28opaque%29.svg/220px-CCC_crystal_cell_%28opaque%29.svg.png"/>
          <p:cNvPicPr>
            <a:picLocks noChangeAspect="1" noChangeArrowheads="1"/>
          </p:cNvPicPr>
          <p:nvPr/>
        </p:nvPicPr>
        <p:blipFill>
          <a:blip r:embed="rId6"/>
          <a:srcRect/>
          <a:stretch>
            <a:fillRect/>
          </a:stretch>
        </p:blipFill>
        <p:spPr bwMode="auto">
          <a:xfrm>
            <a:off x="7003742" y="1676400"/>
            <a:ext cx="1302058" cy="1219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915</Words>
  <Application>Microsoft Office PowerPoint</Application>
  <PresentationFormat>On-screen Show (4:3)</PresentationFormat>
  <Paragraphs>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MECHANICAL </cp:lastModifiedBy>
  <cp:revision>30</cp:revision>
  <dcterms:created xsi:type="dcterms:W3CDTF">2006-08-16T00:00:00Z</dcterms:created>
  <dcterms:modified xsi:type="dcterms:W3CDTF">2013-07-12T10:33:46Z</dcterms:modified>
</cp:coreProperties>
</file>